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8" r:id="rId4"/>
    <p:sldId id="260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D32BDE-E2F3-47B0-E359-AD87AE607B9B}" v="5" dt="2020-04-03T16:56:48.464"/>
    <p1510:client id="{B89B51DE-B80C-824E-6DA8-FABFDB6B2D31}" v="541" dt="2021-03-24T14:45:47.231"/>
    <p1510:client id="{E9459FF9-7171-440C-AAFA-18A9344D0BFB}" v="572" dt="2020-04-03T07:57:49.2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zurro4cielo.wordpress.com/2016/07/28/c-novel-a-naive-short-tempered-girl-%E7%BA%AF%E6%83%85%E4%B8%AB%E5%A4%B4%E7%81%AB%E8%BE%A3%E8%BE%A3-326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iadzany.blogspot.com/2013/03/morocco-another-view-of-easter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LE_-_Easter_Egg_Hunt_(5783517535)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imple.wikipedia.org/wiki/User_talk:American_Eagle/Archive_7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flickr.com/photos/alpha600/3421412497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zurro4cielo.wordpress.com/2016/07/28/c-novel-a-naive-short-tempered-girl-%E7%BA%AF%E6%83%85%E4%B8%AB%E5%A4%B4%E7%81%AB%E8%BE%A3%E8%BE%A3-326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grass, doll&#10;&#10;Description automatically generated">
            <a:extLst>
              <a:ext uri="{FF2B5EF4-FFF2-40B4-BE49-F238E27FC236}">
                <a16:creationId xmlns:a16="http://schemas.microsoft.com/office/drawing/2014/main" id="{F5B84871-524F-4183-8C3A-D8BA1D932F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34" t="9091" r="18987" b="-1"/>
          <a:stretch/>
        </p:blipFill>
        <p:spPr>
          <a:xfrm>
            <a:off x="2562726" y="1"/>
            <a:ext cx="9629274" cy="685799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D40ECA-F16E-4BB4-B219-6766F9188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42006"/>
            <a:ext cx="3879232" cy="22481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 err="1"/>
              <a:t>Pasg</a:t>
            </a:r>
            <a:endParaRPr lang="en-US" sz="5400" dirty="0" err="1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6C2D2-9A8B-45B4-8A37-5F9CBB183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726652"/>
            <a:ext cx="3205463" cy="11555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/>
              <a:t>Gan Lucian a Mali.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3F1E02-05A2-4417-8F00-2E8011564358}"/>
              </a:ext>
            </a:extLst>
          </p:cNvPr>
          <p:cNvSpPr txBox="1"/>
          <p:nvPr/>
        </p:nvSpPr>
        <p:spPr>
          <a:xfrm>
            <a:off x="9990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77446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indoor, cat, food, flower&#10;&#10;Description generated with very high confidence">
            <a:extLst>
              <a:ext uri="{FF2B5EF4-FFF2-40B4-BE49-F238E27FC236}">
                <a16:creationId xmlns:a16="http://schemas.microsoft.com/office/drawing/2014/main" id="{D1E06942-83BA-4464-A6CD-C6363EC7A5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091" r="35356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F7725E-3419-4E59-A6B8-9BC6B73E6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800" dirty="0" err="1"/>
              <a:t>Mae'r</a:t>
            </a:r>
            <a:r>
              <a:rPr lang="en-US" sz="2800" dirty="0"/>
              <a:t> </a:t>
            </a:r>
            <a:r>
              <a:rPr lang="en-US" sz="2800" dirty="0" err="1"/>
              <a:t>cwningen</a:t>
            </a:r>
            <a:r>
              <a:rPr lang="en-US" sz="2800" dirty="0"/>
              <a:t> </a:t>
            </a:r>
            <a:r>
              <a:rPr lang="en-US" sz="2800" dirty="0" err="1"/>
              <a:t>Pasg</a:t>
            </a:r>
            <a:r>
              <a:rPr lang="en-US" sz="2800" dirty="0"/>
              <a:t> </a:t>
            </a:r>
            <a:r>
              <a:rPr lang="en-US" sz="2800" dirty="0" err="1"/>
              <a:t>yn</a:t>
            </a:r>
            <a:r>
              <a:rPr lang="en-US" sz="2800" dirty="0"/>
              <a:t> </a:t>
            </a:r>
            <a:r>
              <a:rPr lang="en-US" sz="2800" dirty="0" err="1"/>
              <a:t>dod</a:t>
            </a:r>
            <a:r>
              <a:rPr lang="en-US" sz="2800" dirty="0"/>
              <a:t> a </a:t>
            </a:r>
            <a:r>
              <a:rPr lang="en-US" sz="2800" dirty="0" err="1"/>
              <a:t>wyau</a:t>
            </a:r>
            <a:r>
              <a:rPr lang="en-US" sz="2800" dirty="0"/>
              <a:t> I </a:t>
            </a:r>
            <a:r>
              <a:rPr lang="en-US" sz="2800" dirty="0" err="1"/>
              <a:t>bawb</a:t>
            </a:r>
            <a:r>
              <a:rPr lang="en-US" sz="2800" dirty="0"/>
              <a:t>. 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9FEB8-6B24-4231-8A8D-271066939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700" dirty="0"/>
              <a:t>Dyma </a:t>
            </a:r>
            <a:r>
              <a:rPr lang="en-US" sz="1700" dirty="0" err="1"/>
              <a:t>llun</a:t>
            </a:r>
            <a:r>
              <a:rPr lang="en-US" sz="1700" dirty="0"/>
              <a:t> </a:t>
            </a:r>
            <a:r>
              <a:rPr lang="en-US" sz="1700" dirty="0" err="1"/>
              <a:t>o'r</a:t>
            </a:r>
            <a:r>
              <a:rPr lang="en-US" sz="1700" dirty="0"/>
              <a:t> </a:t>
            </a:r>
            <a:r>
              <a:rPr lang="en-US" sz="1700" dirty="0" err="1"/>
              <a:t>cwningen</a:t>
            </a:r>
            <a:r>
              <a:rPr lang="en-US" sz="1700" dirty="0"/>
              <a:t> </a:t>
            </a:r>
            <a:r>
              <a:rPr lang="en-US" sz="1700" dirty="0" err="1"/>
              <a:t>pasg</a:t>
            </a:r>
            <a:r>
              <a:rPr lang="en-US" sz="1700" dirty="0"/>
              <a:t>.</a:t>
            </a:r>
            <a:endParaRPr lang="en-US" sz="1700" dirty="0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C2B369-1E77-403F-9B46-DF22BCC751FC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134642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26E0BFB-CDF1-4990-8C11-AC849311E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group of people playing frisbee in a park&#10;&#10;Description generated with very high confidence">
            <a:extLst>
              <a:ext uri="{FF2B5EF4-FFF2-40B4-BE49-F238E27FC236}">
                <a16:creationId xmlns:a16="http://schemas.microsoft.com/office/drawing/2014/main" id="{01D21A6B-D45F-4B31-B47A-2841696B9A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456" t="9091" r="4842"/>
          <a:stretch/>
        </p:blipFill>
        <p:spPr>
          <a:xfrm flipH="1">
            <a:off x="-2" y="10"/>
            <a:ext cx="866851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069A1F8-9BEB-4786-9694-FC48B2D75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788244" y="0"/>
            <a:ext cx="940375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0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AAAEF3-2BAC-4525-B191-9E7D27B20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8600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 err="1"/>
              <a:t>Rydym</a:t>
            </a:r>
            <a:r>
              <a:rPr lang="en-US" sz="4800" dirty="0"/>
              <a:t> </a:t>
            </a:r>
            <a:r>
              <a:rPr lang="en-US" sz="4800" dirty="0" err="1"/>
              <a:t>yn</a:t>
            </a:r>
            <a:r>
              <a:rPr lang="en-US" sz="4800" dirty="0"/>
              <a:t> </a:t>
            </a:r>
            <a:r>
              <a:rPr lang="en-US" sz="4800" dirty="0" err="1"/>
              <a:t>cael</a:t>
            </a:r>
            <a:r>
              <a:rPr lang="en-US" sz="4800" dirty="0"/>
              <a:t> </a:t>
            </a:r>
            <a:r>
              <a:rPr lang="en-US" sz="4800" dirty="0" err="1"/>
              <a:t>helfa</a:t>
            </a:r>
            <a:r>
              <a:rPr lang="en-US" sz="4800" dirty="0"/>
              <a:t> </a:t>
            </a:r>
            <a:r>
              <a:rPr lang="en-US" sz="4800" dirty="0" err="1"/>
              <a:t>wyau</a:t>
            </a:r>
            <a:r>
              <a:rPr lang="en-US" sz="4800" dirty="0"/>
              <a:t>.</a:t>
            </a:r>
            <a:endParaRPr lang="en-US" sz="4800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DF1F5-329C-4D33-A4D1-EECF33E74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8600" y="4872922"/>
            <a:ext cx="4023360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/>
              <a:t>Dyma </a:t>
            </a:r>
            <a:r>
              <a:rPr lang="en-US" sz="2000" dirty="0" err="1"/>
              <a:t>llun</a:t>
            </a:r>
            <a:r>
              <a:rPr lang="en-US" sz="2000" dirty="0"/>
              <a:t> o </a:t>
            </a:r>
            <a:r>
              <a:rPr lang="en-US" sz="2000" dirty="0" err="1"/>
              <a:t>helfa</a:t>
            </a:r>
            <a:r>
              <a:rPr lang="en-US" sz="2000" dirty="0"/>
              <a:t> </a:t>
            </a:r>
            <a:r>
              <a:rPr lang="en-US" sz="2000" dirty="0" err="1"/>
              <a:t>wyau</a:t>
            </a:r>
            <a:r>
              <a:rPr lang="en-US" sz="2000" dirty="0"/>
              <a:t>.</a:t>
            </a:r>
            <a:endParaRPr lang="en-US" sz="20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1C4FD7-EEC5-4BCC-863A-B0950E5D470E}"/>
              </a:ext>
            </a:extLst>
          </p:cNvPr>
          <p:cNvSpPr txBox="1"/>
          <p:nvPr/>
        </p:nvSpPr>
        <p:spPr>
          <a:xfrm>
            <a:off x="6347041" y="6657945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367296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9">
            <a:extLst>
              <a:ext uri="{FF2B5EF4-FFF2-40B4-BE49-F238E27FC236}">
                <a16:creationId xmlns:a16="http://schemas.microsoft.com/office/drawing/2014/main" id="{8B646C36-EEEC-4D52-8E8E-206F4CD8A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84F794-6454-42D5-A921-DB366F365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119" y="810623"/>
            <a:ext cx="4894428" cy="357016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Rwyn carur Pasg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B80A9-C71A-4ED7-A5CF-4115787293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119" y="4547167"/>
            <a:ext cx="4894428" cy="128848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Dyma llun y croes.</a:t>
            </a:r>
          </a:p>
        </p:txBody>
      </p:sp>
      <p:grpSp>
        <p:nvGrpSpPr>
          <p:cNvPr id="21" name="Group 21">
            <a:extLst>
              <a:ext uri="{FF2B5EF4-FFF2-40B4-BE49-F238E27FC236}">
                <a16:creationId xmlns:a16="http://schemas.microsoft.com/office/drawing/2014/main" id="{B2EBBF56-923D-48A7-9F8F-86E33CFA3E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481655" y="673020"/>
            <a:ext cx="4833902" cy="5683329"/>
            <a:chOff x="1674895" y="1345036"/>
            <a:chExt cx="5428610" cy="4210939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6D5794E-BC9E-4A8A-BB29-9A32C8F26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216175AF-13E0-4D14-8638-11BBE8359A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7" name="Rectangle 25">
            <a:extLst>
              <a:ext uri="{FF2B5EF4-FFF2-40B4-BE49-F238E27FC236}">
                <a16:creationId xmlns:a16="http://schemas.microsoft.com/office/drawing/2014/main" id="{8258443E-B333-44F4-8D49-1EAB1C1A4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50256" y="596822"/>
            <a:ext cx="4833901" cy="5653877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3427" y="115962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Picture 4" descr="A picture containing lamp, light&#10;&#10;Description generated with very high confidence">
            <a:extLst>
              <a:ext uri="{FF2B5EF4-FFF2-40B4-BE49-F238E27FC236}">
                <a16:creationId xmlns:a16="http://schemas.microsoft.com/office/drawing/2014/main" id="{A57552CE-1AEF-442B-A2D2-75A2FDE7E3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7968"/>
          <a:stretch/>
        </p:blipFill>
        <p:spPr>
          <a:xfrm>
            <a:off x="6852909" y="1126418"/>
            <a:ext cx="3828595" cy="4594684"/>
          </a:xfrm>
          <a:prstGeom prst="rect">
            <a:avLst/>
          </a:prstGeom>
          <a:ln w="28575">
            <a:noFill/>
          </a:ln>
        </p:spPr>
      </p:pic>
      <p:sp>
        <p:nvSpPr>
          <p:cNvPr id="36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24285" y="1286612"/>
            <a:ext cx="891445" cy="89144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8" name="Graphic 212">
            <a:extLst>
              <a:ext uri="{FF2B5EF4-FFF2-40B4-BE49-F238E27FC236}">
                <a16:creationId xmlns:a16="http://schemas.microsoft.com/office/drawing/2014/main" id="{EB8560A9-B281-46EB-A304-1E4A5A00D6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24285" y="1286612"/>
            <a:ext cx="891445" cy="89144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40" name="Oval 38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1256" y="5416520"/>
            <a:ext cx="419129" cy="419129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0">
            <a:extLst>
              <a:ext uri="{FF2B5EF4-FFF2-40B4-BE49-F238E27FC236}">
                <a16:creationId xmlns:a16="http://schemas.microsoft.com/office/drawing/2014/main" id="{667882DD-56E8-460E-99D5-86E71982D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1256" y="5416520"/>
            <a:ext cx="419129" cy="419129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B95ED4-215B-423D-8D25-B44E80C29386}"/>
              </a:ext>
            </a:extLst>
          </p:cNvPr>
          <p:cNvSpPr txBox="1"/>
          <p:nvPr/>
        </p:nvSpPr>
        <p:spPr>
          <a:xfrm>
            <a:off x="8360035" y="5521047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67665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A5E6C-31CA-4F47-A851-77EB754BB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/>
              <a:t>Mae anifeliaid yn </a:t>
            </a:r>
            <a:br>
              <a:rPr lang="en-US" sz="4200"/>
            </a:br>
            <a:r>
              <a:rPr lang="en-US" sz="4200"/>
              <a:t>atgofodi.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70E8A-D673-41E7-9BBE-77FBCE8E6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4612" y="4750893"/>
            <a:ext cx="4087305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/>
              <a:t>Dyma llun o cwningen.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3" name="Picture 14">
            <a:extLst>
              <a:ext uri="{FF2B5EF4-FFF2-40B4-BE49-F238E27FC236}">
                <a16:creationId xmlns:a16="http://schemas.microsoft.com/office/drawing/2014/main" id="{43994C94-B1EE-4E06-8C8D-CBE713D98D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500" r="21347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03A905-8B00-45DD-B85C-2B6457F4F565}"/>
              </a:ext>
            </a:extLst>
          </p:cNvPr>
          <p:cNvSpPr txBox="1"/>
          <p:nvPr/>
        </p:nvSpPr>
        <p:spPr>
          <a:xfrm>
            <a:off x="4724400" y="4343400"/>
            <a:ext cx="4252822" cy="748820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pPr>
              <a:spcAft>
                <a:spcPts val="600"/>
              </a:spcAft>
            </a:pPr>
            <a:endParaRPr lang="en-US" err="1"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C9E148-DF69-430B-AE05-1D47BEB3C518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94605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grass, doll&#10;&#10;Description automatically generated">
            <a:extLst>
              <a:ext uri="{FF2B5EF4-FFF2-40B4-BE49-F238E27FC236}">
                <a16:creationId xmlns:a16="http://schemas.microsoft.com/office/drawing/2014/main" id="{D721E54B-3881-44E8-A6F7-59582A65BC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34" t="9091" r="18987" b="-1"/>
          <a:stretch/>
        </p:blipFill>
        <p:spPr>
          <a:xfrm>
            <a:off x="2562726" y="1"/>
            <a:ext cx="9629274" cy="6857999"/>
          </a:xfrm>
          <a:prstGeom prst="rect">
            <a:avLst/>
          </a:prstGeom>
        </p:spPr>
      </p:pic>
      <p:sp>
        <p:nvSpPr>
          <p:cNvPr id="7" name="Freeform: Shape 9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11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624EF3-0F00-4B6D-AD4D-55386122F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42006"/>
            <a:ext cx="3879232" cy="22481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Pasg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99330-91D4-461E-BC9F-0D5811574D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726652"/>
            <a:ext cx="3205463" cy="11555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/>
              <a:t>Gan Lucian a Mali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143E7A-12BC-46A3-A0A2-09AB951923D2}"/>
              </a:ext>
            </a:extLst>
          </p:cNvPr>
          <p:cNvSpPr txBox="1"/>
          <p:nvPr/>
        </p:nvSpPr>
        <p:spPr>
          <a:xfrm>
            <a:off x="9990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20509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Pasg</vt:lpstr>
      <vt:lpstr>Mae'r cwningen Pasg yn dod a wyau I bawb. </vt:lpstr>
      <vt:lpstr>Rydym yn cael helfa wyau.</vt:lpstr>
      <vt:lpstr>Rwyn carur Pasg</vt:lpstr>
      <vt:lpstr>Mae anifeliaid yn  atgofodi.</vt:lpstr>
      <vt:lpstr>Pasg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325</cp:revision>
  <dcterms:created xsi:type="dcterms:W3CDTF">2020-04-03T06:58:44Z</dcterms:created>
  <dcterms:modified xsi:type="dcterms:W3CDTF">2021-03-25T17:22:19Z</dcterms:modified>
</cp:coreProperties>
</file>