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852685-0F66-B042-9390-87DE9A34A6F6}" v="9" dt="2026-01-09T13:55:19.9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454" autoAdjust="0"/>
    <p:restoredTop sz="94660"/>
  </p:normalViewPr>
  <p:slideViewPr>
    <p:cSldViewPr snapToGrid="0">
      <p:cViewPr varScale="1">
        <p:scale>
          <a:sx n="77" d="100"/>
          <a:sy n="77" d="100"/>
        </p:scale>
        <p:origin x="192"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4D73B-BC65-4C1B-BEE9-442EB01CEE2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0C34689-0EB8-4CBC-B014-610057B72A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13DBA2-35B8-4774-A742-79F7FBF86682}"/>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5" name="Footer Placeholder 4">
            <a:extLst>
              <a:ext uri="{FF2B5EF4-FFF2-40B4-BE49-F238E27FC236}">
                <a16:creationId xmlns:a16="http://schemas.microsoft.com/office/drawing/2014/main" id="{0A7A1520-A73A-4091-AB3A-5317E05A25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ED235B-0F23-4C44-80B4-7119491A143F}"/>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3737168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12521-7253-4AE3-9372-63414978F1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9F6FEF-D691-4A31-B5BF-5720CD4482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E8D25-2074-49AD-A7FE-75E0162F3822}"/>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5" name="Footer Placeholder 4">
            <a:extLst>
              <a:ext uri="{FF2B5EF4-FFF2-40B4-BE49-F238E27FC236}">
                <a16:creationId xmlns:a16="http://schemas.microsoft.com/office/drawing/2014/main" id="{F02F1286-7472-4CF2-8274-B740E61194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622740-184B-4095-A012-126DAE883A5A}"/>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829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46F7B-DFD3-4DA5-940D-43757508A8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304C057-6001-4EEB-A3A0-55E344D183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3C29D6-FDC8-45F9-B867-02B0ED06921C}"/>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5" name="Footer Placeholder 4">
            <a:extLst>
              <a:ext uri="{FF2B5EF4-FFF2-40B4-BE49-F238E27FC236}">
                <a16:creationId xmlns:a16="http://schemas.microsoft.com/office/drawing/2014/main" id="{18BED453-926F-4F16-9B80-F6BCD5F08F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C79D59-CC62-4C40-A1F0-A0FDAFF2B131}"/>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4217926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40DD6-D2F1-4902-956B-0BC446AB6F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058D00-87A4-4467-BFCC-1D97A6F2F7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C4C92CC-F5A5-46BF-8130-286FA91712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28BA11-AC30-49CB-A97D-ACED1EBF031D}"/>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6" name="Footer Placeholder 5">
            <a:extLst>
              <a:ext uri="{FF2B5EF4-FFF2-40B4-BE49-F238E27FC236}">
                <a16:creationId xmlns:a16="http://schemas.microsoft.com/office/drawing/2014/main" id="{494E8615-D66D-4AB3-AF45-4D20AECB3D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2A622C-110D-4F50-9FA2-58EF8F6C1846}"/>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3014307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36D90-1576-4CBE-BED0-9F079417B1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2A03EA-DD19-4371-9BC6-0F738700FB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6EB49F-F316-4835-A984-90EB90CC48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BD63F8-2D1F-4BE3-A3C2-F84AA6AEB5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D5A4EE3-A2C8-43F1-A72C-6393747F82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5BDC12-E458-442A-AD41-DBFD5F449C5F}"/>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8" name="Footer Placeholder 7">
            <a:extLst>
              <a:ext uri="{FF2B5EF4-FFF2-40B4-BE49-F238E27FC236}">
                <a16:creationId xmlns:a16="http://schemas.microsoft.com/office/drawing/2014/main" id="{F8708A5E-4A10-4B61-9242-B1C9655F787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2215595-8BA6-487C-854D-E36310828B3F}"/>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3785156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0B166-9C65-4118-BA51-E26A39CBA29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C4D940-EFAC-485A-86BF-BC4605598F66}"/>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4" name="Footer Placeholder 3">
            <a:extLst>
              <a:ext uri="{FF2B5EF4-FFF2-40B4-BE49-F238E27FC236}">
                <a16:creationId xmlns:a16="http://schemas.microsoft.com/office/drawing/2014/main" id="{06E2FF74-7CAE-44A2-8284-25EDED4825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6B3B026-0439-4333-9ECE-8C9ED2A485A2}"/>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1304238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71514A-F461-44F2-9005-E7530BD6715D}"/>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3" name="Footer Placeholder 2">
            <a:extLst>
              <a:ext uri="{FF2B5EF4-FFF2-40B4-BE49-F238E27FC236}">
                <a16:creationId xmlns:a16="http://schemas.microsoft.com/office/drawing/2014/main" id="{BA28FDDA-EDD3-4DC0-AE6A-D1A022EC320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1B6A44-6C6A-4811-84D5-C6EB2D3AD28C}"/>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1051082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C72CB-9FBD-4C9B-96A5-7C07FEA66C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A95B6E6-242C-4A49-956E-B7983AD2EB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B88D37-C817-4BB2-9201-F4D0BACEA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12CDF6-31EB-487A-9F8E-8C2402EF085C}"/>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6" name="Footer Placeholder 5">
            <a:extLst>
              <a:ext uri="{FF2B5EF4-FFF2-40B4-BE49-F238E27FC236}">
                <a16:creationId xmlns:a16="http://schemas.microsoft.com/office/drawing/2014/main" id="{599C703A-D859-45E0-83D9-980137305A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576B77-9EA7-4F96-BCCD-2E5495D1D878}"/>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2241828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84450-A630-4A65-915D-E5CB7B271F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4F93F8C-1007-4B92-AD28-FC6F92C9C1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F73407E-897A-479B-85DF-24C157B7B9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865FA4-9770-4D5A-A277-B2CFBDD3B3AC}"/>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6" name="Footer Placeholder 5">
            <a:extLst>
              <a:ext uri="{FF2B5EF4-FFF2-40B4-BE49-F238E27FC236}">
                <a16:creationId xmlns:a16="http://schemas.microsoft.com/office/drawing/2014/main" id="{B7B06FE5-1167-4E17-9E26-1C604A8F78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4B6CA2-98F9-4BBD-B5F1-DC5C2B9F8ABC}"/>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627427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43A4B-DDCC-4B38-A1DA-E0D086B5BF5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FE4F73-E162-4176-8F87-A70E8E2B1B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5EFAC7-80BD-4DA0-B97A-8E08982F3C85}"/>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5" name="Footer Placeholder 4">
            <a:extLst>
              <a:ext uri="{FF2B5EF4-FFF2-40B4-BE49-F238E27FC236}">
                <a16:creationId xmlns:a16="http://schemas.microsoft.com/office/drawing/2014/main" id="{EDA18E9C-B821-4B33-8260-31F0E3E2C6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B43234-271E-42B0-A913-CA4E577F6950}"/>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1151870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DD4C11-B88A-4393-85B4-FDC3C4D3333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3CF38D-7328-4BA3-BA61-D7FE1C5A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076C26-3E63-4BF6-B5F9-33068B14BB22}"/>
              </a:ext>
            </a:extLst>
          </p:cNvPr>
          <p:cNvSpPr>
            <a:spLocks noGrp="1"/>
          </p:cNvSpPr>
          <p:nvPr>
            <p:ph type="dt" sz="half" idx="10"/>
          </p:nvPr>
        </p:nvSpPr>
        <p:spPr/>
        <p:txBody>
          <a:bodyPr/>
          <a:lstStyle/>
          <a:p>
            <a:fld id="{E1BE6DE6-82A4-4E14-A65E-4D003697C0E4}" type="datetimeFigureOut">
              <a:rPr lang="en-GB" smtClean="0"/>
              <a:t>09/01/2026</a:t>
            </a:fld>
            <a:endParaRPr lang="en-GB"/>
          </a:p>
        </p:txBody>
      </p:sp>
      <p:sp>
        <p:nvSpPr>
          <p:cNvPr id="5" name="Footer Placeholder 4">
            <a:extLst>
              <a:ext uri="{FF2B5EF4-FFF2-40B4-BE49-F238E27FC236}">
                <a16:creationId xmlns:a16="http://schemas.microsoft.com/office/drawing/2014/main" id="{C9836B35-9F74-407A-BDB4-DFF3B2FCBC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D3BD8F-8B4B-476C-B155-7AAB1BFF69BE}"/>
              </a:ext>
            </a:extLst>
          </p:cNvPr>
          <p:cNvSpPr>
            <a:spLocks noGrp="1"/>
          </p:cNvSpPr>
          <p:nvPr>
            <p:ph type="sldNum" sz="quarter" idx="12"/>
          </p:nvPr>
        </p:nvSpPr>
        <p:spPr/>
        <p:txBody>
          <a:bodyPr/>
          <a:lstStyle/>
          <a:p>
            <a:fld id="{25A23F65-24A3-46F4-9B1A-5DAD1E52132E}" type="slidenum">
              <a:rPr lang="en-GB" smtClean="0"/>
              <a:t>‹#›</a:t>
            </a:fld>
            <a:endParaRPr lang="en-GB"/>
          </a:p>
        </p:txBody>
      </p:sp>
    </p:spTree>
    <p:extLst>
      <p:ext uri="{BB962C8B-B14F-4D97-AF65-F5344CB8AC3E}">
        <p14:creationId xmlns:p14="http://schemas.microsoft.com/office/powerpoint/2010/main" val="3932462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78F566-7F7B-456E-8F5E-7F49EA92E8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BB4E4F-07E1-4635-8DE6-0C197A9456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411932-6D2C-4513-A3F5-0A4C29AE87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BE6DE6-82A4-4E14-A65E-4D003697C0E4}" type="datetimeFigureOut">
              <a:rPr lang="en-GB" smtClean="0"/>
              <a:t>09/01/2026</a:t>
            </a:fld>
            <a:endParaRPr lang="en-GB"/>
          </a:p>
        </p:txBody>
      </p:sp>
      <p:sp>
        <p:nvSpPr>
          <p:cNvPr id="5" name="Footer Placeholder 4">
            <a:extLst>
              <a:ext uri="{FF2B5EF4-FFF2-40B4-BE49-F238E27FC236}">
                <a16:creationId xmlns:a16="http://schemas.microsoft.com/office/drawing/2014/main" id="{5334E00C-6D71-4C0C-A214-8186AF345E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9B6AB4-3EFF-453D-A767-A95F8AAB62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A23F65-24A3-46F4-9B1A-5DAD1E52132E}" type="slidenum">
              <a:rPr lang="en-GB" smtClean="0"/>
              <a:t>‹#›</a:t>
            </a:fld>
            <a:endParaRPr lang="en-GB"/>
          </a:p>
        </p:txBody>
      </p:sp>
    </p:spTree>
    <p:extLst>
      <p:ext uri="{BB962C8B-B14F-4D97-AF65-F5344CB8AC3E}">
        <p14:creationId xmlns:p14="http://schemas.microsoft.com/office/powerpoint/2010/main" val="34430042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ggbrynymor.co.uk/gwaith-cartref-homework-13/" TargetMode="External"/><Relationship Id="rId2" Type="http://schemas.openxmlformats.org/officeDocument/2006/relationships/hyperlink" Target="http://www.yggbrynymor.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6">
            <a:extLst>
              <a:ext uri="{FF2B5EF4-FFF2-40B4-BE49-F238E27FC236}">
                <a16:creationId xmlns:a16="http://schemas.microsoft.com/office/drawing/2014/main" id="{AC874670-9A80-4844-9B16-01A7D60A31DF}"/>
              </a:ext>
            </a:extLst>
          </p:cNvPr>
          <p:cNvSpPr txBox="1"/>
          <p:nvPr/>
        </p:nvSpPr>
        <p:spPr>
          <a:xfrm>
            <a:off x="6899910" y="241935"/>
            <a:ext cx="5025390" cy="2993578"/>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8000"/>
              </a:lnSpc>
              <a:spcAft>
                <a:spcPts val="600"/>
              </a:spcAft>
            </a:pPr>
            <a:endParaRPr lang="en-GB" sz="1100" kern="1400" dirty="0">
              <a:solidFill>
                <a:srgbClr val="000000"/>
              </a:solidFill>
              <a:effectLst/>
              <a:latin typeface="Calibri"/>
              <a:ea typeface="Times New Roman" panose="02020603050405020304" pitchFamily="18" charset="0"/>
              <a:cs typeface="Calibri"/>
            </a:endParaRPr>
          </a:p>
        </p:txBody>
      </p:sp>
      <p:pic>
        <p:nvPicPr>
          <p:cNvPr id="5" name="Picture 4">
            <a:extLst>
              <a:ext uri="{FF2B5EF4-FFF2-40B4-BE49-F238E27FC236}">
                <a16:creationId xmlns:a16="http://schemas.microsoft.com/office/drawing/2014/main" id="{6D1B3D42-8858-47D3-B3C1-87129C97EF1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4810" y="241935"/>
            <a:ext cx="810260" cy="1144270"/>
          </a:xfrm>
          <a:prstGeom prst="rect">
            <a:avLst/>
          </a:prstGeom>
          <a:noFill/>
          <a:ln>
            <a:noFill/>
          </a:ln>
        </p:spPr>
      </p:pic>
      <p:sp>
        <p:nvSpPr>
          <p:cNvPr id="7" name="TextBox 6">
            <a:extLst>
              <a:ext uri="{FF2B5EF4-FFF2-40B4-BE49-F238E27FC236}">
                <a16:creationId xmlns:a16="http://schemas.microsoft.com/office/drawing/2014/main" id="{65CA3BB3-5319-44A0-8084-09E9E35502ED}"/>
              </a:ext>
            </a:extLst>
          </p:cNvPr>
          <p:cNvSpPr txBox="1"/>
          <p:nvPr/>
        </p:nvSpPr>
        <p:spPr>
          <a:xfrm>
            <a:off x="1272989" y="241935"/>
            <a:ext cx="2949388" cy="801630"/>
          </a:xfrm>
          <a:prstGeom prst="rect">
            <a:avLst/>
          </a:prstGeom>
          <a:noFill/>
        </p:spPr>
        <p:txBody>
          <a:bodyPr wrap="square">
            <a:spAutoFit/>
          </a:bodyPr>
          <a:lstStyle/>
          <a:p>
            <a:pPr>
              <a:lnSpc>
                <a:spcPct val="118000"/>
              </a:lnSpc>
              <a:spcAft>
                <a:spcPts val="600"/>
              </a:spcAft>
            </a:pPr>
            <a:r>
              <a:rPr lang="en-GB" sz="1800" kern="1400" dirty="0">
                <a:solidFill>
                  <a:srgbClr val="000000"/>
                </a:solidFill>
                <a:effectLst/>
                <a:latin typeface="Comic Sans MS" panose="030F0702030302020204" pitchFamily="66" charset="0"/>
                <a:ea typeface="Times New Roman" panose="02020603050405020304" pitchFamily="18" charset="0"/>
              </a:rPr>
              <a:t>Spring Term 2026  </a:t>
            </a:r>
            <a:endParaRPr lang="en-GB" sz="11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800" kern="1400" dirty="0">
                <a:solidFill>
                  <a:srgbClr val="000000"/>
                </a:solidFill>
                <a:effectLst/>
                <a:latin typeface="Comic Sans MS" panose="030F0702030302020204" pitchFamily="66" charset="0"/>
                <a:ea typeface="Times New Roman" panose="02020603050405020304" pitchFamily="18" charset="0"/>
              </a:rPr>
              <a:t>Dosbarth yr Wylan</a:t>
            </a:r>
            <a:endParaRPr lang="en-GB" sz="1100" kern="1400" dirty="0">
              <a:solidFill>
                <a:srgbClr val="000000"/>
              </a:solidFill>
              <a:effectLst/>
              <a:latin typeface="Calibri" panose="020F0502020204030204" pitchFamily="34" charset="0"/>
              <a:ea typeface="Times New Roman" panose="02020603050405020304" pitchFamily="18" charset="0"/>
            </a:endParaRPr>
          </a:p>
        </p:txBody>
      </p:sp>
      <p:sp>
        <p:nvSpPr>
          <p:cNvPr id="8" name="Text Box 15">
            <a:extLst>
              <a:ext uri="{FF2B5EF4-FFF2-40B4-BE49-F238E27FC236}">
                <a16:creationId xmlns:a16="http://schemas.microsoft.com/office/drawing/2014/main" id="{45BE1D87-9031-4204-8BFD-E76EFA9280E8}"/>
              </a:ext>
            </a:extLst>
          </p:cNvPr>
          <p:cNvSpPr txBox="1"/>
          <p:nvPr/>
        </p:nvSpPr>
        <p:spPr>
          <a:xfrm>
            <a:off x="3492329" y="434629"/>
            <a:ext cx="3378835" cy="59436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8000"/>
              </a:lnSpc>
              <a:spcAft>
                <a:spcPts val="600"/>
              </a:spcAft>
            </a:pPr>
            <a:r>
              <a:rPr lang="fr-FR" sz="2800" b="1" kern="1400" dirty="0" err="1">
                <a:ln w="11113" cap="flat" cmpd="sng" algn="ctr">
                  <a:solidFill>
                    <a:srgbClr val="ED7D31"/>
                  </a:solidFill>
                  <a:prstDash val="solid"/>
                  <a:round/>
                </a:ln>
                <a:solidFill>
                  <a:srgbClr val="F7CAAC"/>
                </a:solidFill>
                <a:latin typeface="Calibri" panose="020F0502020204030204" pitchFamily="34" charset="0"/>
                <a:ea typeface="Times New Roman" panose="02020603050405020304" pitchFamily="18" charset="0"/>
              </a:rPr>
              <a:t>It’s</a:t>
            </a:r>
            <a:r>
              <a:rPr lang="fr-FR" sz="2800" b="1" kern="1400" dirty="0">
                <a:ln w="11113" cap="flat" cmpd="sng" algn="ctr">
                  <a:solidFill>
                    <a:srgbClr val="ED7D31"/>
                  </a:solidFill>
                  <a:prstDash val="solid"/>
                  <a:round/>
                </a:ln>
                <a:solidFill>
                  <a:srgbClr val="F7CAAC"/>
                </a:solidFill>
                <a:latin typeface="Calibri" panose="020F0502020204030204" pitchFamily="34" charset="0"/>
                <a:ea typeface="Times New Roman" panose="02020603050405020304" pitchFamily="18" charset="0"/>
              </a:rPr>
              <a:t> planning time</a:t>
            </a:r>
            <a:r>
              <a:rPr lang="fr-FR" sz="2800" b="1" kern="1400" dirty="0">
                <a:ln w="11113" cap="flat" cmpd="sng" algn="ctr">
                  <a:solidFill>
                    <a:srgbClr val="ED7D31"/>
                  </a:solidFill>
                  <a:prstDash val="solid"/>
                  <a:round/>
                </a:ln>
                <a:solidFill>
                  <a:srgbClr val="F7CAAC"/>
                </a:solidFill>
                <a:effectLst/>
                <a:latin typeface="Calibri" panose="020F0502020204030204" pitchFamily="34" charset="0"/>
                <a:ea typeface="Times New Roman" panose="02020603050405020304" pitchFamily="18" charset="0"/>
              </a:rPr>
              <a:t>!</a:t>
            </a:r>
            <a:endParaRPr lang="en-GB" sz="1000" kern="1400" dirty="0">
              <a:solidFill>
                <a:srgbClr val="000000"/>
              </a:solidFill>
              <a:effectLst/>
              <a:latin typeface="Calibri" panose="020F0502020204030204" pitchFamily="34" charset="0"/>
              <a:ea typeface="Times New Roman" panose="02020603050405020304" pitchFamily="18" charset="0"/>
            </a:endParaRPr>
          </a:p>
          <a:p>
            <a:pPr algn="ctr">
              <a:lnSpc>
                <a:spcPct val="118000"/>
              </a:lnSpc>
              <a:spcAft>
                <a:spcPts val="600"/>
              </a:spcAft>
            </a:pPr>
            <a:r>
              <a:rPr lang="fr-FR" sz="2800" b="1" kern="1400" dirty="0">
                <a:ln w="11113" cap="flat" cmpd="sng" algn="ctr">
                  <a:solidFill>
                    <a:srgbClr val="ED7D31"/>
                  </a:solidFill>
                  <a:prstDash val="solid"/>
                  <a:round/>
                </a:ln>
                <a:solidFill>
                  <a:srgbClr val="F7CAAC"/>
                </a:solidFill>
                <a:effectLst/>
                <a:latin typeface="Calibri" panose="020F050202020403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9" name="Speech Bubble: Oval 8">
            <a:extLst>
              <a:ext uri="{FF2B5EF4-FFF2-40B4-BE49-F238E27FC236}">
                <a16:creationId xmlns:a16="http://schemas.microsoft.com/office/drawing/2014/main" id="{90C4A40C-427B-4333-A68B-A6CD39BFD0B0}"/>
              </a:ext>
            </a:extLst>
          </p:cNvPr>
          <p:cNvSpPr/>
          <p:nvPr/>
        </p:nvSpPr>
        <p:spPr>
          <a:xfrm>
            <a:off x="384810" y="1628776"/>
            <a:ext cx="2011213" cy="1960974"/>
          </a:xfrm>
          <a:prstGeom prst="wedgeEllipseCallout">
            <a:avLst>
              <a:gd name="adj1" fmla="val 93538"/>
              <a:gd name="adj2" fmla="val -1173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8000"/>
              </a:lnSpc>
              <a:spcAft>
                <a:spcPts val="600"/>
              </a:spcAft>
            </a:pPr>
            <a:r>
              <a:rPr lang="cy-GB" sz="1100" kern="1400">
                <a:solidFill>
                  <a:srgbClr val="000000"/>
                </a:solidFill>
                <a:effectLst/>
                <a:latin typeface="Comic Sans MS" panose="030F0702030302020204" pitchFamily="66" charset="0"/>
                <a:ea typeface="Times New Roman" panose="02020603050405020304" pitchFamily="18" charset="0"/>
              </a:rPr>
              <a:t> </a:t>
            </a:r>
            <a:endParaRPr lang="en-GB" sz="1000" kern="1400">
              <a:solidFill>
                <a:srgbClr val="000000"/>
              </a:solidFill>
              <a:effectLst/>
              <a:ea typeface="Times New Roman" panose="02020603050405020304" pitchFamily="18" charset="0"/>
            </a:endParaRPr>
          </a:p>
        </p:txBody>
      </p:sp>
      <p:sp>
        <p:nvSpPr>
          <p:cNvPr id="10" name="Speech Bubble: Oval 9">
            <a:extLst>
              <a:ext uri="{FF2B5EF4-FFF2-40B4-BE49-F238E27FC236}">
                <a16:creationId xmlns:a16="http://schemas.microsoft.com/office/drawing/2014/main" id="{DAB34768-9841-4F0F-913F-AA487DC3C717}"/>
              </a:ext>
            </a:extLst>
          </p:cNvPr>
          <p:cNvSpPr/>
          <p:nvPr/>
        </p:nvSpPr>
        <p:spPr>
          <a:xfrm>
            <a:off x="7549515" y="4981576"/>
            <a:ext cx="2295525" cy="1802130"/>
          </a:xfrm>
          <a:prstGeom prst="wedgeEllipseCallout">
            <a:avLst>
              <a:gd name="adj1" fmla="val -129659"/>
              <a:gd name="adj2" fmla="val -9952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8000"/>
              </a:lnSpc>
              <a:spcAft>
                <a:spcPts val="600"/>
              </a:spcAft>
            </a:pPr>
            <a:r>
              <a:rPr lang="cy-GB" sz="1100" kern="1400">
                <a:solidFill>
                  <a:srgbClr val="000000"/>
                </a:solidFill>
                <a:effectLst/>
                <a:latin typeface="Comic Sans MS" panose="030F0702030302020204" pitchFamily="66" charset="0"/>
                <a:ea typeface="Times New Roman" panose="02020603050405020304" pitchFamily="18" charset="0"/>
              </a:rPr>
              <a:t> </a:t>
            </a:r>
            <a:endParaRPr lang="en-GB" sz="1000" kern="1400">
              <a:solidFill>
                <a:srgbClr val="000000"/>
              </a:solidFill>
              <a:effectLst/>
              <a:ea typeface="Times New Roman" panose="02020603050405020304" pitchFamily="18" charset="0"/>
            </a:endParaRPr>
          </a:p>
        </p:txBody>
      </p:sp>
      <p:sp>
        <p:nvSpPr>
          <p:cNvPr id="11" name="Speech Bubble: Oval 10">
            <a:extLst>
              <a:ext uri="{FF2B5EF4-FFF2-40B4-BE49-F238E27FC236}">
                <a16:creationId xmlns:a16="http://schemas.microsoft.com/office/drawing/2014/main" id="{9F622BE4-1391-431A-AC11-E9EE466795B0}"/>
              </a:ext>
            </a:extLst>
          </p:cNvPr>
          <p:cNvSpPr/>
          <p:nvPr/>
        </p:nvSpPr>
        <p:spPr>
          <a:xfrm>
            <a:off x="9813365" y="4495690"/>
            <a:ext cx="1962150" cy="1590675"/>
          </a:xfrm>
          <a:prstGeom prst="wedgeEllipseCallout">
            <a:avLst>
              <a:gd name="adj1" fmla="val -208734"/>
              <a:gd name="adj2" fmla="val -6979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8000"/>
              </a:lnSpc>
              <a:spcAft>
                <a:spcPts val="600"/>
              </a:spcAft>
            </a:pPr>
            <a:r>
              <a:rPr lang="cy-GB" sz="1100" kern="1400">
                <a:solidFill>
                  <a:srgbClr val="000000"/>
                </a:solidFill>
                <a:effectLst/>
                <a:latin typeface="Comic Sans MS" panose="030F0702030302020204" pitchFamily="66" charset="0"/>
                <a:ea typeface="Times New Roman" panose="02020603050405020304" pitchFamily="18" charset="0"/>
              </a:rPr>
              <a:t> </a:t>
            </a:r>
            <a:endParaRPr lang="en-GB" sz="1000" kern="1400">
              <a:solidFill>
                <a:srgbClr val="000000"/>
              </a:solidFill>
              <a:effectLst/>
              <a:ea typeface="Times New Roman" panose="02020603050405020304" pitchFamily="18" charset="0"/>
            </a:endParaRPr>
          </a:p>
        </p:txBody>
      </p:sp>
      <p:sp>
        <p:nvSpPr>
          <p:cNvPr id="12" name="Speech Bubble: Oval 11">
            <a:extLst>
              <a:ext uri="{FF2B5EF4-FFF2-40B4-BE49-F238E27FC236}">
                <a16:creationId xmlns:a16="http://schemas.microsoft.com/office/drawing/2014/main" id="{76D49E6E-B7DD-4CBC-B024-C6C8AE86DFB2}"/>
              </a:ext>
            </a:extLst>
          </p:cNvPr>
          <p:cNvSpPr/>
          <p:nvPr/>
        </p:nvSpPr>
        <p:spPr>
          <a:xfrm>
            <a:off x="8645385" y="3155980"/>
            <a:ext cx="3363502" cy="1318874"/>
          </a:xfrm>
          <a:prstGeom prst="wedgeEllipseCallout">
            <a:avLst>
              <a:gd name="adj1" fmla="val -128181"/>
              <a:gd name="adj2" fmla="val -23251"/>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8000"/>
              </a:lnSpc>
              <a:spcAft>
                <a:spcPts val="600"/>
              </a:spcAft>
            </a:pPr>
            <a:r>
              <a:rPr lang="cy-GB" sz="1100" kern="1400" dirty="0">
                <a:solidFill>
                  <a:srgbClr val="000000"/>
                </a:solidFill>
                <a:effectLst/>
                <a:latin typeface="Comic Sans MS" panose="030F0702030302020204" pitchFamily="66" charset="0"/>
                <a:ea typeface="Times New Roman" panose="02020603050405020304" pitchFamily="18" charset="0"/>
              </a:rPr>
              <a:t> </a:t>
            </a:r>
            <a:endParaRPr lang="en-GB" sz="1000" kern="1400" dirty="0">
              <a:solidFill>
                <a:srgbClr val="000000"/>
              </a:solidFill>
              <a:effectLst/>
              <a:ea typeface="Times New Roman" panose="02020603050405020304" pitchFamily="18" charset="0"/>
            </a:endParaRPr>
          </a:p>
        </p:txBody>
      </p:sp>
      <p:sp>
        <p:nvSpPr>
          <p:cNvPr id="13" name="Speech Bubble: Oval 12">
            <a:extLst>
              <a:ext uri="{FF2B5EF4-FFF2-40B4-BE49-F238E27FC236}">
                <a16:creationId xmlns:a16="http://schemas.microsoft.com/office/drawing/2014/main" id="{51A6CAF8-3F77-4576-9825-EACBBEBA1FEC}"/>
              </a:ext>
            </a:extLst>
          </p:cNvPr>
          <p:cNvSpPr/>
          <p:nvPr/>
        </p:nvSpPr>
        <p:spPr>
          <a:xfrm>
            <a:off x="576748" y="3757613"/>
            <a:ext cx="1819275" cy="1657350"/>
          </a:xfrm>
          <a:prstGeom prst="wedgeEllipseCallout">
            <a:avLst>
              <a:gd name="adj1" fmla="val 68450"/>
              <a:gd name="adj2" fmla="val -1970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8000"/>
              </a:lnSpc>
              <a:spcAft>
                <a:spcPts val="600"/>
              </a:spcAft>
            </a:pPr>
            <a:r>
              <a:rPr lang="cy-GB" sz="1100" kern="1400">
                <a:solidFill>
                  <a:srgbClr val="000000"/>
                </a:solidFill>
                <a:effectLst/>
                <a:latin typeface="Comic Sans MS" panose="030F0702030302020204" pitchFamily="66" charset="0"/>
                <a:ea typeface="Times New Roman" panose="02020603050405020304" pitchFamily="18" charset="0"/>
              </a:rPr>
              <a:t> </a:t>
            </a:r>
            <a:endParaRPr lang="en-GB" sz="1000" kern="1400">
              <a:solidFill>
                <a:srgbClr val="000000"/>
              </a:solidFill>
              <a:effectLst/>
              <a:ea typeface="Times New Roman" panose="02020603050405020304" pitchFamily="18" charset="0"/>
            </a:endParaRPr>
          </a:p>
        </p:txBody>
      </p:sp>
      <p:sp>
        <p:nvSpPr>
          <p:cNvPr id="14" name="Speech Bubble: Oval 13">
            <a:extLst>
              <a:ext uri="{FF2B5EF4-FFF2-40B4-BE49-F238E27FC236}">
                <a16:creationId xmlns:a16="http://schemas.microsoft.com/office/drawing/2014/main" id="{589CF44E-04F0-4BCD-853D-2D2F58DF12B2}"/>
              </a:ext>
            </a:extLst>
          </p:cNvPr>
          <p:cNvSpPr/>
          <p:nvPr/>
        </p:nvSpPr>
        <p:spPr>
          <a:xfrm>
            <a:off x="1486385" y="5414963"/>
            <a:ext cx="3752850" cy="1203960"/>
          </a:xfrm>
          <a:prstGeom prst="wedgeEllipseCallout">
            <a:avLst>
              <a:gd name="adj1" fmla="val 34434"/>
              <a:gd name="adj2" fmla="val -72717"/>
            </a:avLst>
          </a:prstGeom>
          <a:solidFill>
            <a:schemeClr val="bg1"/>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8000"/>
              </a:lnSpc>
              <a:spcAft>
                <a:spcPts val="600"/>
              </a:spcAft>
            </a:pPr>
            <a:r>
              <a:rPr lang="cy-GB" sz="1100" kern="1400">
                <a:solidFill>
                  <a:srgbClr val="000000"/>
                </a:solidFill>
                <a:effectLst/>
                <a:latin typeface="Comic Sans MS" panose="030F0702030302020204" pitchFamily="66" charset="0"/>
                <a:ea typeface="Times New Roman" panose="02020603050405020304" pitchFamily="18" charset="0"/>
              </a:rPr>
              <a:t> </a:t>
            </a:r>
            <a:endParaRPr lang="en-GB" sz="1000" kern="1400">
              <a:solidFill>
                <a:srgbClr val="000000"/>
              </a:solidFill>
              <a:effectLst/>
              <a:latin typeface="Calibri" panose="020F0502020204030204" pitchFamily="34" charset="0"/>
              <a:ea typeface="Times New Roman" panose="02020603050405020304" pitchFamily="18" charset="0"/>
            </a:endParaRPr>
          </a:p>
        </p:txBody>
      </p:sp>
      <p:sp>
        <p:nvSpPr>
          <p:cNvPr id="3" name="TextBox 2">
            <a:extLst>
              <a:ext uri="{FF2B5EF4-FFF2-40B4-BE49-F238E27FC236}">
                <a16:creationId xmlns:a16="http://schemas.microsoft.com/office/drawing/2014/main" id="{114BFF3C-26D3-51C0-007A-598299AC6A80}"/>
              </a:ext>
            </a:extLst>
          </p:cNvPr>
          <p:cNvSpPr txBox="1"/>
          <p:nvPr/>
        </p:nvSpPr>
        <p:spPr>
          <a:xfrm>
            <a:off x="6979298" y="241935"/>
            <a:ext cx="4778829" cy="2970044"/>
          </a:xfrm>
          <a:prstGeom prst="rect">
            <a:avLst/>
          </a:prstGeom>
          <a:noFill/>
        </p:spPr>
        <p:txBody>
          <a:bodyPr wrap="square" rtlCol="0">
            <a:spAutoFit/>
          </a:bodyPr>
          <a:lstStyle/>
          <a:p>
            <a:r>
              <a:rPr lang="en-GB" sz="1300" dirty="0"/>
              <a:t>In this unit of learning, our aim is to inspire pupils to be curious, to ask questions, and to explore the culture of Wales alongside the cultures of other countries around the world. We seek to foster an appreciation of identity and heritage, creating a strong sense of belonging and pride. Learners will also be encouraged to recognise both similarities and differences between ourselves and the wider world. They will have opportunities to use expressive arts to communicate their personal, social, and cultural identity. Through the creative process, pupils will collaborate to produce work of cultural value, developing creative skills and new ways of thinking. Above all, we strive to nurture well-being and foster a deep sense of pride, empowering every learner with confidence, creativity, and a strong sense of identity.</a:t>
            </a:r>
          </a:p>
          <a:p>
            <a:endParaRPr lang="en-GB" dirty="0"/>
          </a:p>
        </p:txBody>
      </p:sp>
      <p:pic>
        <p:nvPicPr>
          <p:cNvPr id="6" name="Picture 5" descr="A white board with writing on it&#10;&#10;AI-generated content may be incorrect.">
            <a:extLst>
              <a:ext uri="{FF2B5EF4-FFF2-40B4-BE49-F238E27FC236}">
                <a16:creationId xmlns:a16="http://schemas.microsoft.com/office/drawing/2014/main" id="{AA5020EE-788D-5551-3A2B-7739AB43A6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3721" y="1153392"/>
            <a:ext cx="2932279" cy="3834869"/>
          </a:xfrm>
          <a:prstGeom prst="rect">
            <a:avLst/>
          </a:prstGeom>
        </p:spPr>
      </p:pic>
      <p:sp>
        <p:nvSpPr>
          <p:cNvPr id="15" name="TextBox 14">
            <a:extLst>
              <a:ext uri="{FF2B5EF4-FFF2-40B4-BE49-F238E27FC236}">
                <a16:creationId xmlns:a16="http://schemas.microsoft.com/office/drawing/2014/main" id="{523E7A8F-43CA-1A66-98D6-0303A274EAB4}"/>
              </a:ext>
            </a:extLst>
          </p:cNvPr>
          <p:cNvSpPr txBox="1"/>
          <p:nvPr/>
        </p:nvSpPr>
        <p:spPr>
          <a:xfrm>
            <a:off x="519404" y="1975682"/>
            <a:ext cx="1876619" cy="1200329"/>
          </a:xfrm>
          <a:prstGeom prst="rect">
            <a:avLst/>
          </a:prstGeom>
          <a:noFill/>
        </p:spPr>
        <p:txBody>
          <a:bodyPr wrap="square" rtlCol="0">
            <a:spAutoFit/>
          </a:bodyPr>
          <a:lstStyle/>
          <a:p>
            <a:r>
              <a:rPr lang="cy-GB" dirty="0">
                <a:latin typeface="Comic Sans MS" panose="030F0902030302020204" pitchFamily="66" charset="0"/>
              </a:rPr>
              <a:t>Learn songs from different countries. </a:t>
            </a:r>
          </a:p>
          <a:p>
            <a:r>
              <a:rPr lang="cy-GB" dirty="0">
                <a:latin typeface="Comic Sans MS" panose="030F0902030302020204" pitchFamily="66" charset="0"/>
              </a:rPr>
              <a:t>Rory</a:t>
            </a:r>
          </a:p>
        </p:txBody>
      </p:sp>
      <p:sp>
        <p:nvSpPr>
          <p:cNvPr id="16" name="TextBox 15">
            <a:extLst>
              <a:ext uri="{FF2B5EF4-FFF2-40B4-BE49-F238E27FC236}">
                <a16:creationId xmlns:a16="http://schemas.microsoft.com/office/drawing/2014/main" id="{34DEA50C-17B4-523D-9E42-72EE19B3E085}"/>
              </a:ext>
            </a:extLst>
          </p:cNvPr>
          <p:cNvSpPr txBox="1"/>
          <p:nvPr/>
        </p:nvSpPr>
        <p:spPr>
          <a:xfrm>
            <a:off x="771896" y="3986124"/>
            <a:ext cx="1876619" cy="1200329"/>
          </a:xfrm>
          <a:prstGeom prst="rect">
            <a:avLst/>
          </a:prstGeom>
          <a:noFill/>
        </p:spPr>
        <p:txBody>
          <a:bodyPr wrap="square" rtlCol="0">
            <a:spAutoFit/>
          </a:bodyPr>
          <a:lstStyle/>
          <a:p>
            <a:r>
              <a:rPr lang="cy-GB" dirty="0">
                <a:latin typeface="Comic Sans MS" panose="030F0902030302020204" pitchFamily="66" charset="0"/>
              </a:rPr>
              <a:t>Have a big celebration in school. </a:t>
            </a:r>
          </a:p>
          <a:p>
            <a:r>
              <a:rPr lang="cy-GB" dirty="0">
                <a:latin typeface="Comic Sans MS" panose="030F0902030302020204" pitchFamily="66" charset="0"/>
              </a:rPr>
              <a:t>Saffir</a:t>
            </a:r>
          </a:p>
        </p:txBody>
      </p:sp>
      <p:sp>
        <p:nvSpPr>
          <p:cNvPr id="17" name="TextBox 16">
            <a:extLst>
              <a:ext uri="{FF2B5EF4-FFF2-40B4-BE49-F238E27FC236}">
                <a16:creationId xmlns:a16="http://schemas.microsoft.com/office/drawing/2014/main" id="{7C760C77-E228-628B-DE70-02AE87EEB798}"/>
              </a:ext>
            </a:extLst>
          </p:cNvPr>
          <p:cNvSpPr txBox="1"/>
          <p:nvPr/>
        </p:nvSpPr>
        <p:spPr>
          <a:xfrm>
            <a:off x="1911343" y="5555278"/>
            <a:ext cx="3577274" cy="923330"/>
          </a:xfrm>
          <a:prstGeom prst="rect">
            <a:avLst/>
          </a:prstGeom>
          <a:noFill/>
        </p:spPr>
        <p:txBody>
          <a:bodyPr wrap="square" rtlCol="0">
            <a:spAutoFit/>
          </a:bodyPr>
          <a:lstStyle/>
          <a:p>
            <a:r>
              <a:rPr lang="cy-GB" dirty="0">
                <a:latin typeface="Comic Sans MS" panose="030F0902030302020204" pitchFamily="66" charset="0"/>
              </a:rPr>
              <a:t>What is the biggest celebration in the world? </a:t>
            </a:r>
          </a:p>
          <a:p>
            <a:r>
              <a:rPr lang="cy-GB" dirty="0">
                <a:latin typeface="Comic Sans MS" panose="030F0902030302020204" pitchFamily="66" charset="0"/>
              </a:rPr>
              <a:t>Cillian</a:t>
            </a:r>
          </a:p>
        </p:txBody>
      </p:sp>
      <p:sp>
        <p:nvSpPr>
          <p:cNvPr id="18" name="TextBox 17">
            <a:extLst>
              <a:ext uri="{FF2B5EF4-FFF2-40B4-BE49-F238E27FC236}">
                <a16:creationId xmlns:a16="http://schemas.microsoft.com/office/drawing/2014/main" id="{6FEDCF5E-EB2B-CC0B-7656-430075F4E888}"/>
              </a:ext>
            </a:extLst>
          </p:cNvPr>
          <p:cNvSpPr txBox="1"/>
          <p:nvPr/>
        </p:nvSpPr>
        <p:spPr>
          <a:xfrm>
            <a:off x="7798897" y="5207211"/>
            <a:ext cx="1876619" cy="1200329"/>
          </a:xfrm>
          <a:prstGeom prst="rect">
            <a:avLst/>
          </a:prstGeom>
          <a:noFill/>
        </p:spPr>
        <p:txBody>
          <a:bodyPr wrap="square" rtlCol="0">
            <a:spAutoFit/>
          </a:bodyPr>
          <a:lstStyle/>
          <a:p>
            <a:r>
              <a:rPr lang="cy-GB" dirty="0">
                <a:latin typeface="Comic Sans MS" panose="030F0902030302020204" pitchFamily="66" charset="0"/>
              </a:rPr>
              <a:t>Make a calender with celebrations of the world. Ebba</a:t>
            </a:r>
          </a:p>
        </p:txBody>
      </p:sp>
      <p:sp>
        <p:nvSpPr>
          <p:cNvPr id="19" name="TextBox 18">
            <a:extLst>
              <a:ext uri="{FF2B5EF4-FFF2-40B4-BE49-F238E27FC236}">
                <a16:creationId xmlns:a16="http://schemas.microsoft.com/office/drawing/2014/main" id="{AD00E6B0-C57E-0A3C-C7A3-C1CFA729248C}"/>
              </a:ext>
            </a:extLst>
          </p:cNvPr>
          <p:cNvSpPr txBox="1"/>
          <p:nvPr/>
        </p:nvSpPr>
        <p:spPr>
          <a:xfrm>
            <a:off x="10140235" y="4690862"/>
            <a:ext cx="1876619" cy="1200329"/>
          </a:xfrm>
          <a:prstGeom prst="rect">
            <a:avLst/>
          </a:prstGeom>
          <a:noFill/>
        </p:spPr>
        <p:txBody>
          <a:bodyPr wrap="square" rtlCol="0">
            <a:spAutoFit/>
          </a:bodyPr>
          <a:lstStyle/>
          <a:p>
            <a:r>
              <a:rPr lang="cy-GB" dirty="0">
                <a:latin typeface="Comic Sans MS" panose="030F0902030302020204" pitchFamily="66" charset="0"/>
              </a:rPr>
              <a:t>Learn about Santes Dwynwen. </a:t>
            </a:r>
          </a:p>
          <a:p>
            <a:r>
              <a:rPr lang="cy-GB" dirty="0">
                <a:latin typeface="Comic Sans MS" panose="030F0902030302020204" pitchFamily="66" charset="0"/>
              </a:rPr>
              <a:t>Eliza</a:t>
            </a:r>
          </a:p>
        </p:txBody>
      </p:sp>
      <p:sp>
        <p:nvSpPr>
          <p:cNvPr id="20" name="TextBox 19">
            <a:extLst>
              <a:ext uri="{FF2B5EF4-FFF2-40B4-BE49-F238E27FC236}">
                <a16:creationId xmlns:a16="http://schemas.microsoft.com/office/drawing/2014/main" id="{AE8563FE-03CE-BDDE-963F-9CED9D496AC8}"/>
              </a:ext>
            </a:extLst>
          </p:cNvPr>
          <p:cNvSpPr txBox="1"/>
          <p:nvPr/>
        </p:nvSpPr>
        <p:spPr>
          <a:xfrm>
            <a:off x="8900152" y="3455347"/>
            <a:ext cx="3025148" cy="646331"/>
          </a:xfrm>
          <a:prstGeom prst="rect">
            <a:avLst/>
          </a:prstGeom>
          <a:noFill/>
        </p:spPr>
        <p:txBody>
          <a:bodyPr wrap="square" rtlCol="0">
            <a:spAutoFit/>
          </a:bodyPr>
          <a:lstStyle/>
          <a:p>
            <a:r>
              <a:rPr lang="cy-GB" dirty="0">
                <a:latin typeface="Comic Sans MS" panose="030F0902030302020204" pitchFamily="66" charset="0"/>
              </a:rPr>
              <a:t>We celebrate birthdays and have cake! Myles</a:t>
            </a:r>
          </a:p>
        </p:txBody>
      </p:sp>
    </p:spTree>
    <p:extLst>
      <p:ext uri="{BB962C8B-B14F-4D97-AF65-F5344CB8AC3E}">
        <p14:creationId xmlns:p14="http://schemas.microsoft.com/office/powerpoint/2010/main" val="3890421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a:extLst>
              <a:ext uri="{FF2B5EF4-FFF2-40B4-BE49-F238E27FC236}">
                <a16:creationId xmlns:a16="http://schemas.microsoft.com/office/drawing/2014/main" id="{DF3D8912-B61D-4970-8CC7-5D90CB23BD79}"/>
              </a:ext>
            </a:extLst>
          </p:cNvPr>
          <p:cNvSpPr>
            <a:spLocks noChangeArrowheads="1"/>
          </p:cNvSpPr>
          <p:nvPr/>
        </p:nvSpPr>
        <p:spPr bwMode="auto">
          <a:xfrm>
            <a:off x="302783" y="180415"/>
            <a:ext cx="5011270" cy="1028700"/>
          </a:xfrm>
          <a:prstGeom prst="wedgeRoundRectCallout">
            <a:avLst>
              <a:gd name="adj1" fmla="val -48078"/>
              <a:gd name="adj2" fmla="val -21533"/>
              <a:gd name="adj3" fmla="val 16667"/>
            </a:avLst>
          </a:prstGeom>
          <a:noFill/>
          <a:ln w="28575" algn="in">
            <a:solidFill>
              <a:srgbClr val="0070C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800" kern="1400" dirty="0">
                <a:solidFill>
                  <a:srgbClr val="000000"/>
                </a:solidFill>
                <a:effectLst/>
                <a:latin typeface="Comic Sans MS" panose="030F0702030302020204" pitchFamily="66" charset="0"/>
                <a:ea typeface="Times New Roman" panose="02020603050405020304" pitchFamily="18" charset="0"/>
              </a:rPr>
              <a:t>This term’s unit of learning: Hip, Hip Hooray! Fun and festivals Around the World!</a:t>
            </a:r>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fr-FR" sz="1200" kern="1400" dirty="0" err="1">
                <a:solidFill>
                  <a:srgbClr val="000000"/>
                </a:solidFill>
                <a:latin typeface="Comic Sans MS" panose="030F0702030302020204" pitchFamily="66" charset="0"/>
                <a:ea typeface="Times New Roman" panose="02020603050405020304" pitchFamily="18" charset="0"/>
              </a:rPr>
              <a:t>Here</a:t>
            </a:r>
            <a:r>
              <a:rPr lang="fr-FR" sz="1200" kern="1400" dirty="0">
                <a:solidFill>
                  <a:srgbClr val="000000"/>
                </a:solidFill>
                <a:latin typeface="Comic Sans MS" panose="030F0702030302020204" pitchFamily="66" charset="0"/>
                <a:ea typeface="Times New Roman" panose="02020603050405020304" pitchFamily="18" charset="0"/>
              </a:rPr>
              <a:t> are </a:t>
            </a:r>
            <a:r>
              <a:rPr lang="fr-FR" sz="1200" kern="1400" dirty="0" err="1">
                <a:solidFill>
                  <a:srgbClr val="000000"/>
                </a:solidFill>
                <a:latin typeface="Comic Sans MS" panose="030F0702030302020204" pitchFamily="66" charset="0"/>
                <a:ea typeface="Times New Roman" panose="02020603050405020304" pitchFamily="18" charset="0"/>
              </a:rPr>
              <a:t>our</a:t>
            </a:r>
            <a:r>
              <a:rPr lang="fr-FR" sz="1200" kern="1400" dirty="0">
                <a:solidFill>
                  <a:srgbClr val="000000"/>
                </a:solidFill>
                <a:latin typeface="Comic Sans MS" panose="030F0702030302020204" pitchFamily="66" charset="0"/>
                <a:ea typeface="Times New Roman" panose="02020603050405020304" pitchFamily="18" charset="0"/>
              </a:rPr>
              <a:t> </a:t>
            </a:r>
            <a:r>
              <a:rPr lang="fr-FR" sz="1200" kern="1400" dirty="0" err="1">
                <a:solidFill>
                  <a:srgbClr val="000000"/>
                </a:solidFill>
                <a:latin typeface="Comic Sans MS" panose="030F0702030302020204" pitchFamily="66" charset="0"/>
                <a:ea typeface="Times New Roman" panose="02020603050405020304" pitchFamily="18" charset="0"/>
              </a:rPr>
              <a:t>ideas</a:t>
            </a:r>
            <a:r>
              <a:rPr lang="fr-FR" sz="1200" kern="1400" dirty="0">
                <a:solidFill>
                  <a:srgbClr val="000000"/>
                </a:solidFill>
                <a:latin typeface="Comic Sans MS" panose="030F0702030302020204" pitchFamily="66" charset="0"/>
                <a:ea typeface="Times New Roman" panose="02020603050405020304" pitchFamily="18" charset="0"/>
              </a:rPr>
              <a:t> for </a:t>
            </a:r>
            <a:r>
              <a:rPr lang="fr-FR" sz="1200" kern="1400" dirty="0" err="1">
                <a:solidFill>
                  <a:srgbClr val="000000"/>
                </a:solidFill>
                <a:latin typeface="Comic Sans MS" panose="030F0702030302020204" pitchFamily="66" charset="0"/>
                <a:ea typeface="Times New Roman" panose="02020603050405020304" pitchFamily="18" charset="0"/>
              </a:rPr>
              <a:t>this</a:t>
            </a:r>
            <a:r>
              <a:rPr lang="fr-FR" sz="1200" kern="1400" dirty="0">
                <a:solidFill>
                  <a:srgbClr val="000000"/>
                </a:solidFill>
                <a:latin typeface="Comic Sans MS" panose="030F0702030302020204" pitchFamily="66" charset="0"/>
                <a:ea typeface="Times New Roman" panose="02020603050405020304" pitchFamily="18" charset="0"/>
              </a:rPr>
              <a:t> </a:t>
            </a:r>
            <a:r>
              <a:rPr lang="fr-FR" sz="1200" kern="1400" dirty="0" err="1">
                <a:solidFill>
                  <a:srgbClr val="000000"/>
                </a:solidFill>
                <a:latin typeface="Comic Sans MS" panose="030F0702030302020204" pitchFamily="66" charset="0"/>
                <a:ea typeface="Times New Roman" panose="02020603050405020304" pitchFamily="18" charset="0"/>
              </a:rPr>
              <a:t>term</a:t>
            </a:r>
            <a:r>
              <a:rPr lang="fr-FR" sz="1200" kern="1400" dirty="0">
                <a:solidFill>
                  <a:srgbClr val="000000"/>
                </a:solidFill>
                <a:latin typeface="Comic Sans MS" panose="030F0702030302020204" pitchFamily="66" charset="0"/>
                <a:ea typeface="Times New Roman" panose="02020603050405020304" pitchFamily="18" charset="0"/>
              </a:rPr>
              <a:t>:</a:t>
            </a:r>
            <a:endParaRPr lang="en-GB" sz="1200" kern="1400" dirty="0">
              <a:solidFill>
                <a:srgbClr val="000000"/>
              </a:solidFill>
              <a:effectLst/>
              <a:latin typeface="Calibri" panose="020F0502020204030204" pitchFamily="34" charset="0"/>
              <a:ea typeface="Times New Roman" panose="02020603050405020304" pitchFamily="18" charset="0"/>
            </a:endParaRPr>
          </a:p>
        </p:txBody>
      </p:sp>
      <p:sp>
        <p:nvSpPr>
          <p:cNvPr id="5" name="Text Box 2">
            <a:extLst>
              <a:ext uri="{FF2B5EF4-FFF2-40B4-BE49-F238E27FC236}">
                <a16:creationId xmlns:a16="http://schemas.microsoft.com/office/drawing/2014/main" id="{2A189BF0-103C-4358-97F6-F93F2A06AF6B}"/>
              </a:ext>
            </a:extLst>
          </p:cNvPr>
          <p:cNvSpPr txBox="1">
            <a:spLocks noChangeArrowheads="1"/>
          </p:cNvSpPr>
          <p:nvPr/>
        </p:nvSpPr>
        <p:spPr bwMode="auto">
          <a:xfrm>
            <a:off x="5468918" y="254261"/>
            <a:ext cx="2263140" cy="1059180"/>
          </a:xfrm>
          <a:prstGeom prst="rect">
            <a:avLst/>
          </a:prstGeom>
          <a:solidFill>
            <a:srgbClr val="FFFFFF"/>
          </a:solidFill>
          <a:ln w="25400" cmpd="sng">
            <a:solidFill>
              <a:schemeClr val="accent1"/>
            </a:solidFill>
            <a:miter lim="800000"/>
            <a:headEnd/>
            <a:tailEnd/>
          </a:ln>
        </p:spPr>
        <p:txBody>
          <a:bodyPr rot="0" vert="horz" wrap="square" lIns="91440" tIns="45720" rIns="91440" bIns="45720" anchor="t" anchorCtr="0">
            <a:noAutofit/>
          </a:bodyPr>
          <a:lstStyle/>
          <a:p>
            <a:r>
              <a:rPr lang="en-GB" sz="1000" kern="1400" dirty="0">
                <a:solidFill>
                  <a:srgbClr val="FF0000"/>
                </a:solidFill>
                <a:effectLst/>
                <a:latin typeface="Comic Sans MS" panose="030F0702030302020204" pitchFamily="66" charset="0"/>
                <a:ea typeface="Times New Roman" panose="02020603050405020304" pitchFamily="18" charset="0"/>
              </a:rPr>
              <a:t>Don’t forget to visit the ‘Pupils section – class pages’ on our school website for more information! </a:t>
            </a:r>
            <a:r>
              <a:rPr lang="en-GB" sz="1000" u="none" strike="noStrike" kern="1400" dirty="0">
                <a:solidFill>
                  <a:srgbClr val="FF0000"/>
                </a:solidFill>
                <a:effectLst/>
                <a:latin typeface="Comic Sans MS" panose="030F0702030302020204" pitchFamily="66" charset="0"/>
                <a:ea typeface="Times New Roman" panose="02020603050405020304" pitchFamily="18" charset="0"/>
                <a:hlinkClick r:id="rId2"/>
              </a:rPr>
              <a:t>www.yggbrynymor.co.uk</a:t>
            </a:r>
            <a:endParaRPr lang="en-GB" sz="1000" kern="1400" dirty="0">
              <a:solidFill>
                <a:srgbClr val="000000"/>
              </a:solidFill>
              <a:effectLst/>
              <a:latin typeface="Calibri" panose="020F0502020204030204" pitchFamily="34" charset="0"/>
              <a:ea typeface="Times New Roman" panose="02020603050405020304" pitchFamily="18" charset="0"/>
            </a:endParaRPr>
          </a:p>
          <a:p>
            <a:r>
              <a:rPr lang="en-GB" sz="1000" kern="1400" dirty="0">
                <a:solidFill>
                  <a:srgbClr val="FF0000"/>
                </a:solidFill>
                <a:effectLst/>
                <a:latin typeface="Comic Sans MS" panose="030F0702030302020204" pitchFamily="66" charset="0"/>
                <a:ea typeface="Times New Roman" panose="02020603050405020304" pitchFamily="18" charset="0"/>
              </a:rPr>
              <a:t>Follow us on ‘twitter’ also!</a:t>
            </a:r>
            <a:r>
              <a:rPr lang="en-GB" sz="1000" b="1" kern="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000" kern="1400" dirty="0">
                <a:solidFill>
                  <a:srgbClr val="FF0000"/>
                </a:solidFill>
                <a:effectLst/>
                <a:latin typeface="Comic Sans MS" panose="030F0702030302020204" pitchFamily="66" charset="0"/>
                <a:ea typeface="Calibri" panose="020F0502020204030204" pitchFamily="34" charset="0"/>
              </a:rPr>
              <a:t>@YGGBrynymor1</a:t>
            </a:r>
            <a:r>
              <a:rPr lang="en-GB" sz="1000" b="1" kern="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a:p>
            <a:pPr marL="457200">
              <a:lnSpc>
                <a:spcPct val="118000"/>
              </a:lnSpc>
              <a:spcAft>
                <a:spcPts val="600"/>
              </a:spcAft>
            </a:pPr>
            <a:r>
              <a:rPr lang="en-GB" sz="1000" b="1" kern="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000" kern="1400" dirty="0">
                <a:solidFill>
                  <a:srgbClr val="000000"/>
                </a:solidFill>
                <a:effectLst/>
                <a:latin typeface="Calibri" panose="020F0502020204030204" pitchFamily="34" charset="0"/>
                <a:ea typeface="Times New Roman" panose="02020603050405020304" pitchFamily="18" charset="0"/>
              </a:rPr>
              <a:t> </a:t>
            </a:r>
          </a:p>
        </p:txBody>
      </p:sp>
      <p:sp>
        <p:nvSpPr>
          <p:cNvPr id="6" name="Text Box 10">
            <a:extLst>
              <a:ext uri="{FF2B5EF4-FFF2-40B4-BE49-F238E27FC236}">
                <a16:creationId xmlns:a16="http://schemas.microsoft.com/office/drawing/2014/main" id="{179C07AA-545E-4A0E-882E-AD866CB6CB54}"/>
              </a:ext>
            </a:extLst>
          </p:cNvPr>
          <p:cNvSpPr txBox="1">
            <a:spLocks noChangeArrowheads="1"/>
          </p:cNvSpPr>
          <p:nvPr/>
        </p:nvSpPr>
        <p:spPr bwMode="auto">
          <a:xfrm>
            <a:off x="302782" y="1305037"/>
            <a:ext cx="3804669" cy="2531857"/>
          </a:xfrm>
          <a:prstGeom prst="rect">
            <a:avLst/>
          </a:prstGeom>
          <a:noFill/>
          <a:ln w="38100" cmpd="sng" algn="in">
            <a:solidFill>
              <a:srgbClr val="0070C0"/>
            </a:solidFill>
            <a:prstDash val="solid"/>
            <a:miter lim="800000"/>
            <a:headEnd/>
            <a:tailEnd/>
          </a:ln>
          <a:effectLst>
            <a:outerShdw dist="35921" dir="2700000" algn="ctr" rotWithShape="0">
              <a:srgbClr val="EEECE1"/>
            </a:outerShdw>
          </a:effectLst>
          <a:extLst>
            <a:ext uri="{909E8E84-426E-40DD-AFC4-6F175D3DCCD1}">
              <a14:hiddenFill xmlns:a14="http://schemas.microsoft.com/office/drawing/2010/main">
                <a:solidFill>
                  <a:srgbClr val="FFFFFF"/>
                </a:solidFill>
              </a14:hiddenFill>
            </a:ext>
          </a:extLst>
        </p:spPr>
        <p:txBody>
          <a:bodyPr rot="0" vert="horz" wrap="square" lIns="36576" tIns="36576" rIns="36576" bIns="36576" anchor="t" anchorCtr="0" upright="1">
            <a:noAutofit/>
          </a:bodyPr>
          <a:lstStyle/>
          <a:p>
            <a:pPr>
              <a:lnSpc>
                <a:spcPct val="118000"/>
              </a:lnSpc>
            </a:pPr>
            <a:r>
              <a:rPr lang="en-US" sz="1200" b="1" kern="1400" dirty="0">
                <a:solidFill>
                  <a:srgbClr val="000000"/>
                </a:solidFill>
                <a:effectLst/>
                <a:latin typeface="Comic Sans MS" panose="030F0702030302020204" pitchFamily="66" charset="0"/>
                <a:ea typeface="Times New Roman" panose="02020603050405020304" pitchFamily="18" charset="0"/>
              </a:rPr>
              <a:t>Health and Wellbeing</a:t>
            </a:r>
          </a:p>
          <a:p>
            <a:pPr>
              <a:lnSpc>
                <a:spcPct val="118000"/>
              </a:lnSpc>
            </a:pPr>
            <a:r>
              <a:rPr lang="en-US" sz="1200" kern="1400">
                <a:solidFill>
                  <a:srgbClr val="000000"/>
                </a:solidFill>
                <a:latin typeface="Comic Sans MS"/>
                <a:ea typeface="Times New Roman" panose="02020603050405020304" pitchFamily="18" charset="0"/>
              </a:rPr>
              <a:t>Practice</a:t>
            </a:r>
            <a:r>
              <a:rPr lang="en-US" sz="1200" kern="1400" dirty="0">
                <a:solidFill>
                  <a:srgbClr val="000000"/>
                </a:solidFill>
                <a:effectLst/>
                <a:latin typeface="Comic Sans MS"/>
                <a:ea typeface="Times New Roman" panose="02020603050405020304" pitchFamily="18" charset="0"/>
              </a:rPr>
              <a:t> and develop our physical skills and continue to improve our fitness.</a:t>
            </a:r>
          </a:p>
          <a:p>
            <a:pPr>
              <a:lnSpc>
                <a:spcPct val="118000"/>
              </a:lnSpc>
            </a:pPr>
            <a:r>
              <a:rPr lang="en-US" sz="1200" kern="1400" dirty="0">
                <a:solidFill>
                  <a:srgbClr val="000000"/>
                </a:solidFill>
                <a:latin typeface="Comic Sans MS" panose="030F0702030302020204" pitchFamily="66" charset="0"/>
                <a:ea typeface="Times New Roman" panose="02020603050405020304" pitchFamily="18" charset="0"/>
              </a:rPr>
              <a:t>Develop our fine-motor skills.</a:t>
            </a:r>
            <a:endParaRPr lang="en-US" sz="1200" kern="1400" dirty="0">
              <a:solidFill>
                <a:srgbClr val="000000"/>
              </a:solidFill>
              <a:effectLst/>
              <a:latin typeface="Comic Sans MS" panose="030F0702030302020204" pitchFamily="66" charset="0"/>
              <a:ea typeface="Times New Roman" panose="02020603050405020304" pitchFamily="18" charset="0"/>
            </a:endParaRPr>
          </a:p>
          <a:p>
            <a:pPr>
              <a:lnSpc>
                <a:spcPct val="118000"/>
              </a:lnSpc>
            </a:pPr>
            <a:r>
              <a:rPr lang="en-US" sz="1200" kern="1400" dirty="0">
                <a:solidFill>
                  <a:srgbClr val="000000"/>
                </a:solidFill>
                <a:effectLst/>
                <a:latin typeface="Comic Sans MS" panose="030F0702030302020204" pitchFamily="66" charset="0"/>
                <a:ea typeface="Times New Roman" panose="02020603050405020304" pitchFamily="18" charset="0"/>
              </a:rPr>
              <a:t>Discuss how we can keep our bodies healthy.</a:t>
            </a:r>
          </a:p>
          <a:p>
            <a:pPr>
              <a:lnSpc>
                <a:spcPct val="118000"/>
              </a:lnSpc>
            </a:pPr>
            <a:r>
              <a:rPr lang="en-US" sz="1200" kern="1400" dirty="0">
                <a:solidFill>
                  <a:srgbClr val="000000"/>
                </a:solidFill>
                <a:effectLst/>
                <a:latin typeface="Comic Sans MS" panose="030F0702030302020204" pitchFamily="66" charset="0"/>
                <a:ea typeface="Times New Roman" panose="02020603050405020304" pitchFamily="18" charset="0"/>
              </a:rPr>
              <a:t>Continue to learn how to stay safe online and learn how to send a simple online message.</a:t>
            </a:r>
          </a:p>
          <a:p>
            <a:pPr>
              <a:lnSpc>
                <a:spcPct val="118000"/>
              </a:lnSpc>
            </a:pPr>
            <a:r>
              <a:rPr lang="en-US" sz="1200" kern="1400" dirty="0">
                <a:solidFill>
                  <a:srgbClr val="000000"/>
                </a:solidFill>
                <a:effectLst/>
                <a:latin typeface="Comic Sans MS" panose="030F0702030302020204" pitchFamily="66" charset="0"/>
                <a:ea typeface="Times New Roman" panose="02020603050405020304" pitchFamily="18" charset="0"/>
              </a:rPr>
              <a:t>Discuss the impact of celebrations on our feelings and emotional wellbeing. </a:t>
            </a:r>
          </a:p>
          <a:p>
            <a:pPr>
              <a:lnSpc>
                <a:spcPct val="118000"/>
              </a:lnSpc>
            </a:pPr>
            <a:r>
              <a:rPr lang="en-US" sz="1200" kern="1400" dirty="0">
                <a:solidFill>
                  <a:srgbClr val="000000"/>
                </a:solidFill>
                <a:effectLst/>
                <a:latin typeface="Comic Sans MS" panose="030F0702030302020204" pitchFamily="66" charset="0"/>
                <a:ea typeface="Times New Roman" panose="02020603050405020304" pitchFamily="18" charset="0"/>
              </a:rPr>
              <a:t>Understand that people value different things and develop a sense of identity.</a:t>
            </a:r>
          </a:p>
          <a:p>
            <a:pPr>
              <a:lnSpc>
                <a:spcPct val="118000"/>
              </a:lnSpc>
            </a:pPr>
            <a:endParaRPr lang="en-GB" sz="900" kern="1400" dirty="0">
              <a:solidFill>
                <a:srgbClr val="000000"/>
              </a:solidFill>
              <a:effectLst/>
              <a:latin typeface="Calibri" panose="020F0502020204030204" pitchFamily="34" charset="0"/>
              <a:ea typeface="Times New Roman" panose="02020603050405020304" pitchFamily="18" charset="0"/>
            </a:endParaRPr>
          </a:p>
          <a:p>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a:p>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7" name="Text Box 3">
            <a:extLst>
              <a:ext uri="{FF2B5EF4-FFF2-40B4-BE49-F238E27FC236}">
                <a16:creationId xmlns:a16="http://schemas.microsoft.com/office/drawing/2014/main" id="{91D60B25-C2AF-4DC0-9C89-80D695A3AF92}"/>
              </a:ext>
            </a:extLst>
          </p:cNvPr>
          <p:cNvSpPr txBox="1">
            <a:spLocks noChangeArrowheads="1"/>
          </p:cNvSpPr>
          <p:nvPr/>
        </p:nvSpPr>
        <p:spPr bwMode="auto">
          <a:xfrm>
            <a:off x="4210297" y="1501049"/>
            <a:ext cx="3573780" cy="1620483"/>
          </a:xfrm>
          <a:prstGeom prst="rect">
            <a:avLst/>
          </a:prstGeom>
          <a:noFill/>
          <a:ln w="38100" algn="in">
            <a:solidFill>
              <a:schemeClr val="accent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6000"/>
              </a:lnSpc>
              <a:spcAft>
                <a:spcPts val="600"/>
              </a:spcAft>
            </a:pPr>
            <a:r>
              <a:rPr lang="en-US" sz="1200" b="1" kern="1400" dirty="0">
                <a:solidFill>
                  <a:srgbClr val="000000"/>
                </a:solidFill>
                <a:effectLst/>
                <a:latin typeface="Comic Sans MS" panose="030F0702030302020204" pitchFamily="66" charset="0"/>
                <a:ea typeface="Times New Roman" panose="02020603050405020304" pitchFamily="18" charset="0"/>
              </a:rPr>
              <a:t>Expressive Arts</a:t>
            </a:r>
          </a:p>
          <a:p>
            <a:pPr>
              <a:lnSpc>
                <a:spcPct val="116000"/>
              </a:lnSpc>
              <a:spcAft>
                <a:spcPts val="600"/>
              </a:spcAft>
            </a:pPr>
            <a:r>
              <a:rPr lang="en-US" sz="1200" kern="1400" dirty="0">
                <a:solidFill>
                  <a:srgbClr val="000000"/>
                </a:solidFill>
                <a:effectLst/>
                <a:latin typeface="Comic Sans MS" panose="030F0702030302020204" pitchFamily="66" charset="0"/>
                <a:ea typeface="Times New Roman" panose="02020603050405020304" pitchFamily="18" charset="0"/>
              </a:rPr>
              <a:t>Study dances performed at festivals or carnivals. Learn dance patterns. Enjoy performing.</a:t>
            </a:r>
          </a:p>
          <a:p>
            <a:pPr>
              <a:lnSpc>
                <a:spcPct val="116000"/>
              </a:lnSpc>
              <a:spcAft>
                <a:spcPts val="600"/>
              </a:spcAft>
            </a:pPr>
            <a:r>
              <a:rPr lang="en-US" sz="1200" kern="1400" dirty="0">
                <a:solidFill>
                  <a:srgbClr val="000000"/>
                </a:solidFill>
                <a:effectLst/>
                <a:latin typeface="Comic Sans MS" panose="030F0702030302020204" pitchFamily="66" charset="0"/>
                <a:ea typeface="Times New Roman" panose="02020603050405020304" pitchFamily="18" charset="0"/>
              </a:rPr>
              <a:t>Learn new songs, listen to carnival music and play simple patterns on percussion instruments.  </a:t>
            </a:r>
          </a:p>
          <a:p>
            <a:pPr>
              <a:lnSpc>
                <a:spcPct val="116000"/>
              </a:lnSpc>
              <a:spcAft>
                <a:spcPts val="600"/>
              </a:spcAft>
            </a:pPr>
            <a:r>
              <a:rPr lang="en-GB" sz="1200" kern="1400" dirty="0">
                <a:solidFill>
                  <a:srgbClr val="000000"/>
                </a:solidFill>
                <a:effectLst/>
                <a:latin typeface="Comic Sans MS" panose="030F0702030302020204" pitchFamily="66" charset="0"/>
                <a:ea typeface="Times New Roman" panose="02020603050405020304" pitchFamily="18" charset="0"/>
              </a:rPr>
              <a:t> </a:t>
            </a:r>
          </a:p>
          <a:p>
            <a:pPr>
              <a:lnSpc>
                <a:spcPct val="118000"/>
              </a:lnSpc>
              <a:spcAft>
                <a:spcPts val="600"/>
              </a:spcAft>
            </a:pPr>
            <a:r>
              <a:rPr lang="en-GB" sz="1000" kern="1400" dirty="0">
                <a:solidFill>
                  <a:srgbClr val="000000"/>
                </a:solidFill>
                <a:effectLst/>
                <a:latin typeface="Calibri" panose="020F0502020204030204" pitchFamily="34" charset="0"/>
                <a:ea typeface="Times New Roman" panose="02020603050405020304" pitchFamily="18" charset="0"/>
              </a:rPr>
              <a:t> </a:t>
            </a:r>
          </a:p>
          <a:p>
            <a:pPr>
              <a:lnSpc>
                <a:spcPct val="118000"/>
              </a:lnSpc>
              <a:spcAft>
                <a:spcPts val="600"/>
              </a:spcAft>
            </a:pPr>
            <a:r>
              <a:rPr lang="en-GB" sz="1000" kern="1400" dirty="0">
                <a:solidFill>
                  <a:srgbClr val="000000"/>
                </a:solidFill>
                <a:effectLst/>
                <a:latin typeface="Calibri" panose="020F0502020204030204" pitchFamily="34" charset="0"/>
                <a:ea typeface="Times New Roman" panose="02020603050405020304" pitchFamily="18" charset="0"/>
              </a:rPr>
              <a:t> </a:t>
            </a:r>
          </a:p>
          <a:p>
            <a:r>
              <a:rPr lang="en-GB" sz="1000" kern="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a:p>
            <a:r>
              <a:rPr lang="en-GB" sz="1000" kern="1400" dirty="0">
                <a:solidFill>
                  <a:srgbClr val="000000"/>
                </a:solidFill>
                <a:effectLst/>
                <a:latin typeface="Calibri" panose="020F0502020204030204" pitchFamily="34" charset="0"/>
                <a:ea typeface="Times New Roman" panose="02020603050405020304" pitchFamily="18" charset="0"/>
              </a:rPr>
              <a:t> </a:t>
            </a:r>
          </a:p>
          <a:p>
            <a:pPr>
              <a:lnSpc>
                <a:spcPct val="118000"/>
              </a:lnSpc>
              <a:spcAft>
                <a:spcPts val="600"/>
              </a:spcAft>
            </a:pPr>
            <a:r>
              <a:rPr lang="en-GB" sz="800" kern="1400" dirty="0">
                <a:solidFill>
                  <a:srgbClr val="FFC000"/>
                </a:solidFill>
                <a:effectLst/>
                <a:latin typeface="Comic Sans MS" panose="030F0702030302020204" pitchFamily="66"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9" name="Text Box 8">
            <a:extLst>
              <a:ext uri="{FF2B5EF4-FFF2-40B4-BE49-F238E27FC236}">
                <a16:creationId xmlns:a16="http://schemas.microsoft.com/office/drawing/2014/main" id="{AC656062-4BE3-4690-BD11-6BB311EECE25}"/>
              </a:ext>
            </a:extLst>
          </p:cNvPr>
          <p:cNvSpPr txBox="1">
            <a:spLocks noChangeArrowheads="1"/>
          </p:cNvSpPr>
          <p:nvPr/>
        </p:nvSpPr>
        <p:spPr bwMode="auto">
          <a:xfrm>
            <a:off x="4949937" y="3360661"/>
            <a:ext cx="2870200" cy="1168400"/>
          </a:xfrm>
          <a:prstGeom prst="rect">
            <a:avLst/>
          </a:prstGeom>
          <a:noFill/>
          <a:ln w="22225" algn="in">
            <a:solidFill>
              <a:schemeClr val="accent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18000"/>
              </a:lnSpc>
              <a:spcAft>
                <a:spcPts val="600"/>
              </a:spcAft>
            </a:pPr>
            <a:endParaRPr lang="en-GB" sz="1000" kern="1400" dirty="0">
              <a:solidFill>
                <a:srgbClr val="000000"/>
              </a:solidFill>
              <a:effectLst/>
              <a:latin typeface="Comic Sans MS"/>
              <a:ea typeface="Times New Roman" panose="02020603050405020304" pitchFamily="18" charset="0"/>
            </a:endParaRPr>
          </a:p>
        </p:txBody>
      </p:sp>
      <p:sp>
        <p:nvSpPr>
          <p:cNvPr id="10" name="Text Box 6">
            <a:extLst>
              <a:ext uri="{FF2B5EF4-FFF2-40B4-BE49-F238E27FC236}">
                <a16:creationId xmlns:a16="http://schemas.microsoft.com/office/drawing/2014/main" id="{1FE223ED-5263-4FBE-8D73-A073567FAD2B}"/>
              </a:ext>
            </a:extLst>
          </p:cNvPr>
          <p:cNvSpPr txBox="1">
            <a:spLocks noChangeArrowheads="1"/>
          </p:cNvSpPr>
          <p:nvPr/>
        </p:nvSpPr>
        <p:spPr bwMode="auto">
          <a:xfrm>
            <a:off x="8032936" y="2631944"/>
            <a:ext cx="3573780" cy="1891180"/>
          </a:xfrm>
          <a:prstGeom prst="rect">
            <a:avLst/>
          </a:prstGeom>
          <a:noFill/>
          <a:ln w="38100" algn="in">
            <a:solidFill>
              <a:srgbClr val="0070C0"/>
            </a:solidFill>
            <a:miter lim="800000"/>
            <a:headEnd/>
            <a:tailEnd/>
          </a:ln>
          <a:effectLst>
            <a:innerShdw blurRad="63500" dist="50800" dir="13500000">
              <a:prstClr val="black">
                <a:alpha val="50000"/>
              </a:prstClr>
            </a:innerShdw>
          </a:effectLst>
          <a:extLst>
            <a:ext uri="{909E8E84-426E-40DD-AFC4-6F175D3DCCD1}">
              <a14:hiddenFill xmlns:a14="http://schemas.microsoft.com/office/drawing/2010/main">
                <a:solidFill>
                  <a:srgbClr val="FFFFFF"/>
                </a:solidFill>
              </a14:hiddenFill>
            </a:ext>
          </a:extLst>
        </p:spPr>
        <p:txBody>
          <a:bodyPr rot="0" vert="horz" wrap="square" lIns="36576" tIns="36576" rIns="36576" bIns="36576" anchor="t" anchorCtr="0" upright="1">
            <a:noAutofit/>
          </a:bodyPr>
          <a:lstStyle/>
          <a:p>
            <a:pPr>
              <a:lnSpc>
                <a:spcPct val="118000"/>
              </a:lnSpc>
            </a:pPr>
            <a:r>
              <a:rPr lang="en-US" sz="1200" b="1" kern="1400" dirty="0">
                <a:solidFill>
                  <a:srgbClr val="000000"/>
                </a:solidFill>
                <a:latin typeface="Comic Sans MS" panose="030F0702030302020204" pitchFamily="66" charset="0"/>
                <a:ea typeface="Times New Roman" panose="02020603050405020304" pitchFamily="18" charset="0"/>
              </a:rPr>
              <a:t>Science and Technology</a:t>
            </a:r>
          </a:p>
          <a:p>
            <a:pPr>
              <a:lnSpc>
                <a:spcPct val="118000"/>
              </a:lnSpc>
            </a:pPr>
            <a:r>
              <a:rPr lang="en-US" sz="1200" kern="1400" dirty="0">
                <a:solidFill>
                  <a:srgbClr val="000000"/>
                </a:solidFill>
                <a:latin typeface="Comic Sans MS" panose="030F0702030302020204" pitchFamily="66" charset="0"/>
                <a:ea typeface="Times New Roman" panose="02020603050405020304" pitchFamily="18" charset="0"/>
              </a:rPr>
              <a:t>Design and create an item of food for a special celebration.</a:t>
            </a:r>
          </a:p>
          <a:p>
            <a:pPr>
              <a:lnSpc>
                <a:spcPct val="118000"/>
              </a:lnSpc>
            </a:pPr>
            <a:endParaRPr lang="en-US" sz="1200" kern="1400" dirty="0">
              <a:solidFill>
                <a:srgbClr val="000000"/>
              </a:solidFill>
              <a:latin typeface="Comic Sans MS" panose="030F0702030302020204" pitchFamily="66" charset="0"/>
              <a:ea typeface="Times New Roman" panose="02020603050405020304" pitchFamily="18" charset="0"/>
            </a:endParaRPr>
          </a:p>
          <a:p>
            <a:pPr>
              <a:lnSpc>
                <a:spcPct val="118000"/>
              </a:lnSpc>
            </a:pPr>
            <a:r>
              <a:rPr lang="en-US" sz="1200" kern="1400" dirty="0">
                <a:solidFill>
                  <a:srgbClr val="000000"/>
                </a:solidFill>
                <a:latin typeface="Comic Sans MS" panose="030F0702030302020204" pitchFamily="66" charset="0"/>
                <a:ea typeface="Times New Roman" panose="02020603050405020304" pitchFamily="18" charset="0"/>
              </a:rPr>
              <a:t>Develop our coding skills by giving instructions to a programmable toy or using a computer-based coding program.</a:t>
            </a:r>
          </a:p>
        </p:txBody>
      </p:sp>
      <p:sp>
        <p:nvSpPr>
          <p:cNvPr id="11" name="Text Box 11">
            <a:extLst>
              <a:ext uri="{FF2B5EF4-FFF2-40B4-BE49-F238E27FC236}">
                <a16:creationId xmlns:a16="http://schemas.microsoft.com/office/drawing/2014/main" id="{4C772BD8-58AD-4D6D-980A-FE7479F36809}"/>
              </a:ext>
            </a:extLst>
          </p:cNvPr>
          <p:cNvSpPr txBox="1">
            <a:spLocks noChangeArrowheads="1"/>
          </p:cNvSpPr>
          <p:nvPr/>
        </p:nvSpPr>
        <p:spPr bwMode="auto">
          <a:xfrm>
            <a:off x="5118532" y="4654924"/>
            <a:ext cx="3305175" cy="1985347"/>
          </a:xfrm>
          <a:prstGeom prst="rect">
            <a:avLst/>
          </a:prstGeom>
          <a:noFill/>
          <a:ln w="31750" algn="in">
            <a:solidFill>
              <a:schemeClr val="accent1"/>
            </a:solidFill>
            <a:prstDash val="solid"/>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US" sz="1200" b="1" kern="1400" dirty="0">
                <a:solidFill>
                  <a:srgbClr val="000000"/>
                </a:solidFill>
                <a:effectLst/>
                <a:latin typeface="Comic Sans MS" panose="030F0702030302020204" pitchFamily="66" charset="0"/>
                <a:ea typeface="Times New Roman" panose="02020603050405020304" pitchFamily="18" charset="0"/>
              </a:rPr>
              <a:t>Mathematics and Numeracy</a:t>
            </a:r>
          </a:p>
          <a:p>
            <a:r>
              <a:rPr lang="en-US" sz="1200" dirty="0">
                <a:effectLst/>
                <a:latin typeface="Comic Sans MS" panose="030F0702030302020204" pitchFamily="66" charset="0"/>
                <a:ea typeface="Calibri" panose="020F0502020204030204" pitchFamily="34" charset="0"/>
                <a:cs typeface="Times New Roman" panose="02020603050405020304" pitchFamily="18" charset="0"/>
              </a:rPr>
              <a:t>Practice counting, reading, writing and arranging numbers.</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US" sz="1200" dirty="0">
                <a:effectLst/>
                <a:latin typeface="Comic Sans MS"/>
                <a:ea typeface="Calibri"/>
                <a:cs typeface="Times New Roman"/>
              </a:rPr>
              <a:t>Practice and improve the skills of addition and subtraction.</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US" sz="1200" dirty="0">
                <a:effectLst/>
                <a:latin typeface="Comic Sans MS" panose="030F0702030302020204" pitchFamily="66" charset="0"/>
                <a:ea typeface="Calibri" panose="020F0502020204030204" pitchFamily="34" charset="0"/>
                <a:cs typeface="Times New Roman" panose="02020603050405020304" pitchFamily="18" charset="0"/>
              </a:rPr>
              <a:t>Use money and practice giving change.</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US" sz="1200" dirty="0">
                <a:effectLst/>
                <a:latin typeface="Comic Sans MS" panose="030F0702030302020204" pitchFamily="66" charset="0"/>
                <a:ea typeface="Calibri" panose="020F0502020204030204" pitchFamily="34" charset="0"/>
                <a:cs typeface="Times New Roman" panose="02020603050405020304" pitchFamily="18" charset="0"/>
              </a:rPr>
              <a:t>Develop our clock reading skills.</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US" sz="1200" dirty="0">
                <a:effectLst/>
                <a:latin typeface="Comic Sans MS" panose="030F0702030302020204" pitchFamily="66" charset="0"/>
                <a:ea typeface="Calibri" panose="020F0502020204030204" pitchFamily="34" charset="0"/>
                <a:cs typeface="Times New Roman" panose="02020603050405020304" pitchFamily="18" charset="0"/>
              </a:rPr>
              <a:t>Play many mental arithmetic games and enjoy problem solving.</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12" name="Text Box 2">
            <a:extLst>
              <a:ext uri="{FF2B5EF4-FFF2-40B4-BE49-F238E27FC236}">
                <a16:creationId xmlns:a16="http://schemas.microsoft.com/office/drawing/2014/main" id="{04E2E747-3FBB-4BEF-8E74-76153D833CDE}"/>
              </a:ext>
            </a:extLst>
          </p:cNvPr>
          <p:cNvSpPr txBox="1">
            <a:spLocks noChangeArrowheads="1"/>
          </p:cNvSpPr>
          <p:nvPr/>
        </p:nvSpPr>
        <p:spPr bwMode="auto">
          <a:xfrm>
            <a:off x="273367" y="3953435"/>
            <a:ext cx="4410075" cy="2658710"/>
          </a:xfrm>
          <a:prstGeom prst="rect">
            <a:avLst/>
          </a:prstGeom>
          <a:noFill/>
          <a:ln w="38100" cmpd="sng" algn="in">
            <a:solidFill>
              <a:schemeClr val="accent1"/>
            </a:solidFill>
            <a:prstDash val="solid"/>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US" sz="1200" b="1" kern="1400" dirty="0">
                <a:solidFill>
                  <a:srgbClr val="000000"/>
                </a:solidFill>
                <a:effectLst/>
                <a:latin typeface="Comic Sans MS" panose="030F0702030302020204" pitchFamily="66" charset="0"/>
                <a:ea typeface="Times New Roman" panose="02020603050405020304" pitchFamily="18" charset="0"/>
              </a:rPr>
              <a:t>Languages, Literacy and Communication</a:t>
            </a:r>
          </a:p>
          <a:p>
            <a:pPr>
              <a:lnSpc>
                <a:spcPct val="118000"/>
              </a:lnSpc>
              <a:spcAft>
                <a:spcPts val="600"/>
              </a:spcAft>
            </a:pPr>
            <a:r>
              <a:rPr lang="en-US" sz="1200" kern="1400" dirty="0">
                <a:solidFill>
                  <a:srgbClr val="FF0000"/>
                </a:solidFill>
                <a:effectLst/>
                <a:latin typeface="Comic Sans MS"/>
                <a:ea typeface="Times New Roman" panose="02020603050405020304" pitchFamily="18" charset="0"/>
              </a:rPr>
              <a:t>Create a role-play corner ‘</a:t>
            </a:r>
            <a:r>
              <a:rPr lang="en-US" sz="1200" kern="1400" err="1">
                <a:solidFill>
                  <a:srgbClr val="FF0000"/>
                </a:solidFill>
                <a:effectLst/>
                <a:latin typeface="Comic Sans MS"/>
                <a:ea typeface="Times New Roman" panose="02020603050405020304" pitchFamily="18" charset="0"/>
              </a:rPr>
              <a:t>Lluniau</a:t>
            </a:r>
            <a:r>
              <a:rPr lang="en-US" sz="1200" kern="1400" dirty="0">
                <a:solidFill>
                  <a:srgbClr val="FF0000"/>
                </a:solidFill>
                <a:effectLst/>
                <a:latin typeface="Comic Sans MS"/>
                <a:ea typeface="Times New Roman" panose="02020603050405020304" pitchFamily="18" charset="0"/>
              </a:rPr>
              <a:t> </a:t>
            </a:r>
            <a:r>
              <a:rPr lang="en-US" sz="1200" kern="1400" err="1">
                <a:solidFill>
                  <a:srgbClr val="FF0000"/>
                </a:solidFill>
                <a:effectLst/>
                <a:latin typeface="Comic Sans MS"/>
                <a:ea typeface="Times New Roman" panose="02020603050405020304" pitchFamily="18" charset="0"/>
              </a:rPr>
              <a:t>Llon</a:t>
            </a:r>
            <a:r>
              <a:rPr lang="en-US" sz="1200" kern="1400" dirty="0">
                <a:solidFill>
                  <a:srgbClr val="FF0000"/>
                </a:solidFill>
                <a:effectLst/>
                <a:latin typeface="Comic Sans MS"/>
                <a:ea typeface="Times New Roman" panose="02020603050405020304" pitchFamily="18" charset="0"/>
              </a:rPr>
              <a:t>' and enjoy dressing up, handling money and being professional photographers!</a:t>
            </a:r>
          </a:p>
          <a:p>
            <a:pPr>
              <a:lnSpc>
                <a:spcPct val="118000"/>
              </a:lnSpc>
              <a:spcAft>
                <a:spcPts val="600"/>
              </a:spcAft>
            </a:pPr>
            <a:r>
              <a:rPr lang="en-US" sz="1200" kern="1400" dirty="0">
                <a:solidFill>
                  <a:srgbClr val="000000"/>
                </a:solidFill>
                <a:effectLst/>
                <a:latin typeface="Comic Sans MS" panose="030F0702030302020204" pitchFamily="66" charset="0"/>
                <a:ea typeface="Times New Roman" panose="02020603050405020304" pitchFamily="18" charset="0"/>
              </a:rPr>
              <a:t>Read and listen to a variety of non-fiction stories and books.</a:t>
            </a:r>
          </a:p>
          <a:p>
            <a:pPr>
              <a:lnSpc>
                <a:spcPct val="118000"/>
              </a:lnSpc>
              <a:spcAft>
                <a:spcPts val="600"/>
              </a:spcAft>
            </a:pPr>
            <a:r>
              <a:rPr lang="en-US" sz="1200" kern="1400" dirty="0">
                <a:solidFill>
                  <a:srgbClr val="000000"/>
                </a:solidFill>
                <a:latin typeface="Comic Sans MS" panose="030F0702030302020204" pitchFamily="66" charset="0"/>
                <a:ea typeface="Times New Roman" panose="02020603050405020304" pitchFamily="18" charset="0"/>
              </a:rPr>
              <a:t>D</a:t>
            </a:r>
            <a:r>
              <a:rPr lang="en-US" sz="1200" kern="1400" dirty="0">
                <a:solidFill>
                  <a:srgbClr val="000000"/>
                </a:solidFill>
                <a:effectLst/>
                <a:latin typeface="Comic Sans MS" panose="030F0702030302020204" pitchFamily="66" charset="0"/>
                <a:ea typeface="Times New Roman" panose="02020603050405020304" pitchFamily="18" charset="0"/>
              </a:rPr>
              <a:t>eveloping our reading skills further.</a:t>
            </a:r>
          </a:p>
          <a:p>
            <a:pPr>
              <a:lnSpc>
                <a:spcPct val="118000"/>
              </a:lnSpc>
              <a:spcAft>
                <a:spcPts val="600"/>
              </a:spcAft>
            </a:pPr>
            <a:r>
              <a:rPr lang="en-US" sz="1200" kern="1400" dirty="0">
                <a:solidFill>
                  <a:srgbClr val="000000"/>
                </a:solidFill>
                <a:effectLst/>
                <a:latin typeface="Comic Sans MS" panose="030F0702030302020204" pitchFamily="66" charset="0"/>
                <a:ea typeface="Times New Roman" panose="02020603050405020304" pitchFamily="18" charset="0"/>
              </a:rPr>
              <a:t>Enjoy writing </a:t>
            </a:r>
            <a:r>
              <a:rPr lang="en-US" sz="1200" kern="1400" dirty="0">
                <a:solidFill>
                  <a:srgbClr val="000000"/>
                </a:solidFill>
                <a:latin typeface="Comic Sans MS" panose="030F0702030302020204" pitchFamily="66" charset="0"/>
                <a:ea typeface="Times New Roman" panose="02020603050405020304" pitchFamily="18" charset="0"/>
              </a:rPr>
              <a:t>for a variety of purposes</a:t>
            </a:r>
            <a:r>
              <a:rPr lang="en-US" sz="1200" kern="1400" dirty="0">
                <a:solidFill>
                  <a:srgbClr val="000000"/>
                </a:solidFill>
                <a:effectLst/>
                <a:latin typeface="Comic Sans MS" panose="030F0702030302020204" pitchFamily="66" charset="0"/>
                <a:ea typeface="Times New Roman" panose="02020603050405020304" pitchFamily="18" charset="0"/>
              </a:rPr>
              <a:t>, including writing an </a:t>
            </a:r>
            <a:r>
              <a:rPr lang="en-US" sz="1200" b="1" kern="1400" dirty="0">
                <a:solidFill>
                  <a:srgbClr val="000000"/>
                </a:solidFill>
                <a:effectLst/>
                <a:latin typeface="Comic Sans MS" panose="030F0702030302020204" pitchFamily="66" charset="0"/>
                <a:ea typeface="Times New Roman" panose="02020603050405020304" pitchFamily="18" charset="0"/>
              </a:rPr>
              <a:t>invitation </a:t>
            </a:r>
            <a:r>
              <a:rPr lang="en-US" sz="1200" kern="1400" dirty="0">
                <a:solidFill>
                  <a:srgbClr val="000000"/>
                </a:solidFill>
                <a:effectLst/>
                <a:latin typeface="Comic Sans MS" panose="030F0702030302020204" pitchFamily="66" charset="0"/>
                <a:ea typeface="Times New Roman" panose="02020603050405020304" pitchFamily="18" charset="0"/>
              </a:rPr>
              <a:t>and</a:t>
            </a:r>
            <a:r>
              <a:rPr lang="en-US" sz="1200" b="1" kern="1400" dirty="0">
                <a:solidFill>
                  <a:srgbClr val="000000"/>
                </a:solidFill>
                <a:effectLst/>
                <a:latin typeface="Comic Sans MS" panose="030F0702030302020204" pitchFamily="66" charset="0"/>
                <a:ea typeface="Times New Roman" panose="02020603050405020304" pitchFamily="18" charset="0"/>
              </a:rPr>
              <a:t> acrostic poem</a:t>
            </a:r>
            <a:r>
              <a:rPr lang="en-US" sz="1200" kern="1400" dirty="0">
                <a:solidFill>
                  <a:srgbClr val="000000"/>
                </a:solidFill>
                <a:effectLst/>
                <a:latin typeface="Comic Sans MS" panose="030F0702030302020204" pitchFamily="66" charset="0"/>
                <a:ea typeface="Times New Roman" panose="02020603050405020304" pitchFamily="18" charset="0"/>
              </a:rPr>
              <a:t>.</a:t>
            </a:r>
          </a:p>
          <a:p>
            <a:pPr>
              <a:lnSpc>
                <a:spcPct val="118000"/>
              </a:lnSpc>
              <a:spcAft>
                <a:spcPts val="600"/>
              </a:spcAft>
            </a:pPr>
            <a:r>
              <a:rPr lang="en-US" sz="1200" kern="1400" dirty="0">
                <a:solidFill>
                  <a:srgbClr val="000000"/>
                </a:solidFill>
                <a:effectLst/>
                <a:latin typeface="Comic Sans MS" panose="030F0702030302020204" pitchFamily="66" charset="0"/>
                <a:ea typeface="Times New Roman" panose="02020603050405020304" pitchFamily="18" charset="0"/>
              </a:rPr>
              <a:t>Continue to practice our spelling skills and learn to form letters correctly.</a:t>
            </a:r>
          </a:p>
          <a:p>
            <a:pPr>
              <a:lnSpc>
                <a:spcPct val="118000"/>
              </a:lnSpc>
              <a:spcAft>
                <a:spcPts val="600"/>
              </a:spcAft>
            </a:pPr>
            <a:endParaRPr lang="en-GB" sz="1200" kern="1400" dirty="0">
              <a:solidFill>
                <a:srgbClr val="000000"/>
              </a:solidFill>
              <a:effectLst/>
              <a:latin typeface="Comic Sans MS" panose="030F0702030302020204" pitchFamily="66" charset="0"/>
              <a:ea typeface="Times New Roman" panose="02020603050405020304" pitchFamily="18" charset="0"/>
            </a:endParaRPr>
          </a:p>
          <a:p>
            <a:pPr>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a:p>
            <a:pPr marL="457200">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a:p>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13" name="Text Box 2">
            <a:extLst>
              <a:ext uri="{FF2B5EF4-FFF2-40B4-BE49-F238E27FC236}">
                <a16:creationId xmlns:a16="http://schemas.microsoft.com/office/drawing/2014/main" id="{04B6FE31-A9A5-4D89-A083-67A3807F360C}"/>
              </a:ext>
            </a:extLst>
          </p:cNvPr>
          <p:cNvSpPr txBox="1">
            <a:spLocks noChangeArrowheads="1"/>
          </p:cNvSpPr>
          <p:nvPr/>
        </p:nvSpPr>
        <p:spPr bwMode="auto">
          <a:xfrm>
            <a:off x="8615082" y="4654924"/>
            <a:ext cx="2991633" cy="840441"/>
          </a:xfrm>
          <a:prstGeom prst="rect">
            <a:avLst/>
          </a:prstGeom>
          <a:solidFill>
            <a:srgbClr val="FFFFFF"/>
          </a:solidFill>
          <a:ln w="9525">
            <a:solidFill>
              <a:srgbClr val="0070C0"/>
            </a:solidFill>
            <a:miter lim="800000"/>
            <a:headEnd/>
            <a:tailEnd/>
          </a:ln>
        </p:spPr>
        <p:txBody>
          <a:bodyPr rot="0" vert="horz" wrap="square" lIns="91440" tIns="45720" rIns="91440" bIns="45720" anchor="t" anchorCtr="0">
            <a:noAutofit/>
          </a:bodyPr>
          <a:lstStyle/>
          <a:p>
            <a:pPr>
              <a:lnSpc>
                <a:spcPct val="118000"/>
              </a:lnSpc>
              <a:spcAft>
                <a:spcPts val="600"/>
              </a:spcAft>
            </a:pPr>
            <a:r>
              <a:rPr lang="en-US" sz="1200" b="1" kern="1400" dirty="0">
                <a:solidFill>
                  <a:srgbClr val="000000"/>
                </a:solidFill>
                <a:effectLst/>
                <a:latin typeface="Comic Sans MS" panose="030F0702030302020204" pitchFamily="66" charset="0"/>
                <a:ea typeface="Times New Roman" panose="02020603050405020304" pitchFamily="18" charset="0"/>
              </a:rPr>
              <a:t>Visits/Experiences</a:t>
            </a:r>
          </a:p>
          <a:p>
            <a:pPr>
              <a:lnSpc>
                <a:spcPct val="118000"/>
              </a:lnSpc>
              <a:spcAft>
                <a:spcPts val="600"/>
              </a:spcAft>
            </a:pPr>
            <a:r>
              <a:rPr lang="en-US" sz="1200" kern="1400" dirty="0">
                <a:solidFill>
                  <a:srgbClr val="000000"/>
                </a:solidFill>
                <a:effectLst/>
                <a:latin typeface="Comic Sans MS" panose="030F0702030302020204" pitchFamily="66" charset="0"/>
                <a:ea typeface="Times New Roman" panose="02020603050405020304" pitchFamily="18" charset="0"/>
              </a:rPr>
              <a:t>Take part in a dance or drumming workshop.</a:t>
            </a:r>
          </a:p>
          <a:p>
            <a:pPr>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14" name="TextBox 13">
            <a:extLst>
              <a:ext uri="{FF2B5EF4-FFF2-40B4-BE49-F238E27FC236}">
                <a16:creationId xmlns:a16="http://schemas.microsoft.com/office/drawing/2014/main" id="{F3DE59CD-E4CF-4FE1-B907-4C3CD1579606}"/>
              </a:ext>
            </a:extLst>
          </p:cNvPr>
          <p:cNvSpPr txBox="1"/>
          <p:nvPr/>
        </p:nvSpPr>
        <p:spPr>
          <a:xfrm>
            <a:off x="8534400" y="5809129"/>
            <a:ext cx="3305175" cy="830997"/>
          </a:xfrm>
          <a:prstGeom prst="rect">
            <a:avLst/>
          </a:prstGeom>
          <a:noFill/>
          <a:ln>
            <a:solidFill>
              <a:schemeClr val="accent1"/>
            </a:solidFill>
          </a:ln>
        </p:spPr>
        <p:txBody>
          <a:bodyPr wrap="square" rtlCol="0">
            <a:spAutoFit/>
          </a:bodyPr>
          <a:lstStyle/>
          <a:p>
            <a:r>
              <a:rPr lang="en-US" sz="1200" b="1" dirty="0">
                <a:latin typeface="Comic Sans MS" panose="030F0702030302020204" pitchFamily="66" charset="0"/>
              </a:rPr>
              <a:t>The Closing Project</a:t>
            </a:r>
          </a:p>
          <a:p>
            <a:endParaRPr lang="en-US" sz="1200" dirty="0">
              <a:latin typeface="Comic Sans MS" panose="030F0702030302020204" pitchFamily="66" charset="0"/>
            </a:endParaRPr>
          </a:p>
          <a:p>
            <a:r>
              <a:rPr lang="en-US" sz="1200" dirty="0">
                <a:latin typeface="Comic Sans MS" panose="030F0702030302020204" pitchFamily="66" charset="0"/>
              </a:rPr>
              <a:t>Plan and </a:t>
            </a:r>
            <a:r>
              <a:rPr lang="en-US" sz="1200" dirty="0" err="1">
                <a:latin typeface="Comic Sans MS" panose="030F0702030302020204" pitchFamily="66" charset="0"/>
              </a:rPr>
              <a:t>organise</a:t>
            </a:r>
            <a:r>
              <a:rPr lang="en-US" sz="1200" dirty="0">
                <a:latin typeface="Comic Sans MS" panose="030F0702030302020204" pitchFamily="66" charset="0"/>
              </a:rPr>
              <a:t> a celebration of our own!</a:t>
            </a:r>
          </a:p>
          <a:p>
            <a:endParaRPr lang="en-GB" sz="1200" dirty="0">
              <a:latin typeface="Comic Sans MS" panose="030F0702030302020204" pitchFamily="66" charset="0"/>
            </a:endParaRPr>
          </a:p>
        </p:txBody>
      </p:sp>
      <p:sp>
        <p:nvSpPr>
          <p:cNvPr id="2" name="TextBox 1">
            <a:extLst>
              <a:ext uri="{FF2B5EF4-FFF2-40B4-BE49-F238E27FC236}">
                <a16:creationId xmlns:a16="http://schemas.microsoft.com/office/drawing/2014/main" id="{90C97437-99AE-4F46-9BAF-C2D5E56F5F48}"/>
              </a:ext>
            </a:extLst>
          </p:cNvPr>
          <p:cNvSpPr txBox="1"/>
          <p:nvPr/>
        </p:nvSpPr>
        <p:spPr>
          <a:xfrm>
            <a:off x="7933765" y="254261"/>
            <a:ext cx="3738282" cy="2215991"/>
          </a:xfrm>
          <a:prstGeom prst="rect">
            <a:avLst/>
          </a:prstGeom>
          <a:noFill/>
          <a:ln w="41275">
            <a:solidFill>
              <a:srgbClr val="0070C0"/>
            </a:solidFill>
          </a:ln>
        </p:spPr>
        <p:txBody>
          <a:bodyPr wrap="square" rtlCol="0">
            <a:spAutoFit/>
          </a:bodyPr>
          <a:lstStyle/>
          <a:p>
            <a:r>
              <a:rPr lang="en-US" sz="1200" b="1" dirty="0">
                <a:latin typeface="Comic Sans MS" panose="030F0702030302020204" pitchFamily="66" charset="0"/>
              </a:rPr>
              <a:t>Humanities </a:t>
            </a:r>
          </a:p>
          <a:p>
            <a:r>
              <a:rPr lang="en-US" sz="1200" dirty="0">
                <a:latin typeface="Comic Sans MS" panose="030F0702030302020204" pitchFamily="66" charset="0"/>
              </a:rPr>
              <a:t>Learn about a range of festivals and celebrations in Wales and around the world. </a:t>
            </a:r>
          </a:p>
          <a:p>
            <a:r>
              <a:rPr lang="en-US" sz="1200" dirty="0">
                <a:latin typeface="Comic Sans MS" panose="030F0702030302020204" pitchFamily="66" charset="0"/>
              </a:rPr>
              <a:t>Enjoy the idea of belonging to our local community and to Wales.</a:t>
            </a:r>
          </a:p>
          <a:p>
            <a:r>
              <a:rPr lang="en-US" sz="1200" dirty="0">
                <a:latin typeface="Comic Sans MS" panose="030F0702030302020204" pitchFamily="66" charset="0"/>
              </a:rPr>
              <a:t>Enjoy finding out about how people in different places in the world live.</a:t>
            </a:r>
          </a:p>
          <a:p>
            <a:r>
              <a:rPr lang="en-US" sz="1200" dirty="0">
                <a:latin typeface="Comic Sans MS" panose="030F0702030302020204" pitchFamily="66" charset="0"/>
              </a:rPr>
              <a:t>Identify similarities and differences between Wales and other countries.</a:t>
            </a:r>
          </a:p>
          <a:p>
            <a:r>
              <a:rPr lang="en-US" sz="1200" dirty="0">
                <a:latin typeface="Comic Sans MS" panose="030F0702030302020204" pitchFamily="66" charset="0"/>
              </a:rPr>
              <a:t>Learn about Eid and Easter festivals.</a:t>
            </a:r>
          </a:p>
          <a:p>
            <a:endParaRPr lang="en-GB" dirty="0"/>
          </a:p>
        </p:txBody>
      </p:sp>
      <p:sp>
        <p:nvSpPr>
          <p:cNvPr id="3" name="TextBox 2">
            <a:extLst>
              <a:ext uri="{FF2B5EF4-FFF2-40B4-BE49-F238E27FC236}">
                <a16:creationId xmlns:a16="http://schemas.microsoft.com/office/drawing/2014/main" id="{310A5145-0683-3388-05FA-9E6DBE662958}"/>
              </a:ext>
            </a:extLst>
          </p:cNvPr>
          <p:cNvSpPr txBox="1"/>
          <p:nvPr/>
        </p:nvSpPr>
        <p:spPr>
          <a:xfrm>
            <a:off x="5010539" y="3429000"/>
            <a:ext cx="2721519" cy="1015663"/>
          </a:xfrm>
          <a:prstGeom prst="rect">
            <a:avLst/>
          </a:prstGeom>
          <a:noFill/>
        </p:spPr>
        <p:txBody>
          <a:bodyPr wrap="square" rtlCol="0">
            <a:spAutoFit/>
          </a:bodyPr>
          <a:lstStyle/>
          <a:p>
            <a:r>
              <a:rPr lang="en-GB" sz="1200" dirty="0">
                <a:latin typeface="Comic Sans MS" panose="030F0702030302020204" pitchFamily="66" charset="0"/>
              </a:rPr>
              <a:t>Visit the ‘Homework’ section on the class website to see this term’s homework menu.</a:t>
            </a:r>
          </a:p>
          <a:p>
            <a:endParaRPr lang="en-GB" sz="1200" dirty="0">
              <a:latin typeface="Comic Sans MS" panose="030F0702030302020204" pitchFamily="66" charset="0"/>
            </a:endParaRPr>
          </a:p>
          <a:p>
            <a:r>
              <a:rPr lang="en-GB" sz="1200" dirty="0">
                <a:latin typeface="Comic Sans MS" panose="030F0702030302020204" pitchFamily="66" charset="0"/>
                <a:hlinkClick r:id="rId3"/>
              </a:rPr>
              <a:t>Gwaith Cartref/Homework</a:t>
            </a:r>
            <a:endParaRPr lang="en-GB" sz="1200" dirty="0">
              <a:latin typeface="Comic Sans MS" panose="030F0702030302020204" pitchFamily="66" charset="0"/>
            </a:endParaRPr>
          </a:p>
        </p:txBody>
      </p:sp>
    </p:spTree>
    <p:extLst>
      <p:ext uri="{BB962C8B-B14F-4D97-AF65-F5344CB8AC3E}">
        <p14:creationId xmlns:p14="http://schemas.microsoft.com/office/powerpoint/2010/main" val="24971169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ef33da2-837f-4060-8c21-b68827e6a78c">
      <Terms xmlns="http://schemas.microsoft.com/office/infopath/2007/PartnerControls"/>
    </lcf76f155ced4ddcb4097134ff3c332f>
    <TaxCatchAll xmlns="b6c1ac6e-4269-4820-bd87-56f038be53e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71F524503E1E14CB3DA7C3EE51F6F87" ma:contentTypeVersion="19" ma:contentTypeDescription="Create a new document." ma:contentTypeScope="" ma:versionID="e281b803916ed03d2b88ccfd2b77aee7">
  <xsd:schema xmlns:xsd="http://www.w3.org/2001/XMLSchema" xmlns:xs="http://www.w3.org/2001/XMLSchema" xmlns:p="http://schemas.microsoft.com/office/2006/metadata/properties" xmlns:ns2="aef33da2-837f-4060-8c21-b68827e6a78c" xmlns:ns3="b6c1ac6e-4269-4820-bd87-56f038be53e7" targetNamespace="http://schemas.microsoft.com/office/2006/metadata/properties" ma:root="true" ma:fieldsID="423bff0b49dfdd8ea407e4150d60c996" ns2:_="" ns3:_="">
    <xsd:import namespace="aef33da2-837f-4060-8c21-b68827e6a78c"/>
    <xsd:import namespace="b6c1ac6e-4269-4820-bd87-56f038be53e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f33da2-837f-4060-8c21-b68827e6a78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6c1ac6e-4269-4820-bd87-56f038be53e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57bd2b8-15bd-46a1-9775-e6d6169cbd35}" ma:internalName="TaxCatchAll" ma:showField="CatchAllData" ma:web="b6c1ac6e-4269-4820-bd87-56f038be53e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4D42CD-5F26-4789-A92F-4220183E5EBC}">
  <ds:schemaRefs>
    <ds:schemaRef ds:uri="http://www.w3.org/XML/1998/namespace"/>
    <ds:schemaRef ds:uri="http://purl.org/dc/elements/1.1/"/>
    <ds:schemaRef ds:uri="http://schemas.microsoft.com/office/infopath/2007/PartnerControls"/>
    <ds:schemaRef ds:uri="http://schemas.microsoft.com/office/2006/documentManagement/types"/>
    <ds:schemaRef ds:uri="http://purl.org/dc/dcmitype/"/>
    <ds:schemaRef ds:uri="aef33da2-837f-4060-8c21-b68827e6a78c"/>
    <ds:schemaRef ds:uri="http://schemas.microsoft.com/office/2006/metadata/properties"/>
    <ds:schemaRef ds:uri="http://schemas.openxmlformats.org/package/2006/metadata/core-properties"/>
    <ds:schemaRef ds:uri="b6c1ac6e-4269-4820-bd87-56f038be53e7"/>
    <ds:schemaRef ds:uri="http://purl.org/dc/terms/"/>
  </ds:schemaRefs>
</ds:datastoreItem>
</file>

<file path=customXml/itemProps2.xml><?xml version="1.0" encoding="utf-8"?>
<ds:datastoreItem xmlns:ds="http://schemas.openxmlformats.org/officeDocument/2006/customXml" ds:itemID="{A9295C02-25D9-4C58-9051-914C275D7746}">
  <ds:schemaRefs>
    <ds:schemaRef ds:uri="http://schemas.microsoft.com/sharepoint/v3/contenttype/forms"/>
  </ds:schemaRefs>
</ds:datastoreItem>
</file>

<file path=customXml/itemProps3.xml><?xml version="1.0" encoding="utf-8"?>
<ds:datastoreItem xmlns:ds="http://schemas.openxmlformats.org/officeDocument/2006/customXml" ds:itemID="{1C09C636-F0B3-47DB-94A4-258FBC20AC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f33da2-837f-4060-8c21-b68827e6a78c"/>
    <ds:schemaRef ds:uri="b6c1ac6e-4269-4820-bd87-56f038be53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132</TotalTime>
  <Words>648</Words>
  <Application>Microsoft Macintosh PowerPoint</Application>
  <PresentationFormat>Widescreen</PresentationFormat>
  <Paragraphs>79</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Comic Sans MS</vt:lpstr>
      <vt:lpstr>Times New Roman</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Williams (YGG Brynymor)</dc:creator>
  <cp:lastModifiedBy>A Williams (YGG Brynymor)</cp:lastModifiedBy>
  <cp:revision>31</cp:revision>
  <dcterms:created xsi:type="dcterms:W3CDTF">2023-01-19T16:56:08Z</dcterms:created>
  <dcterms:modified xsi:type="dcterms:W3CDTF">2026-01-09T13:56:16Z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0x010100E71F524503E1E14CB3DA7C3EE51F6F87</vt:lpwstr>
  </property>
  <property fmtid="{D5CDD505-2E9C-101B-9397-08002B2CF9AE}" pid="3" name="MediaServiceImageTags">
    <vt:lpwstr/>
  </property>
</Properties>
</file>