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328" r:id="rId5"/>
    <p:sldId id="329" r:id="rId6"/>
    <p:sldId id="330" r:id="rId7"/>
    <p:sldId id="331" r:id="rId8"/>
    <p:sldId id="332" r:id="rId9"/>
    <p:sldId id="358" r:id="rId10"/>
    <p:sldId id="334" r:id="rId11"/>
    <p:sldId id="336" r:id="rId12"/>
    <p:sldId id="337" r:id="rId13"/>
    <p:sldId id="359" r:id="rId14"/>
    <p:sldId id="360" r:id="rId15"/>
    <p:sldId id="340" r:id="rId16"/>
    <p:sldId id="361" r:id="rId17"/>
    <p:sldId id="342" r:id="rId18"/>
    <p:sldId id="362" r:id="rId19"/>
    <p:sldId id="344" r:id="rId20"/>
    <p:sldId id="345" r:id="rId21"/>
    <p:sldId id="347" r:id="rId22"/>
    <p:sldId id="348" r:id="rId23"/>
    <p:sldId id="349" r:id="rId24"/>
    <p:sldId id="350" r:id="rId25"/>
    <p:sldId id="351" r:id="rId26"/>
    <p:sldId id="352" r:id="rId27"/>
    <p:sldId id="353" r:id="rId28"/>
    <p:sldId id="369" r:id="rId29"/>
    <p:sldId id="364" r:id="rId30"/>
    <p:sldId id="365" r:id="rId31"/>
    <p:sldId id="357" r:id="rId3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CF4DD7-C974-6168-2E74-9F059F13119F}" v="10" dt="2020-06-09T07:56:04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4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212"/>
    </p:cViewPr>
  </p:sorterViewPr>
  <p:notesViewPr>
    <p:cSldViewPr>
      <p:cViewPr varScale="1">
        <p:scale>
          <a:sx n="72" d="100"/>
          <a:sy n="72" d="100"/>
        </p:scale>
        <p:origin x="192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Davies (Ysgol Gyfun Bryn Tawe)" userId="S::daviess456@hwbcymru.net::53d7eeb8-e1ce-4f82-abea-041a62439e4b" providerId="AD" clId="Web-{B5CF4DD7-C974-6168-2E74-9F059F13119F}"/>
    <pc:docChg chg="modSld">
      <pc:chgData name="S Davies (Ysgol Gyfun Bryn Tawe)" userId="S::daviess456@hwbcymru.net::53d7eeb8-e1ce-4f82-abea-041a62439e4b" providerId="AD" clId="Web-{B5CF4DD7-C974-6168-2E74-9F059F13119F}" dt="2020-06-09T07:56:04.486" v="9" actId="20577"/>
      <pc:docMkLst>
        <pc:docMk/>
      </pc:docMkLst>
      <pc:sldChg chg="modSp">
        <pc:chgData name="S Davies (Ysgol Gyfun Bryn Tawe)" userId="S::daviess456@hwbcymru.net::53d7eeb8-e1ce-4f82-abea-041a62439e4b" providerId="AD" clId="Web-{B5CF4DD7-C974-6168-2E74-9F059F13119F}" dt="2020-06-09T07:56:04.486" v="9" actId="20577"/>
        <pc:sldMkLst>
          <pc:docMk/>
          <pc:sldMk cId="0" sldId="256"/>
        </pc:sldMkLst>
        <pc:spChg chg="mod">
          <ac:chgData name="S Davies (Ysgol Gyfun Bryn Tawe)" userId="S::daviess456@hwbcymru.net::53d7eeb8-e1ce-4f82-abea-041a62439e4b" providerId="AD" clId="Web-{B5CF4DD7-C974-6168-2E74-9F059F13119F}" dt="2020-06-09T07:56:04.486" v="9" actId="20577"/>
          <ac:spMkLst>
            <pc:docMk/>
            <pc:sldMk cId="0" sldId="256"/>
            <ac:spMk id="4099" creationId="{9F101FA6-FE48-44B7-8957-66806C58EC8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5538A1-9828-4E46-9F07-31BA9C068C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66AE10-64DB-4365-892A-C0ECA47368F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66F32-E530-45B9-B35B-F1E98E8D15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7081707-6119-4542-8A90-B95F4F3964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446C2F-BE37-4934-9437-4A0A996837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5D677C-1E2A-4EC5-AC35-6AA3D6340C0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EEEB8CE-B1C5-4FA9-B643-B81E31E26D2F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4CFC9E0-79A7-4517-B4AE-415A861C76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DE7A23F-86E5-495C-BE79-F44767E1D3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DD7D4-680F-4CCA-AE72-1CD04237E92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736475-8298-46E1-8270-D2A9A7F8D5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D6318DB-2664-4742-8D47-F118A01A6A1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E681F465-EC57-4A5B-A25C-838BE55941A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5A853A99-9D6B-4295-9DFB-F1CD3019E4A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02F7562E-3C77-440D-A97F-864C503427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155ECA-A31A-4EB3-A1C9-9F9D90A608A7}" type="slidenum">
              <a:rPr lang="en-GB" altLang="en-US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5322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947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270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5443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2620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2620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8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44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919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52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576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2626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249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3946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3946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63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0522FB1-736F-4CE4-9196-090EFB2D90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1A6D9D1-4E85-49FF-A133-BACF36B6AA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262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pic>
        <p:nvPicPr>
          <p:cNvPr id="1028" name="Picture 5">
            <a:extLst>
              <a:ext uri="{FF2B5EF4-FFF2-40B4-BE49-F238E27FC236}">
                <a16:creationId xmlns:a16="http://schemas.microsoft.com/office/drawing/2014/main" id="{F4A6FFFE-62E7-4E03-A805-F91D8297E36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5732463"/>
            <a:ext cx="2205037" cy="90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url?sa=i&amp;url=https://www.edie.net/blog/The-new-normal-Life-in-lockdown-for-edie-and-our-audience/6098756&amp;psig=AOvVaw07PLxTQZaqeaEltRdDGSSr&amp;ust=1588755608770000&amp;source=images&amp;cd=vfe&amp;ved=0CAIQjRxqFwoTCLir__-tnOkCFQAAAAAdAAAAABA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.uk/url?sa=i&amp;url=https://www.bbc.co.uk/programmes/p0893rld/episodes/downloads&amp;psig=AOvVaw07PLxTQZaqeaEltRdDGSSr&amp;ust=1588755608770000&amp;source=images&amp;cd=vfe&amp;ved=0CAIQjRxqFwoTCLir__-tnOkCFQAAAAAdAAAAABAK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hyperlink" Target="https://www.google.co.uk/url?sa=i&amp;url=https://www.ashoka.org/en-us/story/everything-you-change-changes-everything&amp;psig=AOvVaw0wxLB1MVn6SEqsJPEyRamG&amp;ust=1588755711269000&amp;source=images&amp;cd=vfe&amp;ved=0CAIQjRxqFwoTCPDAwLCunOkCFQAAAAAdAAAAABAE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://clipart-library.com/it-support-cliparts.html&amp;psig=AOvVaw0kPSUECSypxbyDHN3OOFhm&amp;ust=1588756500467000&amp;source=images&amp;cd=vfe&amp;ved=0CAIQjRxqFwoTCKD3-aixnOkCFQAAAAAdAAAAABA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google.co.uk/url?sa=i&amp;url=http://clipart-library.com/united-cliparts.html&amp;psig=AOvVaw1FqjdvIkXQATsqn6u0Gr_b&amp;ust=1588757009329000&amp;source=images&amp;cd=vfe&amp;ved=0CAIQjRxqFwoTCKjwypuznOkCFQAAAAAdAAAAABAE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www.clipart.email/clipart/separation-anxiety-clipart-428276.html&amp;psig=AOvVaw1cweRisieeX2qvp10sn77d&amp;ust=1588758989135000&amp;source=images&amp;cd=vfe&amp;ved=0CAIQjRxqFwoTCNCk7dC6nOkCFQAAAAAdAAAAABAD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www.epinsight.com/post/supporting-post-lockdown-education-using-the-6-principles-of-nurture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bertawe.gov.uk/cwestiynauCyffredinDdychwelydYsgol" TargetMode="External"/><Relationship Id="rId7" Type="http://schemas.openxmlformats.org/officeDocument/2006/relationships/hyperlink" Target="https://www.abertawe.gov.uk/covid19ysgolionColegau" TargetMode="External"/><Relationship Id="rId2" Type="http://schemas.openxmlformats.org/officeDocument/2006/relationships/hyperlink" Target="https://swanseavirtualschool.org/cy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abertawe.gov.uk/CyngorarCoronafeirws" TargetMode="External"/><Relationship Id="rId5" Type="http://schemas.openxmlformats.org/officeDocument/2006/relationships/hyperlink" Target="https://www.cruse.org.uk/get-help/local-services/wales/morgannwg" TargetMode="External"/><Relationship Id="rId4" Type="http://schemas.openxmlformats.org/officeDocument/2006/relationships/hyperlink" Target="http://exchange-counselling.wales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>
            <a:extLst>
              <a:ext uri="{FF2B5EF4-FFF2-40B4-BE49-F238E27FC236}">
                <a16:creationId xmlns:a16="http://schemas.microsoft.com/office/drawing/2014/main" id="{C184605A-4631-47EA-9A99-4CBEFC320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Google Shape;54;p13">
            <a:extLst>
              <a:ext uri="{FF2B5EF4-FFF2-40B4-BE49-F238E27FC236}">
                <a16:creationId xmlns:a16="http://schemas.microsoft.com/office/drawing/2014/main" id="{1C3E21FF-E5DF-47AA-9138-815762CD97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488" y="404813"/>
            <a:ext cx="8963025" cy="1295400"/>
          </a:xfrm>
        </p:spPr>
        <p:txBody>
          <a:bodyPr lIns="91425" tIns="91425" rIns="91425" bIns="91425"/>
          <a:lstStyle/>
          <a:p>
            <a:r>
              <a:rPr lang="en-GB" altLang="en-US" sz="4000" smtClean="0"/>
              <a:t>Covid-19 Dychwelyd</a:t>
            </a:r>
            <a:r>
              <a:rPr lang="en-GB" altLang="en-US" sz="4000" dirty="0" smtClean="0"/>
              <a:t> </a:t>
            </a:r>
            <a:r>
              <a:rPr lang="en-GB" altLang="en-US" sz="4000" dirty="0" err="1"/>
              <a:t>yn</a:t>
            </a:r>
            <a:r>
              <a:rPr lang="en-GB" altLang="en-US" sz="4000" dirty="0"/>
              <a:t> </a:t>
            </a:r>
            <a:r>
              <a:rPr lang="en-GB" altLang="en-US" sz="4000" dirty="0" err="1"/>
              <a:t>ôl</a:t>
            </a:r>
            <a:r>
              <a:rPr lang="en-GB" altLang="en-US" sz="4000" dirty="0"/>
              <a:t> </a:t>
            </a:r>
            <a:r>
              <a:rPr lang="en-GB" altLang="en-US" sz="4000" dirty="0" err="1" smtClean="0"/>
              <a:t>i’r</a:t>
            </a:r>
            <a:r>
              <a:rPr lang="en-GB" altLang="en-US" sz="4000" dirty="0" smtClean="0"/>
              <a:t> </a:t>
            </a:r>
            <a:r>
              <a:rPr lang="en-GB" altLang="en-US" sz="4000" dirty="0"/>
              <a:t>Ysgol </a:t>
            </a:r>
            <a:r>
              <a:rPr lang="en-GB" altLang="en-US" sz="4000" dirty="0" err="1" smtClean="0"/>
              <a:t>Arweiniad</a:t>
            </a:r>
            <a:r>
              <a:rPr lang="en-GB" altLang="en-US" sz="4000" dirty="0" smtClean="0"/>
              <a:t> </a:t>
            </a:r>
            <a:r>
              <a:rPr lang="en-GB" altLang="en-US" sz="4000" dirty="0"/>
              <a:t>i </a:t>
            </a:r>
            <a:r>
              <a:rPr lang="en-GB" altLang="en-US" sz="4000" dirty="0" err="1"/>
              <a:t>Rieni</a:t>
            </a:r>
            <a:endParaRPr lang="en-US" altLang="en-US" sz="4000" dirty="0"/>
          </a:p>
        </p:txBody>
      </p:sp>
      <p:pic>
        <p:nvPicPr>
          <p:cNvPr id="4100" name="Picture 6" descr="Back to school blackboard - Vector download">
            <a:extLst>
              <a:ext uri="{FF2B5EF4-FFF2-40B4-BE49-F238E27FC236}">
                <a16:creationId xmlns:a16="http://schemas.microsoft.com/office/drawing/2014/main" id="{A9830DE3-6541-42F0-B115-E33A2A100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916113"/>
            <a:ext cx="3887787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35896" y="2708920"/>
            <a:ext cx="1944216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3600" b="1" dirty="0" smtClean="0">
                <a:solidFill>
                  <a:srgbClr val="00B0F0"/>
                </a:solidFill>
                <a:latin typeface="Kristen ITC" panose="03050502040202030202" pitchFamily="66" charset="0"/>
              </a:rPr>
              <a:t>N</a:t>
            </a:r>
            <a:r>
              <a:rPr lang="cy-GB" sz="3600" b="1" dirty="0" smtClean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ô</a:t>
            </a:r>
            <a:r>
              <a:rPr lang="cy-GB" sz="3600" b="1" dirty="0" smtClean="0">
                <a:solidFill>
                  <a:srgbClr val="00B0F0"/>
                </a:solidFill>
                <a:latin typeface="Kristen ITC" panose="03050502040202030202" pitchFamily="66" charset="0"/>
              </a:rPr>
              <a:t>l i’r ysgol</a:t>
            </a:r>
            <a:endParaRPr lang="en-GB" sz="3600" b="1" dirty="0">
              <a:solidFill>
                <a:srgbClr val="00B0F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831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Google Shape;66;p15">
            <a:extLst>
              <a:ext uri="{FF2B5EF4-FFF2-40B4-BE49-F238E27FC236}">
                <a16:creationId xmlns:a16="http://schemas.microsoft.com/office/drawing/2014/main" id="{339444CD-8835-46FE-B11E-16C3DD107228}"/>
              </a:ext>
            </a:extLst>
          </p:cNvPr>
          <p:cNvSpPr txBox="1">
            <a:spLocks/>
          </p:cNvSpPr>
          <p:nvPr/>
        </p:nvSpPr>
        <p:spPr bwMode="auto">
          <a:xfrm>
            <a:off x="250825" y="338138"/>
            <a:ext cx="85217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cs typeface="Arial" panose="020B0604020202020204" pitchFamily="34" charset="0"/>
              </a:rPr>
              <a:t>Rhagair</a:t>
            </a:r>
          </a:p>
        </p:txBody>
      </p:sp>
      <p:sp>
        <p:nvSpPr>
          <p:cNvPr id="5123" name="Google Shape;67;p15">
            <a:extLst>
              <a:ext uri="{FF2B5EF4-FFF2-40B4-BE49-F238E27FC236}">
                <a16:creationId xmlns:a16="http://schemas.microsoft.com/office/drawing/2014/main" id="{82CCD93F-9324-493D-8228-1A66B82322A0}"/>
              </a:ext>
            </a:extLst>
          </p:cNvPr>
          <p:cNvSpPr txBox="1">
            <a:spLocks/>
          </p:cNvSpPr>
          <p:nvPr/>
        </p:nvSpPr>
        <p:spPr bwMode="auto">
          <a:xfrm>
            <a:off x="25400" y="1052513"/>
            <a:ext cx="8747125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 marL="4572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Pts val="1800"/>
              <a:buFontTx/>
              <a:buChar char="●"/>
            </a:pPr>
            <a:r>
              <a:rPr lang="en-GB" altLang="en-US" sz="2400" dirty="0" err="1">
                <a:latin typeface="Arial"/>
                <a:cs typeface="Arial"/>
              </a:rPr>
              <a:t>Bydd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ysgolion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ailagor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fuan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ar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ôl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bandemig</a:t>
            </a:r>
            <a:r>
              <a:rPr lang="en-GB" altLang="en-US" sz="2400" dirty="0">
                <a:latin typeface="Arial"/>
                <a:cs typeface="Arial"/>
              </a:rPr>
              <a:t> Covid-19 </a:t>
            </a:r>
            <a:r>
              <a:rPr lang="en-GB" altLang="en-US" sz="2400" dirty="0" err="1">
                <a:latin typeface="Arial"/>
                <a:cs typeface="Arial"/>
              </a:rPr>
              <a:t>fod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brofiad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newydd</a:t>
            </a:r>
            <a:r>
              <a:rPr lang="en-GB" altLang="en-US" sz="2400" dirty="0">
                <a:latin typeface="Arial"/>
                <a:cs typeface="Arial"/>
              </a:rPr>
              <a:t> a </a:t>
            </a:r>
            <a:r>
              <a:rPr lang="en-GB" altLang="en-US" sz="2400" dirty="0" err="1">
                <a:latin typeface="Arial"/>
                <a:cs typeface="Arial"/>
              </a:rPr>
              <a:t>heriol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ddisgyblion</a:t>
            </a:r>
            <a:r>
              <a:rPr lang="en-GB" altLang="en-US" sz="2400" dirty="0">
                <a:latin typeface="Arial"/>
                <a:cs typeface="Arial"/>
              </a:rPr>
              <a:t>, </a:t>
            </a:r>
            <a:r>
              <a:rPr lang="en-GB" altLang="en-US" sz="2400" dirty="0" err="1">
                <a:latin typeface="Arial"/>
                <a:cs typeface="Arial"/>
              </a:rPr>
              <a:t>rhieni</a:t>
            </a:r>
            <a:r>
              <a:rPr lang="en-GB" altLang="en-US" sz="2400" dirty="0">
                <a:latin typeface="Arial"/>
                <a:cs typeface="Arial"/>
              </a:rPr>
              <a:t> a staff </a:t>
            </a:r>
            <a:r>
              <a:rPr lang="en-GB" altLang="en-US" sz="2400" dirty="0" err="1">
                <a:latin typeface="Arial"/>
                <a:cs typeface="Arial"/>
              </a:rPr>
              <a:t>ysgolion</a:t>
            </a:r>
            <a:r>
              <a:rPr lang="en-GB" altLang="en-US" sz="2400" dirty="0">
                <a:latin typeface="Arial"/>
                <a:cs typeface="Arial"/>
              </a:rPr>
              <a:t>. </a:t>
            </a:r>
            <a:endParaRPr lang="en-GB" altLang="en-US" sz="2400" dirty="0"/>
          </a:p>
          <a:p>
            <a:pPr>
              <a:spcBef>
                <a:spcPct val="0"/>
              </a:spcBef>
              <a:buSzPts val="1800"/>
              <a:buFontTx/>
              <a:buChar char="●"/>
            </a:pPr>
            <a:r>
              <a:rPr lang="en-GB" altLang="en-US" sz="2400" dirty="0" err="1">
                <a:latin typeface="Arial"/>
                <a:cs typeface="Arial"/>
              </a:rPr>
              <a:t>Mae'n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bwysig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ein</a:t>
            </a:r>
            <a:r>
              <a:rPr lang="en-GB" altLang="en-US" sz="2400" dirty="0">
                <a:latin typeface="Arial"/>
                <a:cs typeface="Arial"/>
              </a:rPr>
              <a:t> bod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gweithio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gyda'n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gilydd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baratoi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cymaint</a:t>
            </a:r>
            <a:r>
              <a:rPr lang="en-GB" altLang="en-US" sz="2400" dirty="0">
                <a:latin typeface="Arial"/>
                <a:cs typeface="Arial"/>
              </a:rPr>
              <a:t> ag y </a:t>
            </a:r>
            <a:r>
              <a:rPr lang="en-GB" altLang="en-US" sz="2400" dirty="0" err="1">
                <a:latin typeface="Arial"/>
                <a:cs typeface="Arial"/>
              </a:rPr>
              <a:t>gallwn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ar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gyfer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trosglwyddo'n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llwyddiannus</a:t>
            </a:r>
            <a:r>
              <a:rPr lang="en-GB" altLang="en-US" sz="2400" dirty="0">
                <a:latin typeface="Arial"/>
                <a:cs typeface="Arial"/>
              </a:rPr>
              <a:t>. </a:t>
            </a:r>
            <a:endParaRPr lang="en-GB" altLang="en-US" sz="2400" dirty="0">
              <a:cs typeface="Arial"/>
            </a:endParaRPr>
          </a:p>
          <a:p>
            <a:pPr>
              <a:spcBef>
                <a:spcPct val="0"/>
              </a:spcBef>
              <a:buSzPts val="1800"/>
              <a:buFontTx/>
              <a:buChar char="●"/>
            </a:pPr>
            <a:r>
              <a:rPr lang="en-GB" altLang="en-US" sz="2400" dirty="0" err="1">
                <a:latin typeface="Arial"/>
                <a:cs typeface="Arial"/>
              </a:rPr>
              <a:t>Rhaid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inni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fod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ymwybodol</a:t>
            </a:r>
            <a:r>
              <a:rPr lang="en-GB" altLang="en-US" sz="2400" dirty="0">
                <a:latin typeface="Arial"/>
                <a:cs typeface="Arial"/>
              </a:rPr>
              <a:t> y </a:t>
            </a:r>
            <a:r>
              <a:rPr lang="en-GB" altLang="en-US" sz="2400" dirty="0" err="1">
                <a:latin typeface="Arial"/>
                <a:cs typeface="Arial"/>
              </a:rPr>
              <a:t>bydd</a:t>
            </a:r>
            <a:r>
              <a:rPr lang="en-GB" altLang="en-US" sz="2400" dirty="0">
                <a:latin typeface="Arial"/>
                <a:cs typeface="Arial"/>
              </a:rPr>
              <a:t> y </a:t>
            </a:r>
            <a:r>
              <a:rPr lang="en-GB" altLang="en-US" sz="2400" dirty="0" err="1">
                <a:latin typeface="Arial"/>
                <a:cs typeface="Arial"/>
              </a:rPr>
              <a:t>profiad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wahanol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bawb</a:t>
            </a:r>
            <a:r>
              <a:rPr lang="en-GB" altLang="en-US" sz="2400" dirty="0">
                <a:latin typeface="Arial"/>
                <a:cs typeface="Arial"/>
              </a:rPr>
              <a:t>, </a:t>
            </a:r>
            <a:r>
              <a:rPr lang="en-GB" altLang="en-US" sz="2400" dirty="0" err="1">
                <a:latin typeface="Arial"/>
                <a:cs typeface="Arial"/>
              </a:rPr>
              <a:t>ond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mae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yna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ychydig</a:t>
            </a:r>
            <a:r>
              <a:rPr lang="en-GB" altLang="en-US" sz="2400" dirty="0">
                <a:latin typeface="Arial"/>
                <a:cs typeface="Arial"/>
              </a:rPr>
              <a:t> o </a:t>
            </a:r>
            <a:r>
              <a:rPr lang="en-GB" altLang="en-US" sz="2400" dirty="0" err="1">
                <a:latin typeface="Arial"/>
                <a:cs typeface="Arial"/>
              </a:rPr>
              <a:t>ffactorau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allweddol</a:t>
            </a:r>
            <a:r>
              <a:rPr lang="en-GB" altLang="en-US" sz="2400" dirty="0">
                <a:latin typeface="Arial"/>
                <a:cs typeface="Arial"/>
              </a:rPr>
              <a:t> a </a:t>
            </a:r>
            <a:r>
              <a:rPr lang="en-GB" altLang="en-US" sz="2400" dirty="0" err="1">
                <a:latin typeface="Arial"/>
                <a:cs typeface="Arial"/>
              </a:rPr>
              <a:t>fydd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yn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ddefnyddiol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bawb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eu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hystyried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wrth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baratoi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ar</a:t>
            </a:r>
            <a:r>
              <a:rPr lang="en-GB" altLang="en-US" sz="2400" dirty="0">
                <a:latin typeface="Arial"/>
                <a:cs typeface="Arial"/>
              </a:rPr>
              <a:t> </a:t>
            </a:r>
            <a:r>
              <a:rPr lang="en-GB" altLang="en-US" sz="2400" dirty="0" err="1">
                <a:latin typeface="Arial"/>
                <a:cs typeface="Arial"/>
              </a:rPr>
              <a:t>gyfer</a:t>
            </a:r>
            <a:r>
              <a:rPr lang="en-GB" altLang="en-US" sz="2400" dirty="0">
                <a:latin typeface="Arial"/>
                <a:cs typeface="Arial"/>
              </a:rPr>
              <a:t> y ‘normal </a:t>
            </a:r>
            <a:r>
              <a:rPr lang="en-GB" altLang="en-US" sz="2400" dirty="0" err="1">
                <a:latin typeface="Arial"/>
                <a:cs typeface="Arial"/>
              </a:rPr>
              <a:t>newydd</a:t>
            </a:r>
            <a:r>
              <a:rPr lang="en-GB" altLang="en-US" sz="2400" dirty="0">
                <a:latin typeface="Arial"/>
                <a:cs typeface="Arial"/>
              </a:rPr>
              <a:t>’.</a:t>
            </a:r>
          </a:p>
        </p:txBody>
      </p:sp>
      <p:pic>
        <p:nvPicPr>
          <p:cNvPr id="5124" name="Picture 3">
            <a:extLst>
              <a:ext uri="{FF2B5EF4-FFF2-40B4-BE49-F238E27FC236}">
                <a16:creationId xmlns:a16="http://schemas.microsoft.com/office/drawing/2014/main" id="{D390B7CB-AD32-4115-BB97-1B8A922F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013" y="4797425"/>
            <a:ext cx="2220912" cy="148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37133" y="5297488"/>
            <a:ext cx="79208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900" dirty="0" smtClean="0"/>
              <a:t>Newidiadau o’n blaen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569799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72;p16">
            <a:extLst>
              <a:ext uri="{FF2B5EF4-FFF2-40B4-BE49-F238E27FC236}">
                <a16:creationId xmlns:a16="http://schemas.microsoft.com/office/drawing/2014/main" id="{6B796853-08D0-46FF-919D-FE2631385B04}"/>
              </a:ext>
            </a:extLst>
          </p:cNvPr>
          <p:cNvSpPr txBox="1">
            <a:spLocks/>
          </p:cNvSpPr>
          <p:nvPr/>
        </p:nvSpPr>
        <p:spPr bwMode="auto">
          <a:xfrm>
            <a:off x="415925" y="444500"/>
            <a:ext cx="8520113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cs typeface="Arial" panose="020B0604020202020204" pitchFamily="34" charset="0"/>
              </a:rPr>
              <a:t>Nid yw ysgolion wedi ‘Cau’</a:t>
            </a:r>
          </a:p>
        </p:txBody>
      </p:sp>
      <p:sp>
        <p:nvSpPr>
          <p:cNvPr id="3" name="Google Shape;73;p16">
            <a:extLst>
              <a:ext uri="{FF2B5EF4-FFF2-40B4-BE49-F238E27FC236}">
                <a16:creationId xmlns:a16="http://schemas.microsoft.com/office/drawing/2014/main" id="{5850051A-AAC2-45AA-8F59-6E012EC778F2}"/>
              </a:ext>
            </a:extLst>
          </p:cNvPr>
          <p:cNvSpPr txBox="1">
            <a:spLocks/>
          </p:cNvSpPr>
          <p:nvPr/>
        </p:nvSpPr>
        <p:spPr>
          <a:xfrm>
            <a:off x="506413" y="1268413"/>
            <a:ext cx="8337550" cy="2419350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endParaRPr lang="en-GB" sz="1800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r>
              <a:rPr lang="en-GB" sz="2400" dirty="0" err="1"/>
              <a:t>Mae'r</a:t>
            </a:r>
            <a:r>
              <a:rPr lang="en-GB" sz="2400" dirty="0"/>
              <a:t> </a:t>
            </a:r>
            <a:r>
              <a:rPr lang="en-GB" sz="2400" dirty="0" err="1"/>
              <a:t>rhan</a:t>
            </a:r>
            <a:r>
              <a:rPr lang="en-GB" sz="2400" dirty="0"/>
              <a:t> </a:t>
            </a:r>
            <a:r>
              <a:rPr lang="en-GB" sz="2400" dirty="0" err="1"/>
              <a:t>fwyaf</a:t>
            </a:r>
            <a:r>
              <a:rPr lang="en-GB" sz="2400" dirty="0"/>
              <a:t> o </a:t>
            </a:r>
            <a:r>
              <a:rPr lang="en-GB" sz="2400" dirty="0" err="1"/>
              <a:t>athrawon</a:t>
            </a:r>
            <a:r>
              <a:rPr lang="en-GB" sz="2400" dirty="0"/>
              <a:t> a staff </a:t>
            </a:r>
            <a:r>
              <a:rPr lang="en-GB" sz="2400" dirty="0" err="1"/>
              <a:t>cymorth</a:t>
            </a:r>
            <a:r>
              <a:rPr lang="en-GB" sz="2400" dirty="0"/>
              <a:t>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parhau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weithio</a:t>
            </a:r>
            <a:r>
              <a:rPr lang="en-GB" sz="2400" dirty="0"/>
              <a:t>, </a:t>
            </a:r>
            <a:r>
              <a:rPr lang="en-GB" sz="2400" dirty="0" err="1"/>
              <a:t>naill</a:t>
            </a:r>
            <a:r>
              <a:rPr lang="en-GB" sz="2400" dirty="0"/>
              <a:t> ai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hybiau</a:t>
            </a:r>
            <a:r>
              <a:rPr lang="en-GB" sz="2400" dirty="0"/>
              <a:t> </a:t>
            </a:r>
            <a:r>
              <a:rPr lang="en-GB" sz="2400" dirty="0" err="1"/>
              <a:t>ysgol</a:t>
            </a:r>
            <a:r>
              <a:rPr lang="en-GB" sz="2400" dirty="0"/>
              <a:t> neu </a:t>
            </a:r>
            <a:r>
              <a:rPr lang="en-GB" sz="2400" dirty="0" err="1"/>
              <a:t>drwy</a:t>
            </a:r>
            <a:r>
              <a:rPr lang="en-GB" sz="2400" dirty="0"/>
              <a:t> </a:t>
            </a:r>
            <a:r>
              <a:rPr lang="en-GB" sz="2400" dirty="0" err="1"/>
              <a:t>ddarparu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o bell </a:t>
            </a:r>
            <a:r>
              <a:rPr lang="en-GB" sz="2400" dirty="0" err="1"/>
              <a:t>o'r</a:t>
            </a:r>
            <a:r>
              <a:rPr lang="en-GB" sz="2400" dirty="0"/>
              <a:t> </a:t>
            </a:r>
            <a:r>
              <a:rPr lang="en-GB" sz="2400" dirty="0" err="1"/>
              <a:t>cartref</a:t>
            </a:r>
            <a:r>
              <a:rPr lang="en-GB" sz="2400" dirty="0"/>
              <a:t>. 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endParaRPr lang="en-GB" sz="2400" dirty="0"/>
          </a:p>
          <a:p>
            <a:pPr marL="457200" indent="-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r>
              <a:rPr lang="en-GB" sz="2400" dirty="0"/>
              <a:t>Mae staff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parhau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weithio'n</a:t>
            </a:r>
            <a:r>
              <a:rPr lang="en-GB" sz="2400" dirty="0"/>
              <a:t> </a:t>
            </a:r>
            <a:r>
              <a:rPr lang="en-GB" sz="2400" dirty="0" err="1"/>
              <a:t>greadigol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gefnogi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a </a:t>
            </a:r>
            <a:r>
              <a:rPr lang="en-GB" sz="2400" dirty="0" err="1"/>
              <a:t>lles</a:t>
            </a:r>
            <a:r>
              <a:rPr lang="en-GB" sz="2400" dirty="0"/>
              <a:t> </a:t>
            </a:r>
            <a:r>
              <a:rPr lang="en-GB" sz="2400" dirty="0" err="1"/>
              <a:t>disgyblion</a:t>
            </a:r>
            <a:r>
              <a:rPr lang="en-GB" sz="2400" dirty="0"/>
              <a:t> ac </a:t>
            </a:r>
            <a:r>
              <a:rPr lang="en-GB" sz="2400" dirty="0" err="1"/>
              <a:t>efallai</a:t>
            </a:r>
            <a:r>
              <a:rPr lang="en-GB" sz="2400" dirty="0"/>
              <a:t> y </a:t>
            </a:r>
            <a:r>
              <a:rPr lang="en-GB" sz="2400" dirty="0" err="1"/>
              <a:t>bu</a:t>
            </a:r>
            <a:r>
              <a:rPr lang="en-GB" sz="2400" dirty="0"/>
              <a:t> </a:t>
            </a:r>
            <a:r>
              <a:rPr lang="en-GB" sz="2400" dirty="0" err="1"/>
              <a:t>disgwyl</a:t>
            </a:r>
            <a:r>
              <a:rPr lang="en-GB" sz="2400" dirty="0"/>
              <a:t> </a:t>
            </a:r>
            <a:r>
              <a:rPr lang="en-GB" sz="2400" dirty="0" err="1"/>
              <a:t>iddynt</a:t>
            </a:r>
            <a:r>
              <a:rPr lang="en-GB" sz="2400" dirty="0"/>
              <a:t> </a:t>
            </a:r>
            <a:r>
              <a:rPr lang="en-GB" sz="2400" dirty="0" err="1"/>
              <a:t>weithio</a:t>
            </a:r>
            <a:r>
              <a:rPr lang="en-GB" sz="2400" dirty="0"/>
              <a:t> </a:t>
            </a:r>
            <a:r>
              <a:rPr lang="en-GB" sz="2400" dirty="0" err="1"/>
              <a:t>oriau</a:t>
            </a:r>
            <a:r>
              <a:rPr lang="en-GB" sz="2400" dirty="0"/>
              <a:t> </a:t>
            </a:r>
            <a:r>
              <a:rPr lang="en-GB" sz="2400" dirty="0" err="1"/>
              <a:t>hirach</a:t>
            </a:r>
            <a:r>
              <a:rPr lang="en-GB" sz="2400" dirty="0"/>
              <a:t>,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gynnwys</a:t>
            </a:r>
            <a:r>
              <a:rPr lang="en-GB" sz="2400" dirty="0"/>
              <a:t> </a:t>
            </a:r>
            <a:r>
              <a:rPr lang="en-GB" sz="2400" dirty="0" err="1"/>
              <a:t>gwyliau</a:t>
            </a:r>
            <a:r>
              <a:rPr lang="en-GB" sz="2400" dirty="0"/>
              <a:t> </a:t>
            </a:r>
            <a:r>
              <a:rPr lang="en-GB" sz="2400" dirty="0" err="1"/>
              <a:t>ysgol</a:t>
            </a:r>
            <a:r>
              <a:rPr lang="en-GB" sz="2400" dirty="0"/>
              <a:t>.</a:t>
            </a:r>
          </a:p>
          <a:p>
            <a:pPr marL="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endParaRPr lang="en-GB" sz="1800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endParaRPr lang="en-GB" sz="1800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SzPts val="1800"/>
              <a:buFontTx/>
              <a:buNone/>
              <a:defRPr/>
            </a:pPr>
            <a:endParaRPr lang="en-GB" sz="1800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buSzPts val="1800"/>
              <a:buFontTx/>
              <a:buChar char="●"/>
              <a:defRPr/>
            </a:pPr>
            <a:endParaRPr lang="en-GB" sz="1800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pic>
        <p:nvPicPr>
          <p:cNvPr id="6148" name="Picture 3" descr="The new normal: Life in lockdown for edie and our audience - The ...">
            <a:hlinkClick r:id="rId2"/>
            <a:extLst>
              <a:ext uri="{FF2B5EF4-FFF2-40B4-BE49-F238E27FC236}">
                <a16:creationId xmlns:a16="http://schemas.microsoft.com/office/drawing/2014/main" id="{F7FC61C5-6340-46FC-8969-3F099288C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4652963"/>
            <a:ext cx="2236787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83968" y="4819744"/>
            <a:ext cx="792088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1200" dirty="0" smtClean="0"/>
              <a:t>Gweithio</a:t>
            </a:r>
          </a:p>
          <a:p>
            <a:pPr algn="ctr"/>
            <a:r>
              <a:rPr lang="cy-GB" sz="1200" dirty="0"/>
              <a:t>o</a:t>
            </a:r>
            <a:r>
              <a:rPr lang="cy-GB" sz="1200" dirty="0" smtClean="0"/>
              <a:t> bell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678094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78;p17">
            <a:extLst>
              <a:ext uri="{FF2B5EF4-FFF2-40B4-BE49-F238E27FC236}">
                <a16:creationId xmlns:a16="http://schemas.microsoft.com/office/drawing/2014/main" id="{0E522826-AE63-4E6F-8DEF-E6BA6C659553}"/>
              </a:ext>
            </a:extLst>
          </p:cNvPr>
          <p:cNvSpPr txBox="1">
            <a:spLocks/>
          </p:cNvSpPr>
          <p:nvPr/>
        </p:nvSpPr>
        <p:spPr bwMode="auto">
          <a:xfrm>
            <a:off x="204788" y="1047750"/>
            <a:ext cx="8520112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cs typeface="Arial" panose="020B0604020202020204" pitchFamily="34" charset="0"/>
              </a:rPr>
              <a:t>Bydd Ysgol yn Wahanol</a:t>
            </a:r>
          </a:p>
        </p:txBody>
      </p:sp>
      <p:pic>
        <p:nvPicPr>
          <p:cNvPr id="7171" name="Picture 2" descr="BBC Sounds - The New Normal - Downloads">
            <a:hlinkClick r:id="rId2"/>
            <a:extLst>
              <a:ext uri="{FF2B5EF4-FFF2-40B4-BE49-F238E27FC236}">
                <a16:creationId xmlns:a16="http://schemas.microsoft.com/office/drawing/2014/main" id="{2A0FECF0-C24A-4FCC-B8C6-45DB58552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0" y="2636838"/>
            <a:ext cx="228600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3" descr="Everything You Change Changes Everything | Ashoka | Everyone a ...">
            <a:hlinkClick r:id="rId4"/>
            <a:extLst>
              <a:ext uri="{FF2B5EF4-FFF2-40B4-BE49-F238E27FC236}">
                <a16:creationId xmlns:a16="http://schemas.microsoft.com/office/drawing/2014/main" id="{9203D79F-C85D-471A-935A-918C51314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2630912"/>
            <a:ext cx="237013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>
            <a:extLst>
              <a:ext uri="{FF2B5EF4-FFF2-40B4-BE49-F238E27FC236}">
                <a16:creationId xmlns:a16="http://schemas.microsoft.com/office/drawing/2014/main" id="{B02D74CC-3F01-4E99-BF0A-AF8B7981A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20" t="21397" r="20230" b="12154"/>
          <a:stretch>
            <a:fillRect/>
          </a:stretch>
        </p:blipFill>
        <p:spPr bwMode="auto">
          <a:xfrm>
            <a:off x="5683250" y="2640013"/>
            <a:ext cx="201612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2708920"/>
            <a:ext cx="1728192" cy="1815882"/>
          </a:xfrm>
          <a:prstGeom prst="rect">
            <a:avLst/>
          </a:prstGeom>
          <a:solidFill>
            <a:srgbClr val="FFCC66"/>
          </a:solidFill>
        </p:spPr>
        <p:txBody>
          <a:bodyPr wrap="square" rtlCol="0">
            <a:spAutoFit/>
          </a:bodyPr>
          <a:lstStyle/>
          <a:p>
            <a:endParaRPr lang="cy-GB" sz="2800" dirty="0" smtClean="0">
              <a:latin typeface="Kristen ITC" panose="03050502040202030202" pitchFamily="66" charset="0"/>
            </a:endParaRPr>
          </a:p>
          <a:p>
            <a:r>
              <a:rPr lang="cy-GB" sz="2800" dirty="0" smtClean="0">
                <a:latin typeface="Kristen ITC" panose="03050502040202030202" pitchFamily="66" charset="0"/>
              </a:rPr>
              <a:t>Y normal newydd</a:t>
            </a:r>
          </a:p>
          <a:p>
            <a:endParaRPr lang="cy-GB" sz="2800" dirty="0">
              <a:latin typeface="Kristen ITC" panose="03050502040202030202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1920" y="3068960"/>
            <a:ext cx="1008112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1400" dirty="0" smtClean="0">
                <a:solidFill>
                  <a:schemeClr val="bg1"/>
                </a:solidFill>
              </a:rPr>
              <a:t>Hen ffordd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86295" y="3812379"/>
            <a:ext cx="1120998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1100" dirty="0" smtClean="0">
                <a:solidFill>
                  <a:schemeClr val="bg1"/>
                </a:solidFill>
              </a:rPr>
              <a:t>Ffordd newydd</a:t>
            </a:r>
            <a:endParaRPr lang="en-GB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466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98FE6979-AB49-45EC-91B1-5A2211F7F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8" y="274638"/>
            <a:ext cx="8856662" cy="1143000"/>
          </a:xfrm>
        </p:spPr>
        <p:txBody>
          <a:bodyPr/>
          <a:lstStyle/>
          <a:p>
            <a:r>
              <a:rPr lang="en-GB" altLang="en-US"/>
              <a:t>Mae Ysgolion yn wahanol – ond rydym yn gweithio gyda’n gilydd!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F0205ED3-7A2D-4F1B-BCA4-A043FBA41A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1800"/>
              <a:t>Mae ysgolion i gyd yn wahanol ac mae ganddynt heriau a gofynion gwahanol i'w rheoli wrth ailagor i ddisgyblion. Y flaenoriaeth allweddol fydd diogelwch a lles yr holl ddefnyddwyr. </a:t>
            </a:r>
          </a:p>
          <a:p>
            <a:r>
              <a:rPr lang="en-GB" altLang="en-US" sz="1800"/>
              <a:t>O ganlyniad i wahanol faterion lleol, nifer y staff sy'n gallu dychwelyd i'r gwaith a chapasiti corfforol yr ysgol, efallai na fydd ysgolion yn gallu rhedeg y gwasanaethau y gallent fod wedi'u rhedeg o'r blaen - megis clybiau brecwast / clybiau ar ôl ysgol ac ati. Bydd eich ysgol yn rhoi gwybod i chi beth y gallant ei gynnig. </a:t>
            </a:r>
          </a:p>
          <a:p>
            <a:r>
              <a:rPr lang="en-GB" altLang="en-US" sz="1800"/>
              <a:t>Er mwyn cadw pawb yn ddiogel, bydd angen i ysgolion gyfyngu ar nifer yr ymwelwyr. Gall hyn olygu na fydd rhieni'n gallu mynd i ysgolion yn yr un ffordd ag y gwnaethant cyn pandemig Covid-19. Bydd hefyd yn golygu y bydd gwahanol systemau ar gyfer sut mae plant yn dod i mewn ac allan o'r ysgol. Mae'r rhain wedi'u cynllunio i gadw pawb yn ddiogel.</a:t>
            </a:r>
          </a:p>
        </p:txBody>
      </p:sp>
      <p:pic>
        <p:nvPicPr>
          <p:cNvPr id="8196" name="Picture 3" descr="Life of an Educator - Dr. Justin Tarte: The 21st century ...">
            <a:extLst>
              <a:ext uri="{FF2B5EF4-FFF2-40B4-BE49-F238E27FC236}">
                <a16:creationId xmlns:a16="http://schemas.microsoft.com/office/drawing/2014/main" id="{CBF90822-305F-4586-8896-D7E446B4A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225" y="5805488"/>
            <a:ext cx="224155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970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4A9BF879-B213-4D19-9E52-8F4A0E0B8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Y </a:t>
            </a:r>
            <a:r>
              <a:rPr lang="en-GB" altLang="en-US" dirty="0" err="1"/>
              <a:t>Diwrnod</a:t>
            </a:r>
            <a:r>
              <a:rPr lang="en-GB" altLang="en-US" dirty="0"/>
              <a:t> </a:t>
            </a:r>
            <a:r>
              <a:rPr lang="en-GB" altLang="en-US" dirty="0" err="1"/>
              <a:t>Ysgol</a:t>
            </a:r>
            <a:endParaRPr lang="en-GB" altLang="en-US" dirty="0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1891FEFE-9580-4862-8E60-B18EF5CBC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000" dirty="0" err="1"/>
              <a:t>Bydd</a:t>
            </a:r>
            <a:r>
              <a:rPr lang="en-GB" altLang="en-US" sz="2000" dirty="0"/>
              <a:t> y </a:t>
            </a:r>
            <a:r>
              <a:rPr lang="en-GB" altLang="en-US" sz="2000" dirty="0" err="1"/>
              <a:t>diwrnod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ysgol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edrych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wahanol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</a:t>
            </a:r>
            <a:r>
              <a:rPr lang="en-GB" altLang="en-US" sz="2000" dirty="0" err="1" smtClean="0"/>
              <a:t>’r</a:t>
            </a:r>
            <a:r>
              <a:rPr lang="en-GB" altLang="en-US" sz="2000" dirty="0" smtClean="0"/>
              <a:t> </a:t>
            </a:r>
            <a:r>
              <a:rPr lang="en-GB" altLang="en-US" sz="2000" dirty="0" err="1" smtClean="0"/>
              <a:t>hyn</a:t>
            </a:r>
            <a:r>
              <a:rPr lang="en-GB" altLang="en-US" sz="2000" dirty="0" smtClean="0"/>
              <a:t> </a:t>
            </a:r>
            <a:r>
              <a:rPr lang="en-GB" altLang="en-US" sz="2000" dirty="0" err="1"/>
              <a:t>rydyn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ni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wedi'i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brofi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o'r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blaen</a:t>
            </a:r>
            <a:r>
              <a:rPr lang="en-GB" altLang="en-US" sz="2000" dirty="0"/>
              <a:t>: </a:t>
            </a:r>
          </a:p>
          <a:p>
            <a:r>
              <a:rPr lang="en-GB" altLang="en-US" sz="2000" dirty="0"/>
              <a:t>Gall </a:t>
            </a:r>
            <a:r>
              <a:rPr lang="en-GB" altLang="en-US" sz="2000" dirty="0" err="1"/>
              <a:t>amseroedd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dechrau</a:t>
            </a:r>
            <a:r>
              <a:rPr lang="en-GB" altLang="en-US" sz="2000" dirty="0"/>
              <a:t> a </a:t>
            </a:r>
            <a:r>
              <a:rPr lang="en-GB" altLang="en-US" sz="2000" dirty="0" err="1"/>
              <a:t>gorffen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fod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wahanol</a:t>
            </a:r>
            <a:r>
              <a:rPr lang="en-GB" altLang="en-US" sz="2000" dirty="0"/>
              <a:t>. </a:t>
            </a:r>
            <a:r>
              <a:rPr lang="en-GB" altLang="en-US" sz="2000" dirty="0" err="1"/>
              <a:t>Bydd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eich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ysgol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eich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diweddaru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hyn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gynted</a:t>
            </a:r>
            <a:r>
              <a:rPr lang="en-GB" altLang="en-US" sz="2000" dirty="0"/>
              <a:t> ag y </a:t>
            </a:r>
            <a:r>
              <a:rPr lang="en-GB" altLang="en-US" sz="2000" dirty="0" err="1"/>
              <a:t>byddant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wedi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cwblhau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cynllunio</a:t>
            </a:r>
            <a:r>
              <a:rPr lang="en-GB" altLang="en-US" sz="2000" dirty="0"/>
              <a:t>. </a:t>
            </a:r>
          </a:p>
          <a:p>
            <a:r>
              <a:rPr lang="en-GB" altLang="en-US" sz="2000" dirty="0" err="1"/>
              <a:t>Bydd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grwpiau</a:t>
            </a:r>
            <a:r>
              <a:rPr lang="en-GB" altLang="en-US" sz="2000" dirty="0"/>
              <a:t> plant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wahanol</a:t>
            </a:r>
            <a:r>
              <a:rPr lang="en-GB" altLang="en-US" sz="2000" dirty="0"/>
              <a:t> ac </a:t>
            </a:r>
            <a:r>
              <a:rPr lang="en-GB" altLang="en-US" sz="2000" dirty="0" err="1"/>
              <a:t>efallai</a:t>
            </a:r>
            <a:r>
              <a:rPr lang="en-GB" altLang="en-US" sz="2000" dirty="0"/>
              <a:t> y </a:t>
            </a:r>
            <a:r>
              <a:rPr lang="en-GB" altLang="en-US" sz="2000" dirty="0" err="1"/>
              <a:t>bydd</a:t>
            </a:r>
            <a:r>
              <a:rPr lang="en-GB" altLang="en-US" sz="2000" dirty="0"/>
              <a:t> plant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cael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haddysgu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gan</a:t>
            </a:r>
            <a:r>
              <a:rPr lang="en-GB" altLang="en-US" sz="2000" dirty="0"/>
              <a:t> staff </a:t>
            </a:r>
            <a:r>
              <a:rPr lang="en-GB" altLang="en-US" sz="2000" dirty="0" err="1"/>
              <a:t>gwahanol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i'r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rhai</a:t>
            </a:r>
            <a:r>
              <a:rPr lang="en-GB" altLang="en-US" sz="2000" dirty="0"/>
              <a:t> a </a:t>
            </a:r>
            <a:r>
              <a:rPr lang="en-GB" altLang="en-US" sz="2000" dirty="0" err="1"/>
              <a:t>oedd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gweithio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gyda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nhw</a:t>
            </a:r>
            <a:r>
              <a:rPr lang="en-GB" altLang="en-US" sz="2000" dirty="0"/>
              <a:t> </a:t>
            </a:r>
            <a:r>
              <a:rPr lang="en-GB" altLang="en-US" sz="2000" dirty="0" err="1"/>
              <a:t>o'r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blaen</a:t>
            </a:r>
            <a:r>
              <a:rPr lang="en-GB" altLang="en-US" sz="2000" dirty="0"/>
              <a:t>. </a:t>
            </a:r>
            <a:r>
              <a:rPr lang="en-GB" altLang="en-US" sz="2000" dirty="0" err="1"/>
              <a:t>Bydd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ysgolion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gallu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rhannu'r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wybodaeth</a:t>
            </a:r>
            <a:r>
              <a:rPr lang="en-GB" altLang="en-US" sz="2000" dirty="0"/>
              <a:t> hon </a:t>
            </a:r>
            <a:r>
              <a:rPr lang="en-GB" altLang="en-US" sz="2000" dirty="0" err="1"/>
              <a:t>unwaith</a:t>
            </a:r>
            <a:r>
              <a:rPr lang="en-GB" altLang="en-US" sz="2000" dirty="0"/>
              <a:t> y </a:t>
            </a:r>
            <a:r>
              <a:rPr lang="en-GB" altLang="en-US" sz="2000" dirty="0" err="1"/>
              <a:t>byddant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 smtClean="0"/>
              <a:t>gwybod</a:t>
            </a:r>
            <a:r>
              <a:rPr lang="en-GB" altLang="en-US" sz="2000" dirty="0" smtClean="0"/>
              <a:t> pa </a:t>
            </a:r>
            <a:r>
              <a:rPr lang="en-GB" altLang="en-US" sz="2000" dirty="0"/>
              <a:t>staff </a:t>
            </a:r>
            <a:r>
              <a:rPr lang="en-GB" altLang="en-US" sz="2000" dirty="0" smtClean="0"/>
              <a:t>a </a:t>
            </a:r>
            <a:r>
              <a:rPr lang="en-GB" altLang="en-US" sz="2000" dirty="0" err="1"/>
              <a:t>disgyblion</a:t>
            </a:r>
            <a:r>
              <a:rPr lang="en-GB" altLang="en-US" sz="2000" dirty="0"/>
              <a:t> </a:t>
            </a:r>
            <a:r>
              <a:rPr lang="en-GB" altLang="en-US" sz="2000" dirty="0" err="1" smtClean="0"/>
              <a:t>fydd</a:t>
            </a:r>
            <a:r>
              <a:rPr lang="en-GB" altLang="en-US" sz="2000" dirty="0" smtClean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dychwelyd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i'r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ysgol</a:t>
            </a:r>
            <a:r>
              <a:rPr lang="en-GB" altLang="en-US" sz="2000" dirty="0"/>
              <a:t>. </a:t>
            </a:r>
          </a:p>
          <a:p>
            <a:r>
              <a:rPr lang="en-GB" altLang="en-US" sz="2000" dirty="0" err="1"/>
              <a:t>Efallai</a:t>
            </a:r>
            <a:r>
              <a:rPr lang="en-GB" altLang="en-US" sz="2000" dirty="0"/>
              <a:t> y </a:t>
            </a:r>
            <a:r>
              <a:rPr lang="en-GB" altLang="en-US" sz="2000" dirty="0" err="1"/>
              <a:t>bydd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eich</a:t>
            </a:r>
            <a:r>
              <a:rPr lang="en-GB" altLang="en-US" sz="2000" dirty="0"/>
              <a:t> </a:t>
            </a:r>
            <a:r>
              <a:rPr lang="en-GB" altLang="en-US" sz="2000" dirty="0" err="1"/>
              <a:t>plentyn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cael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ddysgu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mewn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rhan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wahanol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o'r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Ysgol</a:t>
            </a:r>
            <a:r>
              <a:rPr lang="en-GB" altLang="en-US" sz="2000" dirty="0"/>
              <a:t>. </a:t>
            </a:r>
          </a:p>
          <a:p>
            <a:r>
              <a:rPr lang="en-GB" altLang="en-US" sz="2000" dirty="0" err="1"/>
              <a:t>Bydd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amseroedd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cinio</a:t>
            </a:r>
            <a:r>
              <a:rPr lang="en-GB" altLang="en-US" sz="2000" dirty="0"/>
              <a:t> ac </a:t>
            </a:r>
            <a:r>
              <a:rPr lang="en-GB" altLang="en-US" sz="2000" dirty="0" err="1"/>
              <a:t>egwyl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wahanol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gan</a:t>
            </a:r>
            <a:r>
              <a:rPr lang="en-GB" altLang="en-US" sz="2000" dirty="0"/>
              <a:t> y </a:t>
            </a:r>
            <a:r>
              <a:rPr lang="en-GB" altLang="en-US" sz="2000" dirty="0" err="1"/>
              <a:t>bydd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angen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ni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gadw</a:t>
            </a:r>
            <a:r>
              <a:rPr lang="en-GB" altLang="en-US" sz="2000" dirty="0"/>
              <a:t> at </a:t>
            </a:r>
            <a:r>
              <a:rPr lang="en-GB" altLang="en-US" sz="2000" dirty="0" err="1"/>
              <a:t>bellter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cymdeithasol</a:t>
            </a:r>
            <a:r>
              <a:rPr lang="en-GB" altLang="en-US" sz="2000" dirty="0"/>
              <a:t>. </a:t>
            </a:r>
          </a:p>
          <a:p>
            <a:r>
              <a:rPr lang="en-GB" altLang="en-US" sz="2000" dirty="0"/>
              <a:t>Ni </a:t>
            </a:r>
            <a:r>
              <a:rPr lang="en-GB" altLang="en-US" sz="2000" dirty="0" err="1"/>
              <a:t>fydd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gwasanaethau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grwpiau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mawr</a:t>
            </a:r>
            <a:r>
              <a:rPr lang="en-GB" altLang="en-US" sz="2000" dirty="0"/>
              <a:t> o </a:t>
            </a:r>
            <a:r>
              <a:rPr lang="en-GB" altLang="en-US" sz="2000" dirty="0" err="1"/>
              <a:t>blant</a:t>
            </a:r>
            <a:r>
              <a:rPr lang="en-GB" altLang="en-US" sz="2000" dirty="0"/>
              <a:t>.</a:t>
            </a:r>
          </a:p>
          <a:p>
            <a:endParaRPr lang="en-GB" altLang="en-US" sz="2200" dirty="0"/>
          </a:p>
        </p:txBody>
      </p:sp>
      <p:pic>
        <p:nvPicPr>
          <p:cNvPr id="9220" name="Picture 3" descr="Lemon Lime Moon: June 2012">
            <a:extLst>
              <a:ext uri="{FF2B5EF4-FFF2-40B4-BE49-F238E27FC236}">
                <a16:creationId xmlns:a16="http://schemas.microsoft.com/office/drawing/2014/main" id="{3F158C95-D073-4CC8-9065-F3D6488DA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-17463"/>
            <a:ext cx="1560512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66756" y="583619"/>
            <a:ext cx="1005643" cy="43088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1100" dirty="0" smtClean="0"/>
              <a:t>Newidiadau o’n blaen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79493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921F9F74-BAAD-4548-A50B-9548FF622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401" y="4998667"/>
            <a:ext cx="2573337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Google Shape;78;p17">
            <a:extLst>
              <a:ext uri="{FF2B5EF4-FFF2-40B4-BE49-F238E27FC236}">
                <a16:creationId xmlns:a16="http://schemas.microsoft.com/office/drawing/2014/main" id="{9868FBEE-93F3-4F49-835C-B212636A9D2C}"/>
              </a:ext>
            </a:extLst>
          </p:cNvPr>
          <p:cNvSpPr txBox="1">
            <a:spLocks/>
          </p:cNvSpPr>
          <p:nvPr/>
        </p:nvSpPr>
        <p:spPr bwMode="auto">
          <a:xfrm>
            <a:off x="755650" y="252413"/>
            <a:ext cx="8521700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3600">
                <a:solidFill>
                  <a:schemeClr val="tx2"/>
                </a:solidFill>
                <a:latin typeface="Arial"/>
                <a:cs typeface="Arial"/>
              </a:rPr>
              <a:t>Paratoi am y ‘Normal Newydd’</a:t>
            </a:r>
          </a:p>
        </p:txBody>
      </p:sp>
      <p:sp>
        <p:nvSpPr>
          <p:cNvPr id="9220" name="Google Shape;79;p17">
            <a:extLst>
              <a:ext uri="{FF2B5EF4-FFF2-40B4-BE49-F238E27FC236}">
                <a16:creationId xmlns:a16="http://schemas.microsoft.com/office/drawing/2014/main" id="{999264FB-3C9C-4205-AF4C-CF2169BA61D7}"/>
              </a:ext>
            </a:extLst>
          </p:cNvPr>
          <p:cNvSpPr txBox="1">
            <a:spLocks/>
          </p:cNvSpPr>
          <p:nvPr/>
        </p:nvSpPr>
        <p:spPr bwMode="auto">
          <a:xfrm>
            <a:off x="539750" y="981075"/>
            <a:ext cx="8208963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 marL="4572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Pts val="1800"/>
              <a:defRPr/>
            </a:pPr>
            <a:r>
              <a:rPr lang="en-GB" sz="2200">
                <a:latin typeface="Arial"/>
                <a:cs typeface="Arial"/>
              </a:rPr>
              <a:t>Bydd emosiynau cymysg ynglŷn â dychwelyd i'r ysgol. Efallai bod gan bobl ddisgwyliadau y bydd hyn yn golygu dychwelyd i sut roedd pethau o'r blaen, ond mae'n rhaid i ni gydnabod na fydd hyn yn wir.</a:t>
            </a:r>
            <a:endParaRPr lang="en-GB" sz="2200">
              <a:latin typeface="Arial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SzPts val="1800"/>
              <a:defRPr/>
            </a:pPr>
            <a:endParaRPr lang="en-GB" sz="2200" dirty="0">
              <a:latin typeface="Arial"/>
              <a:cs typeface="Arial"/>
            </a:endParaRPr>
          </a:p>
          <a:p>
            <a:pPr>
              <a:spcBef>
                <a:spcPct val="0"/>
              </a:spcBef>
              <a:buSzPts val="1800"/>
              <a:defRPr/>
            </a:pPr>
            <a:r>
              <a:rPr lang="en-GB" sz="2200">
                <a:latin typeface="Arial"/>
                <a:cs typeface="Arial"/>
              </a:rPr>
              <a:t>Efallai bod meddyliau, teimladau ac ymddygiad pobl wedi cael eu newid gan eu profiadau yn ystod pandemig Covid-19. Gall arferion, strwythurau, amgylcheddau dysgu a disgwyliadau fod yn wahanol.</a:t>
            </a:r>
            <a:endParaRPr lang="en-GB" sz="2200">
              <a:latin typeface="Arial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SzPts val="1800"/>
              <a:defRPr/>
            </a:pPr>
            <a:endParaRPr lang="en-GB" sz="2200" dirty="0">
              <a:latin typeface="Arial"/>
              <a:cs typeface="Arial"/>
            </a:endParaRPr>
          </a:p>
          <a:p>
            <a:pPr>
              <a:spcBef>
                <a:spcPct val="0"/>
              </a:spcBef>
              <a:buSzPts val="1800"/>
              <a:defRPr/>
            </a:pPr>
            <a:r>
              <a:rPr lang="en-GB" sz="2200">
                <a:latin typeface="Arial"/>
                <a:cs typeface="Arial"/>
              </a:rPr>
              <a:t>Mae angen i ni fod yn garedig â’n hunain ac eraill: mae blaenoriaethu lles emosiynol yn hanfodol ar gyfer addasu’n llwyddiannus i’r ‘normal newydd’</a:t>
            </a:r>
            <a:endParaRPr lang="en-GB" sz="2200">
              <a:latin typeface="Aria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466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Google Shape;84;p18">
            <a:extLst>
              <a:ext uri="{FF2B5EF4-FFF2-40B4-BE49-F238E27FC236}">
                <a16:creationId xmlns:a16="http://schemas.microsoft.com/office/drawing/2014/main" id="{4999283D-1713-4B29-8320-1A1398DF51EE}"/>
              </a:ext>
            </a:extLst>
          </p:cNvPr>
          <p:cNvSpPr txBox="1">
            <a:spLocks/>
          </p:cNvSpPr>
          <p:nvPr/>
        </p:nvSpPr>
        <p:spPr bwMode="auto">
          <a:xfrm>
            <a:off x="11113" y="1004888"/>
            <a:ext cx="9132887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Cefnogi Disgyblion</a:t>
            </a:r>
          </a:p>
        </p:txBody>
      </p:sp>
      <p:sp>
        <p:nvSpPr>
          <p:cNvPr id="3" name="Google Shape;85;p18">
            <a:extLst>
              <a:ext uri="{FF2B5EF4-FFF2-40B4-BE49-F238E27FC236}">
                <a16:creationId xmlns:a16="http://schemas.microsoft.com/office/drawing/2014/main" id="{BE130D2E-0195-46F8-889C-2A00BE98F614}"/>
              </a:ext>
            </a:extLst>
          </p:cNvPr>
          <p:cNvSpPr txBox="1">
            <a:spLocks/>
          </p:cNvSpPr>
          <p:nvPr/>
        </p:nvSpPr>
        <p:spPr>
          <a:xfrm>
            <a:off x="317500" y="1844675"/>
            <a:ext cx="8520113" cy="3101975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>
                <a:latin typeface="Arial"/>
                <a:cs typeface="Arial"/>
              </a:rPr>
              <a:t>Mae gan staff ysgol sgiliau ac arbenigedd eisoes wrth gefnogi gyda phontio. Gallwn adeiladu ar y wybodaeth hon i groesawu cymuned yr ysgol yn ôl a chefnogi disgyblion i ddychwelyd yn ôl i'r ysgol yn ystod y cyfnod digynsail hwn.</a:t>
            </a:r>
            <a:endParaRPr lang="en-GB" sz="2400" dirty="0">
              <a:latin typeface="Arial"/>
              <a:cs typeface="Arial"/>
            </a:endParaRPr>
          </a:p>
          <a:p>
            <a:pPr>
              <a:defRPr/>
            </a:pPr>
            <a:endParaRPr lang="en-GB" sz="1800" dirty="0">
              <a:solidFill>
                <a:schemeClr val="bg2"/>
              </a:solidFill>
            </a:endParaRPr>
          </a:p>
          <a:p>
            <a:pPr>
              <a:defRPr/>
            </a:pPr>
            <a:endParaRPr lang="en-GB" sz="1800" dirty="0">
              <a:solidFill>
                <a:schemeClr val="bg2"/>
              </a:solidFill>
            </a:endParaRPr>
          </a:p>
          <a:p>
            <a:pPr>
              <a:defRPr/>
            </a:pPr>
            <a:endParaRPr lang="en-GB" sz="1800" dirty="0">
              <a:solidFill>
                <a:schemeClr val="bg2"/>
              </a:solidFill>
            </a:endParaRPr>
          </a:p>
          <a:p>
            <a:pPr marL="114300" indent="0">
              <a:buFontTx/>
              <a:buNone/>
              <a:defRPr/>
            </a:pPr>
            <a:endParaRPr lang="en-GB" sz="1800" dirty="0">
              <a:solidFill>
                <a:schemeClr val="bg2"/>
              </a:solidFill>
            </a:endParaRPr>
          </a:p>
        </p:txBody>
      </p:sp>
      <p:pic>
        <p:nvPicPr>
          <p:cNvPr id="12292" name="Picture 3" descr="Free It Support Cliparts, Download Free Clip Art, Free Clip Art on ...">
            <a:hlinkClick r:id="rId3"/>
            <a:extLst>
              <a:ext uri="{FF2B5EF4-FFF2-40B4-BE49-F238E27FC236}">
                <a16:creationId xmlns:a16="http://schemas.microsoft.com/office/drawing/2014/main" id="{2890790B-3F98-4E7B-A3A8-157EE8128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233" y="4513012"/>
            <a:ext cx="28797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1015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84;p18">
            <a:extLst>
              <a:ext uri="{FF2B5EF4-FFF2-40B4-BE49-F238E27FC236}">
                <a16:creationId xmlns:a16="http://schemas.microsoft.com/office/drawing/2014/main" id="{434CCFAE-45B0-44CA-AD12-91925F8FF9AF}"/>
              </a:ext>
            </a:extLst>
          </p:cNvPr>
          <p:cNvSpPr txBox="1">
            <a:spLocks/>
          </p:cNvSpPr>
          <p:nvPr/>
        </p:nvSpPr>
        <p:spPr bwMode="auto">
          <a:xfrm>
            <a:off x="0" y="836613"/>
            <a:ext cx="9144000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3600">
                <a:solidFill>
                  <a:schemeClr val="tx2"/>
                </a:solidFill>
                <a:latin typeface="Arial"/>
                <a:cs typeface="Arial"/>
              </a:rPr>
              <a:t>Ail sefydlu arferion a disgwyliadau</a:t>
            </a:r>
            <a:endParaRPr lang="en-GB" altLang="en-US" sz="3600">
              <a:solidFill>
                <a:schemeClr val="tx2"/>
              </a:solidFill>
              <a:cs typeface="Arial"/>
            </a:endParaRPr>
          </a:p>
        </p:txBody>
      </p:sp>
      <p:sp>
        <p:nvSpPr>
          <p:cNvPr id="3" name="Google Shape;85;p18">
            <a:extLst>
              <a:ext uri="{FF2B5EF4-FFF2-40B4-BE49-F238E27FC236}">
                <a16:creationId xmlns:a16="http://schemas.microsoft.com/office/drawing/2014/main" id="{3FB3049A-E4D1-4749-BC32-C29D6E59742B}"/>
              </a:ext>
            </a:extLst>
          </p:cNvPr>
          <p:cNvSpPr txBox="1">
            <a:spLocks/>
          </p:cNvSpPr>
          <p:nvPr/>
        </p:nvSpPr>
        <p:spPr>
          <a:xfrm>
            <a:off x="107950" y="1700213"/>
            <a:ext cx="6986588" cy="2300287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>
                <a:latin typeface="Arial"/>
                <a:cs typeface="Arial"/>
              </a:rPr>
              <a:t>Bydd angen i ni ganiatáu ar gyfer cyfnodau o addasu a bod yn sensitif i wahaniaethau a phrofiadau unigol.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endParaRPr lang="en-GB" sz="24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400">
                <a:latin typeface="Arial"/>
                <a:cs typeface="Arial"/>
              </a:rPr>
              <a:t>Mae meithrin ymdeimlad o drefn a strwythur yn darparu rhagweladwyedd ac ymdeimlad o ddiogelwch i blant ac oedolion fel ei gilydd. Bydd ysgolion yn ymdrechu i ddatblygu arferion a strwythurau newydd i sicrhau ymdeimlad o sefydlogrwydd i bawb. Bydd pob ysgol yn cyfleu'r rhain i staff, rhieni a disgyblion trwy eu sianelau cyfathrebu arferol.</a:t>
            </a:r>
            <a:endParaRPr lang="en-GB" sz="2400">
              <a:solidFill>
                <a:srgbClr val="000000"/>
              </a:solidFill>
              <a:cs typeface="Arial"/>
            </a:endParaRPr>
          </a:p>
        </p:txBody>
      </p:sp>
      <p:pic>
        <p:nvPicPr>
          <p:cNvPr id="14340" name="Picture 3">
            <a:extLst>
              <a:ext uri="{FF2B5EF4-FFF2-40B4-BE49-F238E27FC236}">
                <a16:creationId xmlns:a16="http://schemas.microsoft.com/office/drawing/2014/main" id="{77022E56-F6B2-4118-81A1-DE2989C20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492375"/>
            <a:ext cx="1735137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202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90;p19">
            <a:extLst>
              <a:ext uri="{FF2B5EF4-FFF2-40B4-BE49-F238E27FC236}">
                <a16:creationId xmlns:a16="http://schemas.microsoft.com/office/drawing/2014/main" id="{49F48145-A2D3-48B0-8504-BDCADF806B76}"/>
              </a:ext>
            </a:extLst>
          </p:cNvPr>
          <p:cNvSpPr txBox="1">
            <a:spLocks/>
          </p:cNvSpPr>
          <p:nvPr/>
        </p:nvSpPr>
        <p:spPr bwMode="auto">
          <a:xfrm>
            <a:off x="155" y="136682"/>
            <a:ext cx="9142675" cy="77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3600" dirty="0" err="1" smtClean="0">
                <a:solidFill>
                  <a:schemeClr val="tx2"/>
                </a:solidFill>
                <a:latin typeface="Arial"/>
                <a:cs typeface="Arial"/>
              </a:rPr>
              <a:t>Gwahaniaethau</a:t>
            </a:r>
            <a:r>
              <a:rPr lang="en-GB" altLang="en-US" sz="3600" dirty="0" smtClean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GB" altLang="en-US" sz="3600" dirty="0">
                <a:solidFill>
                  <a:schemeClr val="tx2"/>
                </a:solidFill>
                <a:latin typeface="Arial"/>
                <a:cs typeface="Arial"/>
              </a:rPr>
              <a:t>mewn Profiadau </a:t>
            </a:r>
            <a:r>
              <a:rPr lang="en-GB" altLang="en-US" sz="3600" dirty="0" err="1">
                <a:solidFill>
                  <a:schemeClr val="tx2"/>
                </a:solidFill>
                <a:latin typeface="Arial"/>
                <a:cs typeface="Arial"/>
              </a:rPr>
              <a:t>Dysgu</a:t>
            </a:r>
            <a:endParaRPr lang="en-GB" altLang="en-US" sz="36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3" name="Google Shape;91;p19">
            <a:extLst>
              <a:ext uri="{FF2B5EF4-FFF2-40B4-BE49-F238E27FC236}">
                <a16:creationId xmlns:a16="http://schemas.microsoft.com/office/drawing/2014/main" id="{F0773BC9-47BC-44CD-AFF6-BD489EEE3C37}"/>
              </a:ext>
            </a:extLst>
          </p:cNvPr>
          <p:cNvSpPr txBox="1">
            <a:spLocks/>
          </p:cNvSpPr>
          <p:nvPr/>
        </p:nvSpPr>
        <p:spPr>
          <a:xfrm>
            <a:off x="395288" y="914977"/>
            <a:ext cx="6994525" cy="2958523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>
                <a:latin typeface="Arial"/>
                <a:cs typeface="Arial"/>
              </a:rPr>
              <a:t>Diolch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holl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rieni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am </a:t>
            </a:r>
            <a:r>
              <a:rPr lang="en-GB" sz="2400" dirty="0" smtClean="0">
                <a:latin typeface="Arial"/>
                <a:cs typeface="Arial"/>
              </a:rPr>
              <a:t>y </a:t>
            </a:r>
            <a:r>
              <a:rPr lang="en-GB" sz="2400" dirty="0" err="1" smtClean="0">
                <a:latin typeface="Arial"/>
                <a:cs typeface="Arial"/>
              </a:rPr>
              <a:t>gefnogaeth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maen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nhw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wedi’i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darparu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</a:t>
            </a:r>
            <a:r>
              <a:rPr lang="en-GB" sz="2400" dirty="0" err="1" smtClean="0">
                <a:latin typeface="Arial"/>
                <a:cs typeface="Arial"/>
              </a:rPr>
              <a:t>’w</a:t>
            </a:r>
            <a:r>
              <a:rPr lang="en-GB" sz="2400" dirty="0" smtClean="0">
                <a:latin typeface="Arial"/>
                <a:cs typeface="Arial"/>
              </a:rPr>
              <a:t> plant </a:t>
            </a:r>
            <a:r>
              <a:rPr lang="en-GB" sz="2400" dirty="0" err="1" smtClean="0">
                <a:latin typeface="Arial"/>
                <a:cs typeface="Arial"/>
              </a:rPr>
              <a:t>yn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ystod</a:t>
            </a:r>
            <a:r>
              <a:rPr lang="en-GB" sz="2400" dirty="0" smtClean="0">
                <a:latin typeface="Arial"/>
                <a:cs typeface="Arial"/>
              </a:rPr>
              <a:t> y </a:t>
            </a:r>
            <a:r>
              <a:rPr lang="en-GB" sz="2400" dirty="0" err="1" smtClean="0">
                <a:latin typeface="Arial"/>
                <a:cs typeface="Arial"/>
              </a:rPr>
              <a:t>cyfnod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heriol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hwn</a:t>
            </a:r>
            <a:r>
              <a:rPr lang="en-GB" sz="2400" dirty="0" smtClean="0">
                <a:latin typeface="Arial"/>
                <a:cs typeface="Arial"/>
              </a:rPr>
              <a:t>. </a:t>
            </a:r>
          </a:p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 smtClean="0">
                <a:latin typeface="Arial"/>
                <a:cs typeface="Arial"/>
              </a:rPr>
              <a:t>Bydd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disgyblion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wedi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cael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profiadau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gwahanol</a:t>
            </a:r>
            <a:r>
              <a:rPr lang="en-GB" sz="2400" dirty="0" smtClean="0">
                <a:latin typeface="Arial"/>
                <a:cs typeface="Arial"/>
              </a:rPr>
              <a:t> o </a:t>
            </a:r>
            <a:r>
              <a:rPr lang="en-GB" sz="2400" dirty="0" err="1" smtClean="0">
                <a:latin typeface="Arial"/>
                <a:cs typeface="Arial"/>
              </a:rPr>
              <a:t>ddysgu</a:t>
            </a:r>
            <a:r>
              <a:rPr lang="en-GB" sz="2400" dirty="0" smtClean="0">
                <a:latin typeface="Arial"/>
                <a:cs typeface="Arial"/>
              </a:rPr>
              <a:t> o bell </a:t>
            </a:r>
            <a:r>
              <a:rPr lang="en-GB" sz="2400" dirty="0" err="1" smtClean="0">
                <a:latin typeface="Arial"/>
                <a:cs typeface="Arial"/>
              </a:rPr>
              <a:t>yn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ystod</a:t>
            </a:r>
            <a:r>
              <a:rPr lang="en-GB" sz="2400" dirty="0" smtClean="0">
                <a:latin typeface="Arial"/>
                <a:cs typeface="Arial"/>
              </a:rPr>
              <a:t> y </a:t>
            </a:r>
            <a:r>
              <a:rPr lang="en-GB" sz="2400" dirty="0" err="1" smtClean="0">
                <a:latin typeface="Arial"/>
                <a:cs typeface="Arial"/>
              </a:rPr>
              <a:t>cyfnod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cloi</a:t>
            </a:r>
            <a:r>
              <a:rPr lang="en-GB" sz="2400" dirty="0" smtClean="0">
                <a:latin typeface="Arial"/>
                <a:cs typeface="Arial"/>
              </a:rPr>
              <a:t>.</a:t>
            </a:r>
            <a:r>
              <a:rPr lang="en-GB" sz="2400" dirty="0" smtClean="0"/>
              <a:t> </a:t>
            </a:r>
          </a:p>
          <a:p>
            <a:pPr marL="285750" indent="-285750">
              <a:spcAft>
                <a:spcPts val="1600"/>
              </a:spcAft>
              <a:defRPr/>
            </a:pPr>
            <a:r>
              <a:rPr lang="cy-GB" sz="2400" dirty="0" smtClean="0"/>
              <a:t>Nid yw dysgu o gartref yr un peth a dysgu yn yr ysgol. </a:t>
            </a:r>
            <a:r>
              <a:rPr lang="en-GB" sz="2400" dirty="0" err="1">
                <a:cs typeface="Arial"/>
              </a:rPr>
              <a:t>Bydd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angen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i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ysgolion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ymateb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i'r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gwahanol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brofiadau</a:t>
            </a:r>
            <a:r>
              <a:rPr lang="en-GB" sz="2400" dirty="0">
                <a:cs typeface="Arial"/>
              </a:rPr>
              <a:t> y </a:t>
            </a:r>
            <a:r>
              <a:rPr lang="en-GB" sz="2400" dirty="0" err="1">
                <a:cs typeface="Arial"/>
              </a:rPr>
              <a:t>mae</a:t>
            </a:r>
            <a:r>
              <a:rPr lang="en-GB" sz="2400" dirty="0">
                <a:cs typeface="Arial"/>
              </a:rPr>
              <a:t> plant </a:t>
            </a:r>
            <a:r>
              <a:rPr lang="en-GB" sz="2400" dirty="0" err="1">
                <a:cs typeface="Arial"/>
              </a:rPr>
              <a:t>wedi'u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cael</a:t>
            </a:r>
            <a:r>
              <a:rPr lang="en-GB" sz="2400" dirty="0">
                <a:cs typeface="Arial"/>
              </a:rPr>
              <a:t> a </a:t>
            </a:r>
            <a:r>
              <a:rPr lang="en-GB" sz="2400" dirty="0" err="1">
                <a:cs typeface="Arial"/>
              </a:rPr>
              <a:t>dathlu'r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hyn</a:t>
            </a:r>
            <a:r>
              <a:rPr lang="en-GB" sz="2400" dirty="0">
                <a:cs typeface="Arial"/>
              </a:rPr>
              <a:t> y </a:t>
            </a:r>
            <a:r>
              <a:rPr lang="en-GB" sz="2400" dirty="0" err="1">
                <a:cs typeface="Arial"/>
              </a:rPr>
              <a:t>mae</a:t>
            </a:r>
            <a:r>
              <a:rPr lang="en-GB" sz="2400" dirty="0">
                <a:cs typeface="Arial"/>
              </a:rPr>
              <a:t> plant </a:t>
            </a:r>
            <a:r>
              <a:rPr lang="en-GB" sz="2400" dirty="0" err="1">
                <a:cs typeface="Arial"/>
              </a:rPr>
              <a:t>wedi'i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ddysgu</a:t>
            </a:r>
            <a:r>
              <a:rPr lang="en-GB" sz="2400" dirty="0">
                <a:cs typeface="Arial"/>
              </a:rPr>
              <a:t>, </a:t>
            </a:r>
            <a:r>
              <a:rPr lang="en-GB" sz="2400" dirty="0" err="1">
                <a:cs typeface="Arial"/>
              </a:rPr>
              <a:t>wrth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eu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cefnogi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gyda'r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hyn</a:t>
            </a:r>
            <a:r>
              <a:rPr lang="en-GB" sz="2400" dirty="0">
                <a:cs typeface="Arial"/>
              </a:rPr>
              <a:t> y </a:t>
            </a:r>
            <a:r>
              <a:rPr lang="en-GB" sz="2400" dirty="0" err="1">
                <a:cs typeface="Arial"/>
              </a:rPr>
              <a:t>gallent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fod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wedi'i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anghofio</a:t>
            </a:r>
            <a:r>
              <a:rPr lang="en-GB" sz="2400" dirty="0" smtClean="0">
                <a:cs typeface="Arial"/>
              </a:rPr>
              <a:t>.</a:t>
            </a:r>
            <a:endParaRPr lang="en-GB" sz="2400" dirty="0">
              <a:cs typeface="Arial"/>
            </a:endParaRPr>
          </a:p>
        </p:txBody>
      </p:sp>
      <p:pic>
        <p:nvPicPr>
          <p:cNvPr id="15364" name="Picture 3" descr="Free United Cliparts, Download Free Clip Art, Free Clip Art on ...">
            <a:hlinkClick r:id="rId2"/>
            <a:extLst>
              <a:ext uri="{FF2B5EF4-FFF2-40B4-BE49-F238E27FC236}">
                <a16:creationId xmlns:a16="http://schemas.microsoft.com/office/drawing/2014/main" id="{26B7270D-B51D-46FF-98D9-CF80F0149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376488"/>
            <a:ext cx="1865312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15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90;p19">
            <a:extLst>
              <a:ext uri="{FF2B5EF4-FFF2-40B4-BE49-F238E27FC236}">
                <a16:creationId xmlns:a16="http://schemas.microsoft.com/office/drawing/2014/main" id="{A0371B3E-4ACB-4CC7-AB7F-465654C9A6EC}"/>
              </a:ext>
            </a:extLst>
          </p:cNvPr>
          <p:cNvSpPr txBox="1">
            <a:spLocks/>
          </p:cNvSpPr>
          <p:nvPr/>
        </p:nvSpPr>
        <p:spPr bwMode="auto">
          <a:xfrm>
            <a:off x="0" y="620713"/>
            <a:ext cx="91440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Profiadau Dysgu wrth Ddychwelyd i'r </a:t>
            </a:r>
            <a:r>
              <a:rPr lang="en-GB" altLang="en-US" sz="4000" dirty="0">
                <a:solidFill>
                  <a:schemeClr val="tx2"/>
                </a:solidFill>
                <a:latin typeface="Arial"/>
                <a:cs typeface="Arial"/>
              </a:rPr>
              <a:t>Ysgol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Google Shape;91;p19">
            <a:extLst>
              <a:ext uri="{FF2B5EF4-FFF2-40B4-BE49-F238E27FC236}">
                <a16:creationId xmlns:a16="http://schemas.microsoft.com/office/drawing/2014/main" id="{701F3A8A-B404-465E-BEFF-55235963E38D}"/>
              </a:ext>
            </a:extLst>
          </p:cNvPr>
          <p:cNvSpPr txBox="1">
            <a:spLocks/>
          </p:cNvSpPr>
          <p:nvPr/>
        </p:nvSpPr>
        <p:spPr>
          <a:xfrm>
            <a:off x="442913" y="1412875"/>
            <a:ext cx="8258175" cy="4392613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600"/>
              </a:spcAft>
              <a:buFontTx/>
              <a:buNone/>
              <a:defRPr/>
            </a:pPr>
            <a:r>
              <a:rPr lang="en-GB" sz="1800" dirty="0"/>
              <a:t> </a:t>
            </a:r>
            <a:endParaRPr lang="en-GB" sz="1800" dirty="0">
              <a:cs typeface="Arial"/>
            </a:endParaRPr>
          </a:p>
          <a:p>
            <a:pPr marL="285750" indent="-285750">
              <a:defRPr/>
            </a:pP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angen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ganolbwyntio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ailsefydlu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perthnasoedd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lleihau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unrhyw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bryderon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ynghylch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dychwelyd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. Man </a:t>
            </a:r>
            <a:r>
              <a:rPr lang="en-GB" sz="2000" dirty="0" err="1">
                <a:latin typeface="Arial"/>
                <a:cs typeface="Arial"/>
              </a:rPr>
              <a:t>cychwyn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fyddai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archwilio</a:t>
            </a:r>
            <a:r>
              <a:rPr lang="en-GB" sz="2000" dirty="0">
                <a:latin typeface="Arial"/>
                <a:cs typeface="Arial"/>
              </a:rPr>
              <a:t> pa </a:t>
            </a:r>
            <a:r>
              <a:rPr lang="en-GB" sz="2000" dirty="0" err="1">
                <a:latin typeface="Arial"/>
                <a:cs typeface="Arial"/>
              </a:rPr>
              <a:t>sgiliau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rhinweddau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personol</a:t>
            </a:r>
            <a:r>
              <a:rPr lang="en-GB" sz="2000" dirty="0">
                <a:latin typeface="Arial"/>
                <a:cs typeface="Arial"/>
              </a:rPr>
              <a:t> y </a:t>
            </a:r>
            <a:r>
              <a:rPr lang="en-GB" sz="2000" dirty="0" err="1">
                <a:latin typeface="Arial"/>
                <a:cs typeface="Arial"/>
              </a:rPr>
              <a:t>mae</a:t>
            </a:r>
            <a:r>
              <a:rPr lang="en-GB" sz="2000" dirty="0">
                <a:latin typeface="Arial"/>
                <a:cs typeface="Arial"/>
              </a:rPr>
              <a:t> plant </a:t>
            </a:r>
            <a:r>
              <a:rPr lang="en-GB" sz="2000" dirty="0" err="1">
                <a:latin typeface="Arial"/>
                <a:cs typeface="Arial"/>
              </a:rPr>
              <a:t>wedi'u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datblygu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wrth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fod</a:t>
            </a:r>
            <a:r>
              <a:rPr lang="en-GB" sz="2000" dirty="0">
                <a:latin typeface="Arial"/>
                <a:cs typeface="Arial"/>
              </a:rPr>
              <a:t> y </a:t>
            </a:r>
            <a:r>
              <a:rPr lang="en-GB" sz="2000" dirty="0" err="1">
                <a:latin typeface="Arial"/>
                <a:cs typeface="Arial"/>
              </a:rPr>
              <a:t>tu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allan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.</a:t>
            </a:r>
          </a:p>
          <a:p>
            <a:pPr marL="285750" indent="-285750">
              <a:defRPr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defRPr/>
            </a:pP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gyfer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disgyblion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ym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Mlwyddyn</a:t>
            </a:r>
            <a:r>
              <a:rPr lang="en-GB" sz="2000" dirty="0">
                <a:latin typeface="Arial"/>
                <a:cs typeface="Arial"/>
              </a:rPr>
              <a:t> 10 a 12,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ychwanegol</a:t>
            </a:r>
            <a:r>
              <a:rPr lang="en-GB" sz="2000" dirty="0">
                <a:latin typeface="Arial"/>
                <a:cs typeface="Arial"/>
              </a:rPr>
              <a:t> at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uchod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staff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canolbwyntio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baratoi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 smtClean="0">
                <a:latin typeface="Arial"/>
                <a:cs typeface="Arial"/>
              </a:rPr>
              <a:t>disgyblion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gyfer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gwaith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tuag</a:t>
            </a:r>
            <a:r>
              <a:rPr lang="en-GB" sz="2000" dirty="0">
                <a:latin typeface="Arial"/>
                <a:cs typeface="Arial"/>
              </a:rPr>
              <a:t> at </a:t>
            </a:r>
            <a:r>
              <a:rPr lang="en-GB" sz="2000" dirty="0" err="1">
                <a:latin typeface="Arial"/>
                <a:cs typeface="Arial"/>
              </a:rPr>
              <a:t>arholiadau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y </a:t>
            </a:r>
            <a:r>
              <a:rPr lang="en-GB" sz="2000" dirty="0" err="1">
                <a:latin typeface="Arial"/>
                <a:cs typeface="Arial"/>
              </a:rPr>
              <a:t>dyfodol</a:t>
            </a:r>
            <a:r>
              <a:rPr lang="en-GB" sz="2000" dirty="0">
                <a:latin typeface="Arial"/>
                <a:cs typeface="Arial"/>
              </a:rPr>
              <a:t>.</a:t>
            </a:r>
          </a:p>
        </p:txBody>
      </p:sp>
      <p:pic>
        <p:nvPicPr>
          <p:cNvPr id="16388" name="Picture 4" descr="Education Books Letters · Free image on Pixabay">
            <a:extLst>
              <a:ext uri="{FF2B5EF4-FFF2-40B4-BE49-F238E27FC236}">
                <a16:creationId xmlns:a16="http://schemas.microsoft.com/office/drawing/2014/main" id="{7A879C32-3362-4E2F-A38E-96227891BF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2" r="34832"/>
          <a:stretch/>
        </p:blipFill>
        <p:spPr bwMode="auto">
          <a:xfrm>
            <a:off x="4427984" y="4652963"/>
            <a:ext cx="648072" cy="198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 rot="21262122">
            <a:off x="2699792" y="5198423"/>
            <a:ext cx="374441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800" dirty="0" smtClean="0">
                <a:solidFill>
                  <a:srgbClr val="7030A0"/>
                </a:solidFill>
                <a:latin typeface="Kristen ITC" panose="03050502040202030202" pitchFamily="66" charset="0"/>
              </a:rPr>
              <a:t>ADDYSG</a:t>
            </a:r>
            <a:endParaRPr lang="en-GB" sz="2800" dirty="0"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262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96;p20">
            <a:extLst>
              <a:ext uri="{FF2B5EF4-FFF2-40B4-BE49-F238E27FC236}">
                <a16:creationId xmlns:a16="http://schemas.microsoft.com/office/drawing/2014/main" id="{30562E31-5986-43B4-970F-ECFA431965D0}"/>
              </a:ext>
            </a:extLst>
          </p:cNvPr>
          <p:cNvSpPr txBox="1">
            <a:spLocks/>
          </p:cNvSpPr>
          <p:nvPr/>
        </p:nvSpPr>
        <p:spPr bwMode="auto">
          <a:xfrm>
            <a:off x="0" y="839788"/>
            <a:ext cx="91440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Perthnasau</a:t>
            </a:r>
            <a:endParaRPr lang="en-GB" altLang="en-US" sz="4000">
              <a:solidFill>
                <a:schemeClr val="tx2"/>
              </a:solidFill>
            </a:endParaRPr>
          </a:p>
        </p:txBody>
      </p:sp>
      <p:sp>
        <p:nvSpPr>
          <p:cNvPr id="3" name="Google Shape;102;p21">
            <a:extLst>
              <a:ext uri="{FF2B5EF4-FFF2-40B4-BE49-F238E27FC236}">
                <a16:creationId xmlns:a16="http://schemas.microsoft.com/office/drawing/2014/main" id="{AA38BC15-F316-4838-B848-6A3E9A4EF4AB}"/>
              </a:ext>
            </a:extLst>
          </p:cNvPr>
          <p:cNvSpPr txBox="1">
            <a:spLocks/>
          </p:cNvSpPr>
          <p:nvPr/>
        </p:nvSpPr>
        <p:spPr bwMode="auto">
          <a:xfrm>
            <a:off x="407988" y="1586490"/>
            <a:ext cx="8521700" cy="94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lIns="91425" tIns="91425" rIns="91425" bIns="91425" anchor="t"/>
          <a:lstStyle>
            <a:lvl1pPr marL="457200" lvl="0" indent="-342900" algn="l" rtl="0" eaLnBrk="1" fontAlgn="base" hangingPunct="1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>
                <a:solidFill>
                  <a:srgbClr val="3F8F7F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2100">
                <a:solidFill>
                  <a:srgbClr val="3F8F7F"/>
                </a:solidFill>
                <a:latin typeface="+mn-lt"/>
              </a:defRPr>
            </a:lvl2pPr>
            <a:lvl3pPr marL="1371600" lvl="2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■"/>
              <a:defRPr sz="1800">
                <a:solidFill>
                  <a:srgbClr val="3F8F7F"/>
                </a:solidFill>
                <a:latin typeface="+mn-lt"/>
              </a:defRPr>
            </a:lvl3pPr>
            <a:lvl4pPr marL="1828800" lvl="3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●"/>
              <a:defRPr sz="1500">
                <a:solidFill>
                  <a:srgbClr val="3F8F7F"/>
                </a:solidFill>
                <a:latin typeface="+mn-lt"/>
              </a:defRPr>
            </a:lvl4pPr>
            <a:lvl5pPr marL="2286000" lvl="4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500">
                <a:solidFill>
                  <a:srgbClr val="3F8F7F"/>
                </a:solidFill>
                <a:latin typeface="+mn-lt"/>
              </a:defRPr>
            </a:lvl5pPr>
            <a:lvl6pPr marL="2743200" lvl="5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■"/>
              <a:defRPr sz="1500">
                <a:solidFill>
                  <a:srgbClr val="3F8F7F"/>
                </a:solidFill>
                <a:latin typeface="+mn-lt"/>
              </a:defRPr>
            </a:lvl6pPr>
            <a:lvl7pPr marL="3200400" lvl="6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●"/>
              <a:defRPr sz="1500">
                <a:solidFill>
                  <a:srgbClr val="3F8F7F"/>
                </a:solidFill>
                <a:latin typeface="+mn-lt"/>
              </a:defRPr>
            </a:lvl7pPr>
            <a:lvl8pPr marL="3657600" lvl="7" indent="-317500" algn="l" rtl="0" eaLnBrk="1" fontAlgn="base" hangingPunct="1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500">
                <a:solidFill>
                  <a:srgbClr val="3F8F7F"/>
                </a:solidFill>
                <a:latin typeface="+mn-lt"/>
              </a:defRPr>
            </a:lvl8pPr>
            <a:lvl9pPr marL="4114800" lvl="8" indent="-317500" algn="l" rtl="0" eaLnBrk="1" fontAlgn="base" hangingPunct="1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 sz="1500">
                <a:solidFill>
                  <a:srgbClr val="3F8F7F"/>
                </a:solidFill>
                <a:latin typeface="+mn-lt"/>
              </a:defRPr>
            </a:lvl9pPr>
          </a:lstStyle>
          <a:p>
            <a:pPr>
              <a:buFont typeface="Arial"/>
              <a:buChar char="•"/>
              <a:defRPr/>
            </a:pPr>
            <a:r>
              <a:rPr lang="en-GB" kern="0">
                <a:solidFill>
                  <a:schemeClr val="tx1"/>
                </a:solidFill>
                <a:latin typeface="Arial"/>
                <a:cs typeface="Arial"/>
              </a:rPr>
              <a:t>Mae angen i ni feddwl am ffyrdd i ailsefydlu perthnasoedd:</a:t>
            </a:r>
            <a:r>
              <a:rPr lang="en-GB" kern="0" dirty="0">
                <a:solidFill>
                  <a:schemeClr val="tx1"/>
                </a:solidFill>
                <a:latin typeface="Arial"/>
                <a:cs typeface="Arial"/>
              </a:rPr>
              <a:t>
</a:t>
            </a:r>
            <a:r>
              <a:rPr lang="en-GB" kern="0">
                <a:solidFill>
                  <a:schemeClr val="tx1"/>
                </a:solidFill>
                <a:latin typeface="Arial"/>
                <a:cs typeface="Arial"/>
              </a:rPr>
              <a:t>- Rhwng athrawon a disgyblion</a:t>
            </a:r>
            <a:r>
              <a:rPr lang="en-GB" kern="0" dirty="0">
                <a:solidFill>
                  <a:schemeClr val="tx1"/>
                </a:solidFill>
                <a:latin typeface="Arial"/>
                <a:cs typeface="Arial"/>
              </a:rPr>
              <a:t>
</a:t>
            </a:r>
            <a:r>
              <a:rPr lang="en-GB" kern="0">
                <a:solidFill>
                  <a:schemeClr val="tx1"/>
                </a:solidFill>
                <a:latin typeface="Arial"/>
                <a:cs typeface="Arial"/>
              </a:rPr>
              <a:t>- Rhwng ysgolion a rhieni</a:t>
            </a:r>
            <a:r>
              <a:rPr lang="en-GB" kern="0" dirty="0">
                <a:solidFill>
                  <a:schemeClr val="tx1"/>
                </a:solidFill>
                <a:latin typeface="Arial"/>
                <a:cs typeface="Arial"/>
              </a:rPr>
              <a:t>
</a:t>
            </a:r>
            <a:r>
              <a:rPr lang="en-GB" kern="0">
                <a:solidFill>
                  <a:schemeClr val="tx1"/>
                </a:solidFill>
                <a:latin typeface="Arial"/>
                <a:cs typeface="Arial"/>
              </a:rPr>
              <a:t>- Rhwng disgyblion a'u ffrindiau a grŵp 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pPr marL="114300" indent="0">
              <a:buNone/>
              <a:defRPr/>
            </a:pPr>
            <a:r>
              <a:rPr lang="en-GB" kern="0">
                <a:solidFill>
                  <a:schemeClr val="tx1"/>
                </a:solidFill>
                <a:latin typeface="Arial"/>
                <a:cs typeface="Arial"/>
              </a:rPr>
              <a:t>      cyfoedion ehangach</a:t>
            </a:r>
            <a:r>
              <a:rPr lang="en-GB" kern="0" dirty="0">
                <a:solidFill>
                  <a:schemeClr val="tx1"/>
                </a:solidFill>
                <a:latin typeface="Arial"/>
                <a:cs typeface="Arial"/>
              </a:rPr>
              <a:t>
</a:t>
            </a:r>
            <a:r>
              <a:rPr lang="en-GB" kern="0">
                <a:solidFill>
                  <a:schemeClr val="tx1"/>
                </a:solidFill>
                <a:latin typeface="Arial"/>
                <a:cs typeface="Arial"/>
              </a:rPr>
              <a:t>    - Ac ymhlith cydweithwyr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spcBef>
                <a:spcPts val="0"/>
              </a:spcBef>
              <a:buFontTx/>
              <a:buChar char="●"/>
              <a:defRPr/>
            </a:pPr>
            <a:endParaRPr lang="en-GB" kern="0" dirty="0">
              <a:solidFill>
                <a:schemeClr val="tx1"/>
              </a:solidFill>
              <a:cs typeface="Arial"/>
            </a:endParaRPr>
          </a:p>
          <a:p>
            <a:pPr marL="596900" lvl="1" indent="0">
              <a:buFontTx/>
              <a:buNone/>
              <a:defRPr/>
            </a:pPr>
            <a:endParaRPr lang="en-GB" sz="2000" kern="0" dirty="0">
              <a:solidFill>
                <a:srgbClr val="808080"/>
              </a:solidFill>
              <a:cs typeface="Arial"/>
            </a:endParaRPr>
          </a:p>
          <a:p>
            <a:pPr marL="0" indent="0">
              <a:spcAft>
                <a:spcPts val="1600"/>
              </a:spcAft>
              <a:buNone/>
              <a:defRPr/>
            </a:pPr>
            <a:endParaRPr lang="en-GB" sz="1800" kern="0" dirty="0">
              <a:cs typeface="Arial"/>
            </a:endParaRPr>
          </a:p>
        </p:txBody>
      </p:sp>
      <p:sp>
        <p:nvSpPr>
          <p:cNvPr id="4" name="Google Shape;102;p21">
            <a:extLst>
              <a:ext uri="{FF2B5EF4-FFF2-40B4-BE49-F238E27FC236}">
                <a16:creationId xmlns:a16="http://schemas.microsoft.com/office/drawing/2014/main" id="{27E9E75D-5FC1-426D-B3CF-F0624BC813A6}"/>
              </a:ext>
            </a:extLst>
          </p:cNvPr>
          <p:cNvSpPr txBox="1">
            <a:spLocks/>
          </p:cNvSpPr>
          <p:nvPr/>
        </p:nvSpPr>
        <p:spPr>
          <a:xfrm>
            <a:off x="528205" y="4141355"/>
            <a:ext cx="8280400" cy="1238250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5000"/>
              <a:defRPr/>
            </a:pPr>
            <a:r>
              <a:rPr lang="en-GB" sz="2400" dirty="0">
                <a:latin typeface="Arial"/>
                <a:cs typeface="Arial"/>
              </a:rPr>
              <a:t>Ni </a:t>
            </a:r>
            <a:r>
              <a:rPr lang="en-GB" sz="2400" dirty="0" err="1">
                <a:latin typeface="Arial"/>
                <a:cs typeface="Arial"/>
              </a:rPr>
              <a:t>fydd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digwydd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dros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nos</a:t>
            </a:r>
            <a:r>
              <a:rPr lang="en-GB" sz="2400" dirty="0">
                <a:latin typeface="Arial"/>
                <a:cs typeface="Arial"/>
              </a:rPr>
              <a:t> ac </a:t>
            </a:r>
            <a:r>
              <a:rPr lang="en-GB" sz="2400" dirty="0" err="1">
                <a:latin typeface="Arial"/>
                <a:cs typeface="Arial"/>
              </a:rPr>
              <a:t>mae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angen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ni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roi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amser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i'n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hunain</a:t>
            </a:r>
            <a:r>
              <a:rPr lang="en-GB" sz="2400" dirty="0">
                <a:latin typeface="Arial"/>
                <a:cs typeface="Arial"/>
              </a:rPr>
              <a:t> a bod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garedig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tuag</a:t>
            </a:r>
            <a:r>
              <a:rPr lang="en-GB" sz="2400" dirty="0">
                <a:latin typeface="Arial"/>
                <a:cs typeface="Arial"/>
              </a:rPr>
              <a:t> at </a:t>
            </a:r>
            <a:r>
              <a:rPr lang="en-GB" sz="2400" dirty="0" err="1">
                <a:latin typeface="Arial"/>
                <a:cs typeface="Arial"/>
              </a:rPr>
              <a:t>ein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hunain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a'n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gilydd</a:t>
            </a:r>
            <a:r>
              <a:rPr lang="en-GB" sz="2400" dirty="0">
                <a:latin typeface="Consolas"/>
              </a:rPr>
              <a:t>.</a:t>
            </a:r>
            <a:r>
              <a:rPr lang="en-GB" sz="2400" dirty="0"/>
              <a:t> </a:t>
            </a:r>
            <a:endParaRPr lang="en-GB" sz="2400" kern="0" dirty="0"/>
          </a:p>
          <a:p>
            <a:pPr marL="0" indent="0">
              <a:buSzPct val="105000"/>
              <a:buFontTx/>
              <a:buNone/>
              <a:defRPr/>
            </a:pPr>
            <a:endParaRPr lang="en-GB" sz="2000" dirty="0">
              <a:solidFill>
                <a:schemeClr val="bg2"/>
              </a:solidFill>
            </a:endParaRPr>
          </a:p>
          <a:p>
            <a:pPr>
              <a:buSzPct val="105000"/>
              <a:defRPr/>
            </a:pPr>
            <a:endParaRPr lang="en-GB" sz="20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spcAft>
                <a:spcPts val="1600"/>
              </a:spcAft>
              <a:buFontTx/>
              <a:buNone/>
              <a:defRPr/>
            </a:pPr>
            <a:endParaRPr lang="en-GB" sz="1800" dirty="0"/>
          </a:p>
        </p:txBody>
      </p:sp>
      <p:pic>
        <p:nvPicPr>
          <p:cNvPr id="17413" name="Picture 6" descr="Building good relationships with parents of children with ...">
            <a:extLst>
              <a:ext uri="{FF2B5EF4-FFF2-40B4-BE49-F238E27FC236}">
                <a16:creationId xmlns:a16="http://schemas.microsoft.com/office/drawing/2014/main" id="{3F4A7F5A-5454-4F4A-B45E-28A56E151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813" y="5099050"/>
            <a:ext cx="30940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99035" y="5612884"/>
            <a:ext cx="792088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1400" dirty="0" smtClean="0"/>
              <a:t>rhiant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5560793"/>
            <a:ext cx="792088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y-GB" sz="1400" dirty="0" smtClean="0"/>
              <a:t>athro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4067944" y="5574046"/>
            <a:ext cx="792088" cy="307777"/>
          </a:xfrm>
          <a:prstGeom prst="rect">
            <a:avLst/>
          </a:prstGeom>
          <a:solidFill>
            <a:srgbClr val="99FF66"/>
          </a:solidFill>
        </p:spPr>
        <p:txBody>
          <a:bodyPr wrap="square" rtlCol="0">
            <a:spAutoFit/>
          </a:bodyPr>
          <a:lstStyle/>
          <a:p>
            <a:r>
              <a:rPr lang="cy-GB" sz="1400" dirty="0" smtClean="0"/>
              <a:t>plentyn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766553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107;p22">
            <a:extLst>
              <a:ext uri="{FF2B5EF4-FFF2-40B4-BE49-F238E27FC236}">
                <a16:creationId xmlns:a16="http://schemas.microsoft.com/office/drawing/2014/main" id="{EE5A9359-7F41-40FF-8A14-7855D4CF7B82}"/>
              </a:ext>
            </a:extLst>
          </p:cNvPr>
          <p:cNvSpPr txBox="1">
            <a:spLocks/>
          </p:cNvSpPr>
          <p:nvPr/>
        </p:nvSpPr>
        <p:spPr bwMode="auto">
          <a:xfrm>
            <a:off x="0" y="376238"/>
            <a:ext cx="9144000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Plant Gweithwyr Allweddol</a:t>
            </a:r>
            <a:endParaRPr lang="en-GB" altLang="en-US" sz="40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3" name="Google Shape;108;p22">
            <a:extLst>
              <a:ext uri="{FF2B5EF4-FFF2-40B4-BE49-F238E27FC236}">
                <a16:creationId xmlns:a16="http://schemas.microsoft.com/office/drawing/2014/main" id="{D01CEEE4-11C7-4252-81C2-C53FDA7D7FA9}"/>
              </a:ext>
            </a:extLst>
          </p:cNvPr>
          <p:cNvSpPr txBox="1">
            <a:spLocks/>
          </p:cNvSpPr>
          <p:nvPr/>
        </p:nvSpPr>
        <p:spPr>
          <a:xfrm>
            <a:off x="296863" y="1227138"/>
            <a:ext cx="5837237" cy="3384550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>
                <a:latin typeface="Arial"/>
                <a:cs typeface="Arial"/>
              </a:rPr>
              <a:t>Efallai</a:t>
            </a:r>
            <a:r>
              <a:rPr lang="en-GB" sz="2400" dirty="0">
                <a:latin typeface="Arial"/>
                <a:cs typeface="Arial"/>
              </a:rPr>
              <a:t> bod plant ‘</a:t>
            </a:r>
            <a:r>
              <a:rPr lang="en-GB" sz="2400" dirty="0" err="1">
                <a:latin typeface="Arial"/>
                <a:cs typeface="Arial"/>
              </a:rPr>
              <a:t>gweithwyr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allweddol</a:t>
            </a:r>
            <a:r>
              <a:rPr lang="en-GB" sz="2400" dirty="0">
                <a:latin typeface="Arial"/>
                <a:cs typeface="Arial"/>
              </a:rPr>
              <a:t>’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profi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lefelau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uwch</a:t>
            </a:r>
            <a:r>
              <a:rPr lang="en-GB" sz="2400" dirty="0">
                <a:latin typeface="Arial"/>
                <a:cs typeface="Arial"/>
              </a:rPr>
              <a:t> o </a:t>
            </a:r>
            <a:r>
              <a:rPr lang="en-GB" sz="2400" dirty="0" err="1">
                <a:latin typeface="Arial"/>
                <a:cs typeface="Arial"/>
              </a:rPr>
              <a:t>bryder</a:t>
            </a:r>
            <a:r>
              <a:rPr lang="en-GB" sz="2400" dirty="0">
                <a:latin typeface="Arial"/>
                <a:cs typeface="Arial"/>
              </a:rPr>
              <a:t>. </a:t>
            </a:r>
            <a:r>
              <a:rPr lang="en-GB" sz="2400" dirty="0" err="1">
                <a:latin typeface="Arial"/>
                <a:cs typeface="Arial"/>
              </a:rPr>
              <a:t>Efallai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eu</a:t>
            </a:r>
            <a:r>
              <a:rPr lang="en-GB" sz="2400" dirty="0">
                <a:latin typeface="Arial"/>
                <a:cs typeface="Arial"/>
              </a:rPr>
              <a:t> bod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poeni</a:t>
            </a:r>
            <a:r>
              <a:rPr lang="en-GB" sz="2400" dirty="0">
                <a:latin typeface="Arial"/>
                <a:cs typeface="Arial"/>
              </a:rPr>
              <a:t> bod </a:t>
            </a:r>
            <a:r>
              <a:rPr lang="en-GB" sz="2400" dirty="0" err="1">
                <a:latin typeface="Arial"/>
                <a:cs typeface="Arial"/>
              </a:rPr>
              <a:t>aelodau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o’u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teulu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peryglu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eu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hunain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trwy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fynd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gwaith</a:t>
            </a:r>
            <a:r>
              <a:rPr lang="en-GB" sz="2400" dirty="0">
                <a:latin typeface="Arial"/>
                <a:cs typeface="Arial"/>
              </a:rPr>
              <a:t>. I rai plant, </a:t>
            </a:r>
            <a:r>
              <a:rPr lang="en-GB" sz="2400" dirty="0" err="1">
                <a:latin typeface="Arial"/>
                <a:cs typeface="Arial"/>
              </a:rPr>
              <a:t>mae'n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bosibl</a:t>
            </a:r>
            <a:r>
              <a:rPr lang="en-GB" sz="2400" dirty="0">
                <a:latin typeface="Arial"/>
                <a:cs typeface="Arial"/>
              </a:rPr>
              <a:t> bod </a:t>
            </a:r>
            <a:r>
              <a:rPr lang="en-GB" sz="2400" dirty="0" err="1">
                <a:latin typeface="Arial"/>
                <a:cs typeface="Arial"/>
              </a:rPr>
              <a:t>tarfu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fywyd</a:t>
            </a:r>
            <a:r>
              <a:rPr lang="en-GB" sz="2400" dirty="0">
                <a:latin typeface="Arial"/>
                <a:cs typeface="Arial"/>
              </a:rPr>
              <a:t> ac </a:t>
            </a:r>
            <a:r>
              <a:rPr lang="en-GB" sz="2400" dirty="0" err="1">
                <a:latin typeface="Arial"/>
                <a:cs typeface="Arial"/>
              </a:rPr>
              <a:t>arferion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teuluol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arferol</a:t>
            </a:r>
            <a:r>
              <a:rPr lang="en-GB" sz="24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>
                <a:latin typeface="Arial"/>
                <a:cs typeface="Arial"/>
              </a:rPr>
              <a:t>Bydd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ysgolion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ymwybodol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o'r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pryderon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gorbryderon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hyn</a:t>
            </a:r>
            <a:r>
              <a:rPr lang="en-GB" sz="2400" dirty="0">
                <a:latin typeface="Arial"/>
                <a:cs typeface="Arial"/>
              </a:rPr>
              <a:t> ac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gweithio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gyda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rhieni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sicrhau</a:t>
            </a:r>
            <a:r>
              <a:rPr lang="en-GB" sz="2400" dirty="0">
                <a:latin typeface="Arial"/>
                <a:cs typeface="Arial"/>
              </a:rPr>
              <a:t> bod plant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cael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cefnogaeth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briodol</a:t>
            </a:r>
            <a:r>
              <a:rPr lang="en-GB" sz="24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spcAft>
                <a:spcPts val="1600"/>
              </a:spcAft>
              <a:defRPr/>
            </a:pPr>
            <a:endParaRPr lang="en-GB" sz="1400" dirty="0">
              <a:solidFill>
                <a:schemeClr val="bg2"/>
              </a:solidFill>
            </a:endParaRPr>
          </a:p>
          <a:p>
            <a:pPr marL="285750" indent="-285750">
              <a:spcAft>
                <a:spcPts val="1600"/>
              </a:spcAft>
              <a:defRPr/>
            </a:pPr>
            <a:endParaRPr lang="en-GB" sz="1400" dirty="0"/>
          </a:p>
          <a:p>
            <a:pPr marL="0" indent="0">
              <a:spcAft>
                <a:spcPts val="1600"/>
              </a:spcAft>
              <a:buFontTx/>
              <a:buNone/>
              <a:defRPr/>
            </a:pPr>
            <a:endParaRPr lang="en-GB" sz="1400" dirty="0"/>
          </a:p>
        </p:txBody>
      </p:sp>
      <p:pic>
        <p:nvPicPr>
          <p:cNvPr id="18436" name="Picture 3">
            <a:extLst>
              <a:ext uri="{FF2B5EF4-FFF2-40B4-BE49-F238E27FC236}">
                <a16:creationId xmlns:a16="http://schemas.microsoft.com/office/drawing/2014/main" id="{D7A0623B-7D2E-4FBA-AD24-16548B448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088" y="2578100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2580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3">
            <a:extLst>
              <a:ext uri="{FF2B5EF4-FFF2-40B4-BE49-F238E27FC236}">
                <a16:creationId xmlns:a16="http://schemas.microsoft.com/office/drawing/2014/main" id="{86DE76D4-8C0E-4203-A041-38E9F77AA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Cadw Pawb yn Ddiogel</a:t>
            </a:r>
            <a:endParaRPr lang="en-GB" altLang="en-US"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328282-4C00-4709-B70D-F183A9EE5C92}"/>
              </a:ext>
            </a:extLst>
          </p:cNvPr>
          <p:cNvSpPr txBox="1"/>
          <p:nvPr/>
        </p:nvSpPr>
        <p:spPr>
          <a:xfrm>
            <a:off x="539750" y="1341438"/>
            <a:ext cx="6119813" cy="5016758"/>
          </a:xfrm>
          <a:prstGeom prst="rect">
            <a:avLst/>
          </a:prstGeom>
          <a:noFill/>
        </p:spPr>
        <p:txBody>
          <a:bodyPr anchor="t">
            <a:spAutoFit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GB" sz="2000">
                <a:latin typeface="Arial"/>
                <a:cs typeface="Arial"/>
              </a:rPr>
              <a:t>Mae pob ysgol wedi datblygu asesiadau risg, rheolau ac arferion clir i gefnogi iechyd a diogelwch yr holl ddefnyddwyr ar ôl dychwelyd i'r ysgol. Bydd y rhain yn cynnwys:</a:t>
            </a:r>
            <a:endParaRPr lang="en-US">
              <a:latin typeface="Consolas"/>
              <a:cs typeface="Arial"/>
            </a:endParaRPr>
          </a:p>
          <a:p>
            <a:pPr>
              <a:defRPr/>
            </a:pP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          - Mesurau pellhau cymdeithasol</a:t>
            </a: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          - Arferion golchi dwylo a glanweithio</a:t>
            </a: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          - Glanhau ardaloedd cyffwrdd uchel yn </a:t>
            </a:r>
            <a:endParaRPr lang="en-US">
              <a:latin typeface="Consolas"/>
              <a:cs typeface="Arial"/>
            </a:endParaRPr>
          </a:p>
          <a:p>
            <a:pPr>
              <a:defRPr/>
            </a:pPr>
            <a:r>
              <a:rPr lang="en-GB" sz="2000">
                <a:latin typeface="Arial"/>
                <a:cs typeface="Arial"/>
              </a:rPr>
              <a:t>             rheolaidd</a:t>
            </a: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          - Arferion peswch a thisian</a:t>
            </a: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          - Disgwyliadau clir o ymddygiad tuag at eraill</a:t>
            </a: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          - Defnyddio PPE lle bo hynny'n briodol</a:t>
            </a:r>
            <a:r>
              <a:rPr lang="en-GB" sz="2000" dirty="0">
                <a:latin typeface="Arial"/>
                <a:cs typeface="Arial"/>
              </a:rPr>
              <a:t>
</a:t>
            </a:r>
            <a:r>
              <a:rPr lang="en-GB" sz="2000">
                <a:latin typeface="Arial"/>
                <a:cs typeface="Arial"/>
              </a:rPr>
              <a:t>Bydd angen i bob defnyddiwr ysgol gynnal yr arferion hyn yn drwyadl bob amser o sicrhau amgylchedd gwaith diogel i bawb.</a:t>
            </a:r>
            <a:endParaRPr lang="en-US">
              <a:latin typeface="Arial"/>
              <a:cs typeface="Arial"/>
            </a:endParaRPr>
          </a:p>
        </p:txBody>
      </p:sp>
      <p:pic>
        <p:nvPicPr>
          <p:cNvPr id="19460" name="Picture 5" descr="washing-hands | gea79on | Flickr">
            <a:extLst>
              <a:ext uri="{FF2B5EF4-FFF2-40B4-BE49-F238E27FC236}">
                <a16:creationId xmlns:a16="http://schemas.microsoft.com/office/drawing/2014/main" id="{A2861FFB-CA06-4202-A6D7-3ADB1D275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2852738"/>
            <a:ext cx="2151062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6110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A43169B0-B543-4668-832A-BFFBC36D2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Awyrgylch yr Ysgol</a:t>
            </a:r>
            <a:endParaRPr lang="en-GB" altLang="en-US"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877D40-32A3-478D-86B2-B63C6247F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2620962"/>
          </a:xfrm>
        </p:spPr>
        <p:txBody>
          <a:bodyPr/>
          <a:lstStyle/>
          <a:p>
            <a:pPr>
              <a:defRPr/>
            </a:pPr>
            <a:r>
              <a:rPr lang="en-GB" sz="1800" dirty="0" err="1">
                <a:latin typeface="Arial"/>
                <a:cs typeface="Arial"/>
              </a:rPr>
              <a:t>Oherwydd</a:t>
            </a:r>
            <a:r>
              <a:rPr lang="en-GB" sz="1800" dirty="0">
                <a:latin typeface="Arial"/>
                <a:cs typeface="Arial"/>
              </a:rPr>
              <a:t> bod </a:t>
            </a:r>
            <a:r>
              <a:rPr lang="en-GB" sz="1800" dirty="0" err="1">
                <a:latin typeface="Arial"/>
                <a:cs typeface="Arial"/>
              </a:rPr>
              <a:t>yn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rhaid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i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ni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gadw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dau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fetr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ar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wahân</a:t>
            </a:r>
            <a:r>
              <a:rPr lang="en-GB" sz="1800" dirty="0">
                <a:latin typeface="Arial"/>
                <a:cs typeface="Arial"/>
              </a:rPr>
              <a:t> bob </a:t>
            </a:r>
            <a:r>
              <a:rPr lang="en-GB" sz="1800" dirty="0" err="1">
                <a:latin typeface="Arial"/>
                <a:cs typeface="Arial"/>
              </a:rPr>
              <a:t>amser</a:t>
            </a:r>
            <a:r>
              <a:rPr lang="en-GB" sz="1800" dirty="0">
                <a:latin typeface="Arial"/>
                <a:cs typeface="Arial"/>
              </a:rPr>
              <a:t>, </a:t>
            </a:r>
            <a:r>
              <a:rPr lang="en-GB" sz="1800" dirty="0" err="1">
                <a:latin typeface="Arial"/>
                <a:cs typeface="Arial"/>
              </a:rPr>
              <a:t>bydd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yr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ysgol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yn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edrych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yn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wahanol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iawn</a:t>
            </a:r>
            <a:r>
              <a:rPr lang="en-GB" sz="1800" dirty="0">
                <a:latin typeface="Arial"/>
                <a:cs typeface="Arial"/>
              </a:rPr>
              <a:t>.</a:t>
            </a:r>
            <a:endParaRPr lang="en-US" sz="1800" dirty="0">
              <a:latin typeface="Consolas"/>
              <a:cs typeface="Arial"/>
            </a:endParaRPr>
          </a:p>
          <a:p>
            <a:pPr>
              <a:defRPr/>
            </a:pPr>
            <a:r>
              <a:rPr lang="en-GB" sz="1800" dirty="0" smtClean="0">
                <a:cs typeface="Arial"/>
              </a:rPr>
              <a:t>Ni </a:t>
            </a:r>
            <a:r>
              <a:rPr lang="en-GB" sz="1800" dirty="0" err="1">
                <a:cs typeface="Arial"/>
              </a:rPr>
              <a:t>fydd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modd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ddisgyblion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eistedd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agos</a:t>
            </a:r>
            <a:r>
              <a:rPr lang="en-GB" sz="1800" dirty="0">
                <a:cs typeface="Arial"/>
              </a:rPr>
              <a:t> at </a:t>
            </a:r>
            <a:r>
              <a:rPr lang="en-GB" sz="1800" dirty="0" err="1">
                <a:cs typeface="Arial"/>
              </a:rPr>
              <a:t>eraill</a:t>
            </a:r>
            <a:r>
              <a:rPr lang="en-GB" sz="1800" dirty="0">
                <a:cs typeface="Arial"/>
              </a:rPr>
              <a:t>. </a:t>
            </a:r>
            <a:r>
              <a:rPr lang="en-GB" sz="1800" dirty="0" err="1">
                <a:cs typeface="Arial"/>
              </a:rPr>
              <a:t>Bydd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byrddau</a:t>
            </a:r>
            <a:r>
              <a:rPr lang="en-GB" sz="1800" dirty="0">
                <a:cs typeface="Arial"/>
              </a:rPr>
              <a:t> a </a:t>
            </a:r>
            <a:r>
              <a:rPr lang="en-GB" sz="1800" dirty="0" err="1">
                <a:cs typeface="Arial"/>
              </a:rPr>
              <a:t>chadeiriau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yn</a:t>
            </a:r>
            <a:r>
              <a:rPr lang="en-GB" sz="1800" dirty="0">
                <a:cs typeface="Arial"/>
              </a:rPr>
              <a:t> 2 </a:t>
            </a:r>
            <a:r>
              <a:rPr lang="en-GB" sz="1800" dirty="0" err="1">
                <a:cs typeface="Arial"/>
              </a:rPr>
              <a:t>fetr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ar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wahan</a:t>
            </a:r>
            <a:r>
              <a:rPr lang="en-GB" sz="1800" dirty="0">
                <a:cs typeface="Arial"/>
              </a:rPr>
              <a:t>. </a:t>
            </a:r>
            <a:r>
              <a:rPr lang="en-GB" sz="1800" dirty="0" err="1">
                <a:cs typeface="Arial"/>
              </a:rPr>
              <a:t>Bydd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celfi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wedi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symud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mwyn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gwneud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lle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ddisgyblion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eistedd</a:t>
            </a:r>
            <a:r>
              <a:rPr lang="en-GB" sz="1800" dirty="0">
                <a:cs typeface="Arial"/>
              </a:rPr>
              <a:t> 2 </a:t>
            </a:r>
            <a:r>
              <a:rPr lang="en-GB" sz="1800" dirty="0" err="1">
                <a:cs typeface="Arial"/>
              </a:rPr>
              <a:t>fetr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ar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wahan</a:t>
            </a:r>
            <a:r>
              <a:rPr lang="en-GB" sz="1800" dirty="0">
                <a:cs typeface="Arial"/>
              </a:rPr>
              <a:t>.</a:t>
            </a:r>
          </a:p>
          <a:p>
            <a:pPr>
              <a:defRPr/>
            </a:pPr>
            <a:r>
              <a:rPr lang="en-GB" sz="1800" dirty="0" err="1">
                <a:cs typeface="Arial"/>
              </a:rPr>
              <a:t>Efallai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bydd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systemau</a:t>
            </a:r>
            <a:r>
              <a:rPr lang="en-GB" sz="1800" dirty="0">
                <a:cs typeface="Arial"/>
              </a:rPr>
              <a:t> un </a:t>
            </a:r>
            <a:r>
              <a:rPr lang="en-GB" sz="1800" dirty="0" err="1">
                <a:cs typeface="Arial"/>
              </a:rPr>
              <a:t>ffordd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eich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ysgol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er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mwyn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caniatau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i</a:t>
            </a:r>
            <a:r>
              <a:rPr lang="en-GB" sz="1800" dirty="0" smtClean="0">
                <a:cs typeface="Arial"/>
              </a:rPr>
              <a:t> staff a </a:t>
            </a:r>
            <a:r>
              <a:rPr lang="en-GB" sz="1800" dirty="0" err="1" smtClean="0">
                <a:cs typeface="Arial"/>
              </a:rPr>
              <a:t>disgyblion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gadw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pellter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diogel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yn</a:t>
            </a:r>
            <a:r>
              <a:rPr lang="en-GB" sz="1800" dirty="0" smtClean="0">
                <a:cs typeface="Arial"/>
              </a:rPr>
              <a:t> y </a:t>
            </a:r>
            <a:r>
              <a:rPr lang="en-GB" sz="1800" dirty="0" err="1" smtClean="0">
                <a:cs typeface="Arial"/>
              </a:rPr>
              <a:t>coridorau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wrth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symud</a:t>
            </a:r>
            <a:r>
              <a:rPr lang="en-GB" sz="1800" dirty="0" smtClean="0">
                <a:cs typeface="Arial"/>
              </a:rPr>
              <a:t> o </a:t>
            </a:r>
            <a:r>
              <a:rPr lang="en-GB" sz="1800" dirty="0" err="1" smtClean="0">
                <a:cs typeface="Arial"/>
              </a:rPr>
              <a:t>gwmpas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yr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ysgol</a:t>
            </a:r>
            <a:r>
              <a:rPr lang="en-GB" sz="1800" dirty="0" smtClean="0">
                <a:cs typeface="Arial"/>
              </a:rPr>
              <a:t>. </a:t>
            </a:r>
            <a:r>
              <a:rPr lang="en-GB" sz="1800" dirty="0" err="1" smtClean="0">
                <a:cs typeface="Arial"/>
              </a:rPr>
              <a:t>Efallai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na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fydd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modd</a:t>
            </a:r>
            <a:r>
              <a:rPr lang="en-GB" sz="1800" dirty="0" smtClean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mynd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rannau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penodol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o'r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ysgol</a:t>
            </a:r>
            <a:r>
              <a:rPr lang="en-GB" sz="1800" dirty="0">
                <a:cs typeface="Arial"/>
              </a:rPr>
              <a:t>.</a:t>
            </a:r>
          </a:p>
          <a:p>
            <a:pPr>
              <a:defRPr/>
            </a:pPr>
            <a:r>
              <a:rPr lang="en-GB" sz="1800" dirty="0">
                <a:cs typeface="Arial"/>
              </a:rPr>
              <a:t>Ni </a:t>
            </a:r>
            <a:r>
              <a:rPr lang="en-GB" sz="1800" dirty="0" err="1">
                <a:cs typeface="Arial"/>
              </a:rPr>
              <a:t>fydd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modd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ddisgyblion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ddefnyddio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adnoddau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fel</a:t>
            </a:r>
            <a:r>
              <a:rPr lang="en-GB" sz="1800" dirty="0">
                <a:cs typeface="Arial"/>
              </a:rPr>
              <a:t> y </a:t>
            </a:r>
            <a:r>
              <a:rPr lang="en-GB" sz="1800" dirty="0" err="1">
                <a:cs typeface="Arial"/>
              </a:rPr>
              <a:t>gwnaethant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o’r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blaen</a:t>
            </a:r>
            <a:r>
              <a:rPr lang="en-GB" sz="1800" dirty="0">
                <a:cs typeface="Arial"/>
              </a:rPr>
              <a:t> a </a:t>
            </a:r>
            <a:r>
              <a:rPr lang="en-GB" sz="1800" dirty="0" err="1">
                <a:cs typeface="Arial"/>
              </a:rPr>
              <a:t>bydd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rhai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pethau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cael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gosod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o’r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neilltu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er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mwyn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sicrhau</a:t>
            </a:r>
            <a:r>
              <a:rPr lang="en-GB" sz="1800" dirty="0">
                <a:cs typeface="Arial"/>
              </a:rPr>
              <a:t> bod </a:t>
            </a:r>
            <a:r>
              <a:rPr lang="en-GB" sz="1800" dirty="0" err="1">
                <a:cs typeface="Arial"/>
              </a:rPr>
              <a:t>popeth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>
                <a:cs typeface="Arial"/>
              </a:rPr>
              <a:t>yn</a:t>
            </a:r>
            <a:r>
              <a:rPr lang="en-GB" sz="1800" dirty="0">
                <a:cs typeface="Arial"/>
              </a:rPr>
              <a:t> </a:t>
            </a:r>
            <a:r>
              <a:rPr lang="en-GB" sz="1800" dirty="0" err="1" smtClean="0">
                <a:cs typeface="Arial"/>
              </a:rPr>
              <a:t>l</a:t>
            </a:r>
            <a:r>
              <a:rPr lang="en-GB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â</a:t>
            </a:r>
            <a:r>
              <a:rPr lang="en-GB" sz="1800" dirty="0" err="1" smtClean="0">
                <a:cs typeface="Arial"/>
              </a:rPr>
              <a:t>n</a:t>
            </a:r>
            <a:r>
              <a:rPr lang="en-GB" sz="1800" dirty="0" smtClean="0">
                <a:cs typeface="Arial"/>
              </a:rPr>
              <a:t>.</a:t>
            </a:r>
            <a:endParaRPr lang="en-US" sz="1800" dirty="0" smtClean="0">
              <a:cs typeface="Arial"/>
            </a:endParaRPr>
          </a:p>
          <a:p>
            <a:pPr>
              <a:defRPr/>
            </a:pPr>
            <a:r>
              <a:rPr lang="cy-GB" sz="1800" dirty="0" smtClean="0">
                <a:latin typeface="Arial"/>
                <a:cs typeface="Arial"/>
              </a:rPr>
              <a:t>Ni fydd modd i rieni gael yr un mynediad i’r ysgol ag o’r blaen er mwyn ein cynorthwyo i gadw’r amgylchedd yn ddiogel. </a:t>
            </a:r>
            <a:endParaRPr lang="en-US" sz="18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800" dirty="0" err="1" smtClean="0">
                <a:latin typeface="Arial"/>
                <a:cs typeface="Arial"/>
              </a:rPr>
              <a:t>Bydd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gofyn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i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ddisgyblion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olchi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 smtClean="0">
                <a:latin typeface="Arial"/>
                <a:cs typeface="Arial"/>
              </a:rPr>
              <a:t>dwylo</a:t>
            </a:r>
            <a:r>
              <a:rPr lang="en-GB" sz="1800" dirty="0" smtClean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yn</a:t>
            </a:r>
            <a:r>
              <a:rPr lang="en-GB" sz="1800" dirty="0">
                <a:latin typeface="Arial"/>
                <a:cs typeface="Arial"/>
              </a:rPr>
              <a:t> </a:t>
            </a:r>
            <a:r>
              <a:rPr lang="en-GB" sz="1800" dirty="0" err="1">
                <a:latin typeface="Arial"/>
                <a:cs typeface="Arial"/>
              </a:rPr>
              <a:t>rheolaidd</a:t>
            </a:r>
            <a:r>
              <a:rPr lang="en-GB" sz="1800" dirty="0">
                <a:latin typeface="Arial"/>
                <a:cs typeface="Arial"/>
              </a:rPr>
              <a:t>.</a:t>
            </a:r>
            <a:endParaRPr lang="en-US" sz="1800" dirty="0">
              <a:latin typeface="Arial"/>
              <a:cs typeface="Arial"/>
            </a:endParaRPr>
          </a:p>
          <a:p>
            <a:pPr marL="0" indent="0">
              <a:buNone/>
              <a:defRPr/>
            </a:pPr>
            <a:endParaRPr lang="en-US" dirty="0">
              <a:latin typeface="Arial"/>
              <a:cs typeface="Arial"/>
            </a:endParaRPr>
          </a:p>
          <a:p>
            <a:pPr marL="0" indent="0">
              <a:buFontTx/>
              <a:buNone/>
              <a:defRPr/>
            </a:pPr>
            <a:endParaRPr lang="en-GB" sz="2400" dirty="0"/>
          </a:p>
        </p:txBody>
      </p:sp>
      <p:pic>
        <p:nvPicPr>
          <p:cNvPr id="20484" name="Picture 3" descr="&quot;Keep Safe Places&quot; on Vimeo">
            <a:extLst>
              <a:ext uri="{FF2B5EF4-FFF2-40B4-BE49-F238E27FC236}">
                <a16:creationId xmlns:a16="http://schemas.microsoft.com/office/drawing/2014/main" id="{7D1131F5-5F6D-4A29-B5D2-15D786A49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87643">
            <a:off x="131763" y="374650"/>
            <a:ext cx="131127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 rot="20800471">
            <a:off x="247340" y="738947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1200" dirty="0" smtClean="0"/>
              <a:t>Cadwch yn ddiogel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395205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88D783BC-6963-47C7-B7BE-A75DE49DF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/>
              <a:t>Cadw Pawb yn Iach</a:t>
            </a:r>
            <a:endParaRPr lang="en-GB" altLang="en-US"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0B2ADC-2B5D-4027-A3BA-2C082AC23168}"/>
              </a:ext>
            </a:extLst>
          </p:cNvPr>
          <p:cNvSpPr txBox="1"/>
          <p:nvPr/>
        </p:nvSpPr>
        <p:spPr>
          <a:xfrm>
            <a:off x="285461" y="1116013"/>
            <a:ext cx="8435975" cy="2862322"/>
          </a:xfrm>
          <a:prstGeom prst="rect">
            <a:avLst/>
          </a:prstGeom>
          <a:noFill/>
        </p:spPr>
        <p:txBody>
          <a:bodyPr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>
                <a:latin typeface="Arial"/>
                <a:cs typeface="Arial"/>
              </a:rPr>
              <a:t>Mae'n hynod bwysig cadw cyn lleied o gyswllt ag unigolion sy'n sâl trwy sicrhau nad yw'r rhai sydd â symptomau coronafirws (COVID-19), neu sydd â rhywun yn eu cartref yn dangos symptomau, o dan unrhyw amgylchiadau, yn mynychu lleoliadau ysgol.</a:t>
            </a:r>
            <a:endParaRPr lang="en-US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>
                <a:latin typeface="Arial"/>
                <a:cs typeface="Arial"/>
              </a:rPr>
              <a:t>Ni ddylai plant a staff sy'n datblygu symptomau gyflwyno eu hunain yn yr ysgol.</a:t>
            </a:r>
            <a:endParaRPr lang="en-US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>
                <a:latin typeface="Arial"/>
                <a:cs typeface="Arial"/>
              </a:rPr>
              <a:t>Dylai plant a staff sydd wedi bod mewn cysylltiad â rhywun sydd â choronafirws hunan-ynysu yn unol â chyngor y llywodraeth ac ni ddylent gyflwyno eu hunain yn yr ysgol.</a:t>
            </a:r>
            <a:endParaRPr lang="en-US">
              <a:latin typeface="Arial"/>
              <a:cs typeface="Arial"/>
            </a:endParaRPr>
          </a:p>
        </p:txBody>
      </p:sp>
      <p:pic>
        <p:nvPicPr>
          <p:cNvPr id="21508" name="Picture 3">
            <a:extLst>
              <a:ext uri="{FF2B5EF4-FFF2-40B4-BE49-F238E27FC236}">
                <a16:creationId xmlns:a16="http://schemas.microsoft.com/office/drawing/2014/main" id="{331F8A32-2CEB-4FA4-A29C-112F45FED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286250"/>
            <a:ext cx="2074862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4">
            <a:extLst>
              <a:ext uri="{FF2B5EF4-FFF2-40B4-BE49-F238E27FC236}">
                <a16:creationId xmlns:a16="http://schemas.microsoft.com/office/drawing/2014/main" id="{9741388D-262B-4C47-9DF5-90935EE7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461" y="3920404"/>
            <a:ext cx="60499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sz="2000">
                <a:latin typeface="Arial"/>
                <a:cs typeface="Arial"/>
              </a:rPr>
              <a:t>Bydd unrhyw blant neu staff sy'n dangos arwyddion o symptomau coronafirws tra yn yr ysgol yn cael eu hynysu a gofynnir iddynt fynd adref ar unwaith. Bydd glanhau dwfn ar ardaloedd a allai fod wedi cael eu heffeithio a bydd olrhain cyswllt yn cychwyn.</a:t>
            </a:r>
          </a:p>
        </p:txBody>
      </p:sp>
    </p:spTree>
    <p:extLst>
      <p:ext uri="{BB962C8B-B14F-4D97-AF65-F5344CB8AC3E}">
        <p14:creationId xmlns:p14="http://schemas.microsoft.com/office/powerpoint/2010/main" val="784386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5E9F2AF8-9C85-4F8E-81BA-B22012718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Staff a </a:t>
            </a:r>
            <a:r>
              <a:rPr lang="en-GB" altLang="en-US" dirty="0" err="1"/>
              <a:t>Disgyblion</a:t>
            </a:r>
            <a:r>
              <a:rPr lang="en-GB" altLang="en-US" dirty="0"/>
              <a:t> </a:t>
            </a:r>
            <a:r>
              <a:rPr lang="en-GB" altLang="en-US" dirty="0" err="1"/>
              <a:t>sydd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 </a:t>
            </a:r>
            <a:r>
              <a:rPr lang="en-GB" altLang="en-US" dirty="0" err="1"/>
              <a:t>Amddiffyn</a:t>
            </a:r>
            <a:r>
              <a:rPr lang="en-GB" altLang="en-US" dirty="0"/>
              <a:t> </a:t>
            </a:r>
            <a:r>
              <a:rPr lang="en-GB" altLang="en-US" dirty="0" err="1"/>
              <a:t>eu</a:t>
            </a:r>
            <a:r>
              <a:rPr lang="en-GB" altLang="en-US" dirty="0"/>
              <a:t> </a:t>
            </a:r>
            <a:r>
              <a:rPr lang="en-GB" altLang="en-US" dirty="0" err="1"/>
              <a:t>hunain</a:t>
            </a:r>
            <a:endParaRPr lang="en-GB" altLang="en-US" dirty="0" err="1"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848FC-4D24-4D2F-9EB0-97842FE006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504247"/>
          </a:xfrm>
        </p:spPr>
        <p:txBody>
          <a:bodyPr/>
          <a:lstStyle/>
          <a:p>
            <a:pPr marL="0" indent="0">
              <a:buNone/>
              <a:defRPr/>
            </a:pP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000" dirty="0" err="1">
                <a:latin typeface="Arial"/>
                <a:cs typeface="Arial"/>
              </a:rPr>
              <a:t>Os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disgybl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derbyn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llythyr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hysbysu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angen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iddo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amddiffyn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hunan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ni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ddylai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ddychwelyd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endParaRPr lang="en-US" dirty="0" err="1">
              <a:latin typeface="Arial"/>
              <a:cs typeface="Arial"/>
            </a:endParaRPr>
          </a:p>
          <a:p>
            <a:pPr>
              <a:defRPr/>
            </a:pP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000" dirty="0" err="1">
                <a:latin typeface="Arial"/>
                <a:cs typeface="Arial"/>
              </a:rPr>
              <a:t>Os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disgybl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byw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gydag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aelod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o'r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teulu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sy'n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derbyn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llythyr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hysbysu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angen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iddo</a:t>
            </a:r>
            <a:r>
              <a:rPr lang="en-GB" sz="2000" dirty="0">
                <a:latin typeface="Arial"/>
                <a:cs typeface="Arial"/>
              </a:rPr>
              <a:t>/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amddiffyn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hunan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nid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oes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disgwyl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iddi</a:t>
            </a:r>
            <a:r>
              <a:rPr lang="en-GB" sz="2000" dirty="0">
                <a:latin typeface="Arial"/>
                <a:cs typeface="Arial"/>
              </a:rPr>
              <a:t>/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ddychwelyd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endParaRPr lang="en-US" dirty="0" err="1">
              <a:latin typeface="Arial"/>
              <a:cs typeface="Arial"/>
            </a:endParaRPr>
          </a:p>
          <a:p>
            <a:pPr>
              <a:defRPr/>
            </a:pP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000" dirty="0">
                <a:latin typeface="Arial"/>
                <a:cs typeface="Arial"/>
              </a:rPr>
              <a:t>Mae </a:t>
            </a:r>
            <a:r>
              <a:rPr lang="en-GB" sz="2000" dirty="0" err="1">
                <a:latin typeface="Arial"/>
                <a:cs typeface="Arial"/>
              </a:rPr>
              <a:t>Llywodraeth</a:t>
            </a:r>
            <a:r>
              <a:rPr lang="en-GB" sz="2000" dirty="0">
                <a:latin typeface="Arial"/>
                <a:cs typeface="Arial"/>
              </a:rPr>
              <a:t> Cymru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wneud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glir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na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cosbau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deuluoedd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nad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ydyn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nhw'n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anfon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plant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22532" name="Picture 3" descr="Mask Dust Cheeky · Free image on Pixabay">
            <a:extLst>
              <a:ext uri="{FF2B5EF4-FFF2-40B4-BE49-F238E27FC236}">
                <a16:creationId xmlns:a16="http://schemas.microsoft.com/office/drawing/2014/main" id="{151D7B43-563B-42CD-9F66-0C5580A0E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5" y="233796"/>
            <a:ext cx="145573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70142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119;p24">
            <a:extLst>
              <a:ext uri="{FF2B5EF4-FFF2-40B4-BE49-F238E27FC236}">
                <a16:creationId xmlns:a16="http://schemas.microsoft.com/office/drawing/2014/main" id="{FEC8011F-4F98-4EE7-B193-23791BD9BFF5}"/>
              </a:ext>
            </a:extLst>
          </p:cNvPr>
          <p:cNvSpPr txBox="1">
            <a:spLocks/>
          </p:cNvSpPr>
          <p:nvPr/>
        </p:nvSpPr>
        <p:spPr bwMode="auto">
          <a:xfrm>
            <a:off x="0" y="549275"/>
            <a:ext cx="9144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Delio â Cholled</a:t>
            </a:r>
            <a:endParaRPr lang="en-GB" altLang="en-US" sz="4000">
              <a:solidFill>
                <a:schemeClr val="tx2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76E42C-EA59-42CA-917A-74B682ABFDA8}"/>
              </a:ext>
            </a:extLst>
          </p:cNvPr>
          <p:cNvSpPr txBox="1">
            <a:spLocks/>
          </p:cNvSpPr>
          <p:nvPr/>
        </p:nvSpPr>
        <p:spPr>
          <a:xfrm>
            <a:off x="395288" y="1484313"/>
            <a:ext cx="6054725" cy="3359150"/>
          </a:xfrm>
          <a:prstGeom prst="rect">
            <a:avLst/>
          </a:prstGeom>
        </p:spPr>
        <p:txBody>
          <a:bodyPr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gyfer</a:t>
            </a:r>
            <a:r>
              <a:rPr lang="en-GB" sz="2000" dirty="0">
                <a:latin typeface="Arial"/>
                <a:cs typeface="Arial"/>
              </a:rPr>
              <a:t> plant </a:t>
            </a:r>
            <a:r>
              <a:rPr lang="en-GB" sz="2000" dirty="0" err="1">
                <a:latin typeface="Arial"/>
                <a:cs typeface="Arial"/>
              </a:rPr>
              <a:t>sydd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profi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colled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bwysig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cael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cefnogi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ddeall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digwydd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chael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cyfleoedd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siarad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>
              <a:defRPr/>
            </a:pP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000" dirty="0" err="1">
                <a:latin typeface="Arial"/>
                <a:cs typeface="Arial"/>
              </a:rPr>
              <a:t>Fel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oedolion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mae</a:t>
            </a:r>
            <a:r>
              <a:rPr lang="en-GB" sz="2000" dirty="0">
                <a:latin typeface="Arial"/>
                <a:cs typeface="Arial"/>
              </a:rPr>
              <a:t> plant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ymateb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alar </a:t>
            </a:r>
            <a:r>
              <a:rPr lang="en-GB" sz="2000" dirty="0" err="1">
                <a:latin typeface="Arial"/>
                <a:cs typeface="Arial"/>
              </a:rPr>
              <a:t>mewn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gwahanol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ffyrdd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enwedig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ystod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amseroedd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hyn</a:t>
            </a:r>
            <a:r>
              <a:rPr lang="en-GB" sz="2000" dirty="0">
                <a:latin typeface="Arial"/>
                <a:cs typeface="Arial"/>
              </a:rPr>
              <a:t> pan </a:t>
            </a:r>
            <a:r>
              <a:rPr lang="en-GB" sz="2000" dirty="0" err="1">
                <a:latin typeface="Arial"/>
                <a:cs typeface="Arial"/>
              </a:rPr>
              <a:t>na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fyddant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efallai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cael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cyfle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ffarwelio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>
              <a:defRPr/>
            </a:pPr>
            <a:endParaRPr lang="en-GB" sz="20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000" dirty="0">
                <a:latin typeface="Arial"/>
                <a:cs typeface="Arial"/>
              </a:rPr>
              <a:t>Mae staff </a:t>
            </a:r>
            <a:r>
              <a:rPr lang="en-GB" sz="2000" dirty="0" err="1">
                <a:latin typeface="Arial"/>
                <a:cs typeface="Arial"/>
              </a:rPr>
              <a:t>allweddol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mewn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ymgymryd</a:t>
            </a:r>
            <a:r>
              <a:rPr lang="en-GB" sz="2000" dirty="0">
                <a:latin typeface="Arial"/>
                <a:cs typeface="Arial"/>
              </a:rPr>
              <a:t> â </a:t>
            </a:r>
            <a:r>
              <a:rPr lang="en-GB" sz="2000" dirty="0" err="1">
                <a:latin typeface="Arial"/>
                <a:cs typeface="Arial"/>
              </a:rPr>
              <a:t>hyfforddiant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pellach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galluogi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gefnogi</a:t>
            </a:r>
            <a:r>
              <a:rPr lang="en-GB" sz="2000" dirty="0">
                <a:latin typeface="Arial"/>
                <a:cs typeface="Arial"/>
              </a:rPr>
              <a:t> plant a </a:t>
            </a:r>
            <a:r>
              <a:rPr lang="en-GB" sz="2000" dirty="0" err="1">
                <a:latin typeface="Arial"/>
                <a:cs typeface="Arial"/>
              </a:rPr>
              <a:t>allai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fod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profi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colled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>
              <a:defRPr/>
            </a:pPr>
            <a:endParaRPr lang="en-GB" sz="2000" dirty="0"/>
          </a:p>
          <a:p>
            <a:pPr marL="114300" indent="0">
              <a:buFontTx/>
              <a:buNone/>
              <a:defRPr/>
            </a:pPr>
            <a:endParaRPr lang="en-GB" sz="1800" dirty="0">
              <a:solidFill>
                <a:schemeClr val="bg2"/>
              </a:solidFill>
            </a:endParaRPr>
          </a:p>
          <a:p>
            <a:pPr marL="114300" indent="0">
              <a:buFontTx/>
              <a:buNone/>
              <a:defRPr/>
            </a:pPr>
            <a:r>
              <a:rPr lang="en-GB" sz="1800" dirty="0">
                <a:solidFill>
                  <a:schemeClr val="bg2"/>
                </a:solidFill>
              </a:rPr>
              <a:t> </a:t>
            </a:r>
          </a:p>
        </p:txBody>
      </p:sp>
      <p:pic>
        <p:nvPicPr>
          <p:cNvPr id="24580" name="Picture 1" descr="Reaching Out Helping · Free vector graphic on Pixabay">
            <a:extLst>
              <a:ext uri="{FF2B5EF4-FFF2-40B4-BE49-F238E27FC236}">
                <a16:creationId xmlns:a16="http://schemas.microsoft.com/office/drawing/2014/main" id="{6122FBB8-DA33-48B7-82BB-F7453951C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84313"/>
            <a:ext cx="2900363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640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125;p25">
            <a:extLst>
              <a:ext uri="{FF2B5EF4-FFF2-40B4-BE49-F238E27FC236}">
                <a16:creationId xmlns:a16="http://schemas.microsoft.com/office/drawing/2014/main" id="{14DEA7AA-D56E-4D64-94AC-6FB715A0522A}"/>
              </a:ext>
            </a:extLst>
          </p:cNvPr>
          <p:cNvSpPr txBox="1">
            <a:spLocks/>
          </p:cNvSpPr>
          <p:nvPr/>
        </p:nvSpPr>
        <p:spPr bwMode="auto">
          <a:xfrm>
            <a:off x="0" y="344488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Gobryderon Cymdeithasol</a:t>
            </a:r>
          </a:p>
        </p:txBody>
      </p:sp>
      <p:sp>
        <p:nvSpPr>
          <p:cNvPr id="3" name="Google Shape;126;p25">
            <a:extLst>
              <a:ext uri="{FF2B5EF4-FFF2-40B4-BE49-F238E27FC236}">
                <a16:creationId xmlns:a16="http://schemas.microsoft.com/office/drawing/2014/main" id="{78CC7DC8-5FC8-42B6-A52D-C338BFC9C456}"/>
              </a:ext>
            </a:extLst>
          </p:cNvPr>
          <p:cNvSpPr txBox="1">
            <a:spLocks/>
          </p:cNvSpPr>
          <p:nvPr/>
        </p:nvSpPr>
        <p:spPr>
          <a:xfrm>
            <a:off x="468313" y="1052513"/>
            <a:ext cx="8591550" cy="1439862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>
                <a:latin typeface="Arial"/>
                <a:cs typeface="Arial"/>
              </a:rPr>
              <a:t>Bydd rhai plant yn edrych ymlaen at ddychwelyd i'r ysgol ond yn gweld agweddau ar fod o gwmpas eraill yn ddychrynllyd ac yn llethol.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r>
              <a:rPr lang="en-GB" sz="2400">
                <a:latin typeface="Arial"/>
                <a:cs typeface="Arial"/>
              </a:rPr>
              <a:t>Bydd pellhau cymdeithasol wedi achosi mwy o bryder i rai plant ac oedolion wrth iddynt ryngweithio ag eraill.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r>
              <a:rPr lang="en-GB" sz="2400">
                <a:latin typeface="Arial"/>
                <a:cs typeface="Arial"/>
              </a:rPr>
              <a:t>Am beth amser, efallai bod ein profiad o bobl eraill wedi bod yn gyfyngedig i deulu agos.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r>
              <a:rPr lang="en-GB" sz="2400">
                <a:latin typeface="Arial"/>
                <a:cs typeface="Arial"/>
              </a:rPr>
              <a:t>Bydd staff yn sensitif i hyn ac yn darparu cefnogaeth lle bo angen.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endParaRPr lang="en-GB" sz="2400" kern="0" dirty="0"/>
          </a:p>
          <a:p>
            <a:pPr marL="0" indent="0">
              <a:spcBef>
                <a:spcPts val="0"/>
              </a:spcBef>
              <a:spcAft>
                <a:spcPts val="1600"/>
              </a:spcAft>
              <a:buFontTx/>
              <a:buNone/>
              <a:defRPr/>
            </a:pPr>
            <a:endParaRPr lang="en-GB" sz="1800" dirty="0"/>
          </a:p>
        </p:txBody>
      </p:sp>
      <p:pic>
        <p:nvPicPr>
          <p:cNvPr id="25604" name="Picture 1" descr="|">
            <a:extLst>
              <a:ext uri="{FF2B5EF4-FFF2-40B4-BE49-F238E27FC236}">
                <a16:creationId xmlns:a16="http://schemas.microsoft.com/office/drawing/2014/main" id="{F8BA2A03-F5E0-4D3B-9B17-91D4D6946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508500"/>
            <a:ext cx="2322512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7166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Google Shape;131;p26">
            <a:extLst>
              <a:ext uri="{FF2B5EF4-FFF2-40B4-BE49-F238E27FC236}">
                <a16:creationId xmlns:a16="http://schemas.microsoft.com/office/drawing/2014/main" id="{D7079911-3E51-45FA-A5B1-5B539EF11F6A}"/>
              </a:ext>
            </a:extLst>
          </p:cNvPr>
          <p:cNvSpPr txBox="1">
            <a:spLocks/>
          </p:cNvSpPr>
          <p:nvPr/>
        </p:nvSpPr>
        <p:spPr bwMode="auto">
          <a:xfrm>
            <a:off x="0" y="487363"/>
            <a:ext cx="91440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Gorbryderon Gwahanu</a:t>
            </a:r>
            <a:endParaRPr lang="en-GB" altLang="en-US" sz="4000">
              <a:solidFill>
                <a:schemeClr val="tx2"/>
              </a:solidFill>
              <a:cs typeface="Arial"/>
            </a:endParaRPr>
          </a:p>
        </p:txBody>
      </p:sp>
      <p:sp>
        <p:nvSpPr>
          <p:cNvPr id="26627" name="Google Shape;132;p26">
            <a:extLst>
              <a:ext uri="{FF2B5EF4-FFF2-40B4-BE49-F238E27FC236}">
                <a16:creationId xmlns:a16="http://schemas.microsoft.com/office/drawing/2014/main" id="{4186F99E-2008-43D4-AFAB-08C8DDB01AFE}"/>
              </a:ext>
            </a:extLst>
          </p:cNvPr>
          <p:cNvSpPr txBox="1">
            <a:spLocks/>
          </p:cNvSpPr>
          <p:nvPr/>
        </p:nvSpPr>
        <p:spPr bwMode="auto">
          <a:xfrm>
            <a:off x="427038" y="1343025"/>
            <a:ext cx="7235825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1600"/>
              </a:spcAft>
            </a:pPr>
            <a:r>
              <a:rPr lang="en-GB" sz="2000">
                <a:latin typeface="Arial"/>
                <a:cs typeface="Arial"/>
              </a:rPr>
              <a:t>Mae'r rhan fwyaf o blant wedi dod yn gyfarwydd â threulio cyfnodau estynedig gyda'u rhieni / rhoddwyr gofal a'u teulu agos yn ystod y cyfnod cloi.</a:t>
            </a:r>
            <a:endParaRPr lang="en-US">
              <a:latin typeface="Arial"/>
              <a:cs typeface="Arial"/>
            </a:endParaRPr>
          </a:p>
          <a:p>
            <a:pPr>
              <a:spcAft>
                <a:spcPts val="1600"/>
              </a:spcAft>
            </a:pPr>
            <a:r>
              <a:rPr lang="en-GB" sz="2000">
                <a:latin typeface="Arial"/>
                <a:cs typeface="Arial"/>
              </a:rPr>
              <a:t>Er y bydd llawer o blant yn awyddus i adennill eu rhyddid a gweld eu ffrindiau, gall hefyd fod yn destun pryder posibl iddynt.</a:t>
            </a:r>
            <a:endParaRPr lang="en-US">
              <a:latin typeface="Arial"/>
              <a:cs typeface="Arial"/>
            </a:endParaRPr>
          </a:p>
        </p:txBody>
      </p:sp>
      <p:pic>
        <p:nvPicPr>
          <p:cNvPr id="26628" name="Picture 3">
            <a:extLst>
              <a:ext uri="{FF2B5EF4-FFF2-40B4-BE49-F238E27FC236}">
                <a16:creationId xmlns:a16="http://schemas.microsoft.com/office/drawing/2014/main" id="{56231AA4-8EF3-42A8-9872-FFE6AB930EA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1630363"/>
            <a:ext cx="1303337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 descr="Separation Anxiety Clipart">
            <a:hlinkClick r:id="rId3"/>
            <a:extLst>
              <a:ext uri="{FF2B5EF4-FFF2-40B4-BE49-F238E27FC236}">
                <a16:creationId xmlns:a16="http://schemas.microsoft.com/office/drawing/2014/main" id="{46B62D8D-D27E-45FC-8A42-0E926A3FC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3860800"/>
            <a:ext cx="1189037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39B173-B8DA-48C7-B6F2-F473DEEA0C26}"/>
              </a:ext>
            </a:extLst>
          </p:cNvPr>
          <p:cNvSpPr txBox="1"/>
          <p:nvPr/>
        </p:nvSpPr>
        <p:spPr>
          <a:xfrm>
            <a:off x="1578986" y="3393066"/>
            <a:ext cx="7104062" cy="1631216"/>
          </a:xfrm>
          <a:prstGeom prst="rect">
            <a:avLst/>
          </a:prstGeom>
          <a:noFill/>
        </p:spPr>
        <p:txBody>
          <a:bodyPr anchor="t">
            <a:spAutoFit/>
          </a:bodyPr>
          <a:lstStyle/>
          <a:p>
            <a:pPr marL="342900" indent="-342900">
              <a:spcAft>
                <a:spcPts val="1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>
                <a:latin typeface="Arial"/>
                <a:cs typeface="Arial"/>
              </a:rPr>
              <a:t>Efallai y bydd plant yn ei chael hi'n anodd pan fyddant wedi gwahanu oddi wrth eu rhieni i ddechrau ac efallai y byddant yn teimlo ymdeimlad o bryder am beth amser ar ôl hynny. Gall y gwahanu hwn fod yn arbennig o anodd i blant gweithwyr allweddol.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6631" name="TextBox 1">
            <a:extLst>
              <a:ext uri="{FF2B5EF4-FFF2-40B4-BE49-F238E27FC236}">
                <a16:creationId xmlns:a16="http://schemas.microsoft.com/office/drawing/2014/main" id="{EB1098FD-CE49-4123-86C1-C3722690D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163" y="5259388"/>
            <a:ext cx="7559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sz="2000">
                <a:latin typeface="Arial"/>
                <a:cs typeface="Arial"/>
              </a:rPr>
              <a:t>Bydd staff yr ysgol yn ymwybodol o'r pryderon hyn, ac yn cefnogi disgyblion yn sensitif i reoli eu pryderon.</a:t>
            </a:r>
            <a:endParaRPr lang="en-US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48269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137;p27">
            <a:extLst>
              <a:ext uri="{FF2B5EF4-FFF2-40B4-BE49-F238E27FC236}">
                <a16:creationId xmlns:a16="http://schemas.microsoft.com/office/drawing/2014/main" id="{B00F9798-F474-4895-A1C6-E0144D3DDF97}"/>
              </a:ext>
            </a:extLst>
          </p:cNvPr>
          <p:cNvSpPr txBox="1">
            <a:spLocks/>
          </p:cNvSpPr>
          <p:nvPr/>
        </p:nvSpPr>
        <p:spPr bwMode="auto">
          <a:xfrm>
            <a:off x="0" y="527050"/>
            <a:ext cx="9144000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Anghenion Dysgu Ychwanegol</a:t>
            </a:r>
          </a:p>
        </p:txBody>
      </p:sp>
      <p:sp>
        <p:nvSpPr>
          <p:cNvPr id="3" name="Google Shape;138;p27">
            <a:extLst>
              <a:ext uri="{FF2B5EF4-FFF2-40B4-BE49-F238E27FC236}">
                <a16:creationId xmlns:a16="http://schemas.microsoft.com/office/drawing/2014/main" id="{4D7DE4FB-78A3-42C6-BC80-8319F7FC8B4F}"/>
              </a:ext>
            </a:extLst>
          </p:cNvPr>
          <p:cNvSpPr txBox="1">
            <a:spLocks/>
          </p:cNvSpPr>
          <p:nvPr/>
        </p:nvSpPr>
        <p:spPr>
          <a:xfrm>
            <a:off x="311150" y="1381125"/>
            <a:ext cx="8521700" cy="2967038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>
                <a:latin typeface="Arial"/>
                <a:cs typeface="Arial"/>
              </a:rPr>
              <a:t>Efallai</a:t>
            </a:r>
            <a:r>
              <a:rPr lang="en-GB" sz="2400" dirty="0">
                <a:latin typeface="Arial"/>
                <a:cs typeface="Arial"/>
              </a:rPr>
              <a:t> bod plant ag </a:t>
            </a:r>
            <a:r>
              <a:rPr lang="en-GB" sz="2400" dirty="0" err="1">
                <a:latin typeface="Arial"/>
                <a:cs typeface="Arial"/>
              </a:rPr>
              <a:t>anghenion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dysgu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ychwanegol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wedi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cael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eu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heffeithio'n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fwy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sylweddol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gan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amgylchiadau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newidiol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sy'n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deillio</a:t>
            </a:r>
            <a:r>
              <a:rPr lang="en-GB" sz="2400" dirty="0">
                <a:latin typeface="Arial"/>
                <a:cs typeface="Arial"/>
              </a:rPr>
              <a:t> o COVID-19.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>
                <a:latin typeface="Arial"/>
                <a:cs typeface="Arial"/>
              </a:rPr>
              <a:t>Efallai</a:t>
            </a:r>
            <a:r>
              <a:rPr lang="en-GB" sz="2400" dirty="0">
                <a:latin typeface="Arial"/>
                <a:cs typeface="Arial"/>
              </a:rPr>
              <a:t> bod y </a:t>
            </a:r>
            <a:r>
              <a:rPr lang="en-GB" sz="2400" dirty="0" err="1">
                <a:latin typeface="Arial"/>
                <a:cs typeface="Arial"/>
              </a:rPr>
              <a:t>gallu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reoli'r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ymatebion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emosiynol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sy'n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ymwneud</a:t>
            </a:r>
            <a:r>
              <a:rPr lang="en-GB" sz="2400" dirty="0">
                <a:latin typeface="Arial"/>
                <a:cs typeface="Arial"/>
              </a:rPr>
              <a:t> â </a:t>
            </a:r>
            <a:r>
              <a:rPr lang="en-GB" sz="2400" dirty="0" err="1">
                <a:latin typeface="Arial"/>
                <a:cs typeface="Arial"/>
              </a:rPr>
              <a:t>sefyllfa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newydd</a:t>
            </a:r>
            <a:r>
              <a:rPr lang="en-GB" sz="2400" dirty="0">
                <a:latin typeface="Arial"/>
                <a:cs typeface="Arial"/>
              </a:rPr>
              <a:t> a </a:t>
            </a:r>
            <a:r>
              <a:rPr lang="en-GB" sz="2400" dirty="0" err="1">
                <a:latin typeface="Arial"/>
                <a:cs typeface="Arial"/>
              </a:rPr>
              <a:t>gwahanol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hefyd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wedi</a:t>
            </a:r>
            <a:r>
              <a:rPr lang="en-GB" sz="2400" dirty="0">
                <a:latin typeface="Arial"/>
                <a:cs typeface="Arial"/>
              </a:rPr>
              <a:t> bod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fwy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anodd</a:t>
            </a:r>
            <a:r>
              <a:rPr lang="en-GB" sz="24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spcAft>
                <a:spcPts val="1600"/>
              </a:spcAft>
              <a:defRPr/>
            </a:pPr>
            <a:r>
              <a:rPr lang="en-GB" sz="2400" dirty="0" err="1">
                <a:latin typeface="Arial"/>
                <a:cs typeface="Arial"/>
              </a:rPr>
              <a:t>Bydd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ysgolion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gefnogol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alluogi'r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holl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ddisgyblion</a:t>
            </a:r>
            <a:r>
              <a:rPr lang="en-GB" sz="2400" dirty="0">
                <a:latin typeface="Arial"/>
                <a:cs typeface="Arial"/>
              </a:rPr>
              <a:t> a staff </a:t>
            </a:r>
            <a:r>
              <a:rPr lang="en-GB" sz="2400" dirty="0" err="1">
                <a:latin typeface="Arial"/>
                <a:cs typeface="Arial"/>
              </a:rPr>
              <a:t>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reoli'r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newidiadau</a:t>
            </a:r>
            <a:r>
              <a:rPr lang="en-GB" sz="2400" dirty="0">
                <a:latin typeface="Arial"/>
                <a:cs typeface="Arial"/>
              </a:rPr>
              <a:t> y </a:t>
            </a:r>
            <a:r>
              <a:rPr lang="en-GB" sz="2400" dirty="0" err="1">
                <a:latin typeface="Arial"/>
                <a:cs typeface="Arial"/>
              </a:rPr>
              <a:t>byddant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yn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eu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profi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wrth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ddychwelyd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i'r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lang="en-GB" sz="2400" dirty="0" err="1">
                <a:latin typeface="Arial"/>
                <a:cs typeface="Arial"/>
              </a:rPr>
              <a:t>ysgol</a:t>
            </a:r>
            <a:r>
              <a:rPr lang="en-GB" sz="24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0" indent="0">
              <a:spcAft>
                <a:spcPts val="1600"/>
              </a:spcAft>
              <a:buFontTx/>
              <a:buNone/>
              <a:defRPr/>
            </a:pPr>
            <a:endParaRPr lang="en-GB" sz="1800" dirty="0">
              <a:solidFill>
                <a:schemeClr val="bg2"/>
              </a:solidFill>
            </a:endParaRPr>
          </a:p>
        </p:txBody>
      </p:sp>
      <p:pic>
        <p:nvPicPr>
          <p:cNvPr id="27652" name="Picture 5" descr="Supporting">
            <a:extLst>
              <a:ext uri="{FF2B5EF4-FFF2-40B4-BE49-F238E27FC236}">
                <a16:creationId xmlns:a16="http://schemas.microsoft.com/office/drawing/2014/main" id="{D5100B63-0745-4C8B-9732-00855707B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5229225"/>
            <a:ext cx="1903413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85257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21636D1F-35CC-48DB-9016-0AA4A07E087E}"/>
              </a:ext>
            </a:extLst>
          </p:cNvPr>
          <p:cNvSpPr txBox="1">
            <a:spLocks/>
          </p:cNvSpPr>
          <p:nvPr/>
        </p:nvSpPr>
        <p:spPr bwMode="auto">
          <a:xfrm>
            <a:off x="303213" y="765175"/>
            <a:ext cx="85217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4000">
                <a:solidFill>
                  <a:schemeClr val="tx2"/>
                </a:solidFill>
                <a:latin typeface="Arial"/>
                <a:cs typeface="Arial"/>
              </a:rPr>
              <a:t>Anghenion Dysgu Ychwanegol</a:t>
            </a:r>
            <a:endParaRPr lang="en-GB" sz="4000">
              <a:latin typeface="Arial"/>
              <a:cs typeface="Arial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4000" dirty="0">
              <a:solidFill>
                <a:schemeClr val="tx2"/>
              </a:solidFill>
              <a:cs typeface="Arial"/>
            </a:endParaRPr>
          </a:p>
        </p:txBody>
      </p:sp>
      <p:sp>
        <p:nvSpPr>
          <p:cNvPr id="28676" name="Text Placeholder 2">
            <a:extLst>
              <a:ext uri="{FF2B5EF4-FFF2-40B4-BE49-F238E27FC236}">
                <a16:creationId xmlns:a16="http://schemas.microsoft.com/office/drawing/2014/main" id="{D788A98E-0635-464B-A5C2-044E98F7424D}"/>
              </a:ext>
            </a:extLst>
          </p:cNvPr>
          <p:cNvSpPr txBox="1">
            <a:spLocks/>
          </p:cNvSpPr>
          <p:nvPr/>
        </p:nvSpPr>
        <p:spPr bwMode="auto">
          <a:xfrm>
            <a:off x="468313" y="1795463"/>
            <a:ext cx="81915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sz="2400">
                <a:latin typeface="Arial"/>
                <a:cs typeface="Arial"/>
              </a:rPr>
              <a:t>Bydd ysgolion yn parhau i weithio gyda gweithwyr proffesiynol ac asiantaethau eraill fel Seicolegwyr Addysg, athrawon Arbenigol Cymorth Ymddygiad ac ati i gefnogi anghenion disgyblion ag Anghenion Dysgu Ychwanegol.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  <a:p>
            <a:pPr marL="0" indent="0">
              <a:buFontTx/>
              <a:buNone/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</p:txBody>
      </p:sp>
      <p:pic>
        <p:nvPicPr>
          <p:cNvPr id="2" name="Picture 1" descr="Datei:Working Together Teamwork Puzzle Concept.jpg – Wikipedia">
            <a:extLst>
              <a:ext uri="{FF2B5EF4-FFF2-40B4-BE49-F238E27FC236}">
                <a16:creationId xmlns:a16="http://schemas.microsoft.com/office/drawing/2014/main" id="{7BB4FB32-DC8E-4419-B607-F6140294D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627" y="3798455"/>
            <a:ext cx="2852738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1860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125;p25">
            <a:extLst>
              <a:ext uri="{FF2B5EF4-FFF2-40B4-BE49-F238E27FC236}">
                <a16:creationId xmlns:a16="http://schemas.microsoft.com/office/drawing/2014/main" id="{15521C34-0525-4210-B539-9D25A2CA858A}"/>
              </a:ext>
            </a:extLst>
          </p:cNvPr>
          <p:cNvSpPr txBox="1">
            <a:spLocks/>
          </p:cNvSpPr>
          <p:nvPr/>
        </p:nvSpPr>
        <p:spPr bwMode="auto">
          <a:xfrm>
            <a:off x="0" y="373063"/>
            <a:ext cx="91440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sz="4000">
                <a:latin typeface="Arial"/>
                <a:cs typeface="Arial"/>
              </a:rPr>
              <a:t>Sbardunau Synhwyraidd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3" name="Google Shape;126;p25">
            <a:extLst>
              <a:ext uri="{FF2B5EF4-FFF2-40B4-BE49-F238E27FC236}">
                <a16:creationId xmlns:a16="http://schemas.microsoft.com/office/drawing/2014/main" id="{11226511-8441-417C-AB03-5BDDFAC99F71}"/>
              </a:ext>
            </a:extLst>
          </p:cNvPr>
          <p:cNvSpPr txBox="1">
            <a:spLocks/>
          </p:cNvSpPr>
          <p:nvPr/>
        </p:nvSpPr>
        <p:spPr>
          <a:xfrm>
            <a:off x="76200" y="1128713"/>
            <a:ext cx="8991600" cy="2730500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>
                <a:latin typeface="Arial"/>
                <a:cs typeface="Arial"/>
              </a:rPr>
              <a:t>I rai, gallai dychwelyd i'r ysgol ysgogi anawsterau synhwyraidd uwch.</a:t>
            </a:r>
            <a:endParaRPr lang="en-US">
              <a:latin typeface="Arial"/>
              <a:cs typeface="Arial"/>
            </a:endParaRPr>
          </a:p>
          <a:p>
            <a:pPr>
              <a:defRPr/>
            </a:pPr>
            <a:endParaRPr lang="en-GB" sz="24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400">
                <a:latin typeface="Arial"/>
                <a:cs typeface="Arial"/>
              </a:rPr>
              <a:t>Gall hyn beri problemau arbennig i rai plant gan gynnwys y rhai ag Anghenion Dysgu Ychwanegol.</a:t>
            </a:r>
          </a:p>
          <a:p>
            <a:pPr>
              <a:defRPr/>
            </a:pPr>
            <a:endParaRPr lang="en-GB" sz="24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2400">
                <a:latin typeface="Arial"/>
                <a:cs typeface="Arial"/>
              </a:rPr>
              <a:t>Bydd ysgolion yn effro i hyn ac yn gweithio i ddod o hyd i ffyrdd o greu lleoedd tawel a gweithgareddau i bawb.</a:t>
            </a:r>
            <a:endParaRPr lang="en-GB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Tx/>
              <a:buChar char="•"/>
              <a:defRPr/>
            </a:pPr>
            <a:endParaRPr lang="en-GB" sz="2000" dirty="0">
              <a:solidFill>
                <a:srgbClr val="808080"/>
              </a:solidFill>
              <a:cs typeface="Arial"/>
            </a:endParaRPr>
          </a:p>
          <a:p>
            <a:pPr marL="0" indent="0">
              <a:spcBef>
                <a:spcPts val="0"/>
              </a:spcBef>
              <a:spcAft>
                <a:spcPts val="1600"/>
              </a:spcAft>
              <a:buNone/>
              <a:defRPr/>
            </a:pPr>
            <a:endParaRPr lang="en-GB" sz="1800" dirty="0">
              <a:cs typeface="Arial"/>
            </a:endParaRPr>
          </a:p>
        </p:txBody>
      </p:sp>
      <p:pic>
        <p:nvPicPr>
          <p:cNvPr id="29700" name="Picture 3">
            <a:extLst>
              <a:ext uri="{FF2B5EF4-FFF2-40B4-BE49-F238E27FC236}">
                <a16:creationId xmlns:a16="http://schemas.microsoft.com/office/drawing/2014/main" id="{922C2AAB-1CDC-465A-9F9E-402953AF6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925" y="4868863"/>
            <a:ext cx="1471613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39977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143;p28">
            <a:extLst>
              <a:ext uri="{FF2B5EF4-FFF2-40B4-BE49-F238E27FC236}">
                <a16:creationId xmlns:a16="http://schemas.microsoft.com/office/drawing/2014/main" id="{98D8E849-6282-4730-B277-556076E7D36E}"/>
              </a:ext>
            </a:extLst>
          </p:cNvPr>
          <p:cNvSpPr txBox="1">
            <a:spLocks/>
          </p:cNvSpPr>
          <p:nvPr/>
        </p:nvSpPr>
        <p:spPr bwMode="auto">
          <a:xfrm>
            <a:off x="-107950" y="260350"/>
            <a:ext cx="91440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Trosglwyddo</a:t>
            </a:r>
            <a:endParaRPr lang="en-US"/>
          </a:p>
        </p:txBody>
      </p:sp>
      <p:sp>
        <p:nvSpPr>
          <p:cNvPr id="29699" name="Google Shape;144;p28">
            <a:extLst>
              <a:ext uri="{FF2B5EF4-FFF2-40B4-BE49-F238E27FC236}">
                <a16:creationId xmlns:a16="http://schemas.microsoft.com/office/drawing/2014/main" id="{67327B8D-71C8-461B-87AC-10641807263A}"/>
              </a:ext>
            </a:extLst>
          </p:cNvPr>
          <p:cNvSpPr txBox="1">
            <a:spLocks/>
          </p:cNvSpPr>
          <p:nvPr/>
        </p:nvSpPr>
        <p:spPr bwMode="auto">
          <a:xfrm>
            <a:off x="468313" y="1052513"/>
            <a:ext cx="8281987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1600"/>
              </a:spcAft>
              <a:defRPr/>
            </a:pP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ysgolion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cholegau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gweithio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gyda'i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gilydd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sicrhau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unrhyw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drosglwyddo'n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cael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rheoli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mor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llyfn</a:t>
            </a:r>
            <a:r>
              <a:rPr lang="en-GB" sz="2000" dirty="0">
                <a:latin typeface="Arial"/>
                <a:cs typeface="Arial"/>
              </a:rPr>
              <a:t> â </a:t>
            </a:r>
            <a:r>
              <a:rPr lang="en-GB" sz="2000" dirty="0" err="1">
                <a:latin typeface="Arial"/>
                <a:cs typeface="Arial"/>
              </a:rPr>
              <a:t>phosibl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gefnogi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disgyblion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ystod</a:t>
            </a:r>
            <a:r>
              <a:rPr lang="en-GB" sz="2000" dirty="0">
                <a:latin typeface="Arial"/>
                <a:cs typeface="Arial"/>
              </a:rPr>
              <a:t> y </a:t>
            </a:r>
            <a:r>
              <a:rPr lang="en-GB" sz="2000" dirty="0" err="1">
                <a:latin typeface="Arial"/>
                <a:cs typeface="Arial"/>
              </a:rPr>
              <a:t>pwyntiau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allweddol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haddysg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1600"/>
              </a:spcAft>
              <a:defRPr/>
            </a:pP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angen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trosglwyddo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wedi'i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gynllunio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gyfer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disgyblion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sy'n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cychwyn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lleoliad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neu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gyfnod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newydd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mewn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addysg</a:t>
            </a:r>
            <a:r>
              <a:rPr lang="en-GB" sz="2000" dirty="0">
                <a:latin typeface="Arial"/>
                <a:cs typeface="Arial"/>
              </a:rPr>
              <a:t>. </a:t>
            </a: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ysgolion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cholegau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gweithio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gyda'i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gilydd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alluogi</a:t>
            </a:r>
            <a:r>
              <a:rPr lang="en-GB" sz="2000" dirty="0">
                <a:latin typeface="Arial"/>
                <a:cs typeface="Arial"/>
              </a:rPr>
              <a:t> plant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ddod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gyfarwydd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â'r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lleoliad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newydd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profiad</a:t>
            </a:r>
            <a:r>
              <a:rPr lang="en-GB" sz="2000" dirty="0">
                <a:latin typeface="Arial"/>
                <a:cs typeface="Arial"/>
              </a:rPr>
              <a:t> o </a:t>
            </a:r>
            <a:r>
              <a:rPr lang="en-GB" sz="2000" dirty="0" err="1">
                <a:latin typeface="Arial"/>
                <a:cs typeface="Arial"/>
              </a:rPr>
              <a:t>ddychwelyd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addysg</a:t>
            </a:r>
            <a:r>
              <a:rPr lang="en-GB" sz="2000" dirty="0">
                <a:latin typeface="Arial"/>
                <a:cs typeface="Arial"/>
              </a:rPr>
              <a:t>. </a:t>
            </a:r>
            <a:r>
              <a:rPr lang="en-GB" sz="2000" dirty="0" err="1">
                <a:latin typeface="Arial"/>
                <a:cs typeface="Arial"/>
              </a:rPr>
              <a:t>Cofiwch</a:t>
            </a:r>
            <a:r>
              <a:rPr lang="en-GB" sz="2000" dirty="0">
                <a:latin typeface="Arial"/>
                <a:cs typeface="Arial"/>
              </a:rPr>
              <a:t> - </a:t>
            </a:r>
            <a:r>
              <a:rPr lang="en-GB" sz="2000" dirty="0" err="1">
                <a:latin typeface="Arial"/>
                <a:cs typeface="Arial"/>
              </a:rPr>
              <a:t>efallai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rhai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eisoes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ymgymryd</a:t>
            </a:r>
            <a:r>
              <a:rPr lang="en-GB" sz="2000" dirty="0">
                <a:latin typeface="Arial"/>
                <a:cs typeface="Arial"/>
              </a:rPr>
              <a:t> â </a:t>
            </a:r>
            <a:r>
              <a:rPr lang="en-GB" sz="2000" dirty="0" err="1">
                <a:latin typeface="Arial"/>
                <a:cs typeface="Arial"/>
              </a:rPr>
              <a:t>llawer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o'u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gweithgareddau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trosglwyddo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1600"/>
              </a:spcAft>
              <a:defRPr/>
            </a:pP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arweiniad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pellach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gael</a:t>
            </a:r>
            <a:r>
              <a:rPr lang="en-GB" sz="2000" dirty="0">
                <a:latin typeface="Arial"/>
                <a:cs typeface="Arial"/>
              </a:rPr>
              <a:t> o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eich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plentyn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dilyn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cyhoeddiadau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Llywodraeth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Cymru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0" indent="0">
              <a:spcAft>
                <a:spcPts val="1600"/>
              </a:spcAft>
              <a:buFontTx/>
              <a:buNone/>
              <a:defRPr/>
            </a:pPr>
            <a:endParaRPr lang="en-GB" altLang="en-US" sz="2000" dirty="0"/>
          </a:p>
          <a:p>
            <a:pPr>
              <a:spcAft>
                <a:spcPts val="1600"/>
              </a:spcAft>
              <a:defRPr/>
            </a:pPr>
            <a:endParaRPr lang="en-GB" altLang="en-US" sz="2000" dirty="0"/>
          </a:p>
          <a:p>
            <a:pPr>
              <a:spcAft>
                <a:spcPts val="1600"/>
              </a:spcAft>
              <a:defRPr/>
            </a:pPr>
            <a:endParaRPr lang="en-GB" altLang="en-US" sz="2000" dirty="0"/>
          </a:p>
        </p:txBody>
      </p:sp>
      <p:pic>
        <p:nvPicPr>
          <p:cNvPr id="30724" name="Picture 1" descr="Ser y Estar | Viviendo la vida con los brazos abiertos y ...">
            <a:extLst>
              <a:ext uri="{FF2B5EF4-FFF2-40B4-BE49-F238E27FC236}">
                <a16:creationId xmlns:a16="http://schemas.microsoft.com/office/drawing/2014/main" id="{1A06EF8C-2559-458D-A134-9498A6A08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159" y="5143789"/>
            <a:ext cx="4745038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 rot="218464">
            <a:off x="1860562" y="5506487"/>
            <a:ext cx="4782616" cy="9351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y-GB" sz="40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TROSGLWYDDO</a:t>
            </a:r>
            <a:endParaRPr lang="en-GB" sz="4000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5924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0;p29"/>
          <p:cNvSpPr txBox="1">
            <a:spLocks/>
          </p:cNvSpPr>
          <p:nvPr/>
        </p:nvSpPr>
        <p:spPr>
          <a:xfrm>
            <a:off x="250825" y="1412875"/>
            <a:ext cx="8642350" cy="2627313"/>
          </a:xfrm>
          <a:prstGeom prst="rect">
            <a:avLst/>
          </a:prstGeom>
        </p:spPr>
        <p:txBody>
          <a:bodyPr spcFirstLastPara="1" lIns="91425" tIns="91425" rIns="91425" bIns="91425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 err="1"/>
              <a:t>Gobeithiwn</a:t>
            </a:r>
            <a:r>
              <a:rPr lang="en-GB" sz="1800" dirty="0"/>
              <a:t> </a:t>
            </a:r>
            <a:r>
              <a:rPr lang="en-GB" sz="1800" dirty="0" err="1"/>
              <a:t>eich</a:t>
            </a:r>
            <a:r>
              <a:rPr lang="en-GB" sz="1800" dirty="0"/>
              <a:t> bod </a:t>
            </a:r>
            <a:r>
              <a:rPr lang="en-GB" sz="1800" dirty="0" err="1"/>
              <a:t>wedi</a:t>
            </a:r>
            <a:r>
              <a:rPr lang="en-GB" sz="1800" dirty="0"/>
              <a:t> </a:t>
            </a:r>
            <a:r>
              <a:rPr lang="en-GB" sz="1800" dirty="0" err="1"/>
              <a:t>cael</a:t>
            </a:r>
            <a:r>
              <a:rPr lang="en-GB" sz="1800" dirty="0"/>
              <a:t> y </a:t>
            </a:r>
            <a:r>
              <a:rPr lang="en-GB" sz="1800" dirty="0" err="1"/>
              <a:t>wybodaeth</a:t>
            </a:r>
            <a:r>
              <a:rPr lang="en-GB" sz="1800" dirty="0"/>
              <a:t> hon o </a:t>
            </a:r>
            <a:r>
              <a:rPr lang="en-GB" sz="1800" dirty="0" err="1"/>
              <a:t>gymorth</a:t>
            </a:r>
            <a:r>
              <a:rPr lang="en-GB" sz="1800" dirty="0"/>
              <a:t> </a:t>
            </a:r>
            <a:r>
              <a:rPr lang="en-GB" sz="1800" dirty="0" err="1"/>
              <a:t>i'ch</a:t>
            </a:r>
            <a:r>
              <a:rPr lang="en-GB" sz="1800" dirty="0"/>
              <a:t> </a:t>
            </a:r>
            <a:r>
              <a:rPr lang="en-GB" sz="1800" dirty="0" err="1"/>
              <a:t>cefnogi</a:t>
            </a:r>
            <a:r>
              <a:rPr lang="en-GB" sz="1800" dirty="0"/>
              <a:t> chi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yr</a:t>
            </a:r>
            <a:r>
              <a:rPr lang="en-GB" sz="1800" dirty="0"/>
              <a:t> </a:t>
            </a:r>
            <a:r>
              <a:rPr lang="en-GB" sz="1800" dirty="0" err="1"/>
              <a:t>hyn</a:t>
            </a:r>
            <a:r>
              <a:rPr lang="en-GB" sz="1800" dirty="0"/>
              <a:t> a </a:t>
            </a:r>
            <a:r>
              <a:rPr lang="en-GB" sz="1800" dirty="0" err="1"/>
              <a:t>wyddom</a:t>
            </a:r>
            <a:r>
              <a:rPr lang="en-GB" sz="1800" dirty="0"/>
              <a:t> </a:t>
            </a:r>
            <a:r>
              <a:rPr lang="en-GB" sz="1800" dirty="0" err="1"/>
              <a:t>sy'n</a:t>
            </a:r>
            <a:r>
              <a:rPr lang="en-GB" sz="1800" dirty="0"/>
              <a:t> </a:t>
            </a:r>
            <a:r>
              <a:rPr lang="en-GB" sz="1800" dirty="0" err="1"/>
              <a:t>benderfyniadau</a:t>
            </a:r>
            <a:r>
              <a:rPr lang="en-GB" sz="1800" dirty="0"/>
              <a:t> </a:t>
            </a:r>
            <a:r>
              <a:rPr lang="en-GB" sz="1800" dirty="0" err="1"/>
              <a:t>anodd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yr</a:t>
            </a:r>
            <a:r>
              <a:rPr lang="en-GB" sz="1800" dirty="0"/>
              <a:t> </a:t>
            </a:r>
            <a:r>
              <a:rPr lang="en-GB" sz="1800" dirty="0" err="1"/>
              <a:t>adeg</a:t>
            </a:r>
            <a:r>
              <a:rPr lang="en-GB" sz="1800" dirty="0"/>
              <a:t> </a:t>
            </a:r>
            <a:r>
              <a:rPr lang="en-GB" sz="1800" dirty="0" err="1"/>
              <a:t>heriol</a:t>
            </a:r>
            <a:r>
              <a:rPr lang="en-GB" sz="1800" dirty="0"/>
              <a:t> hon. Mae </a:t>
            </a:r>
            <a:r>
              <a:rPr lang="en-GB" sz="1800" dirty="0" err="1"/>
              <a:t>dolenni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wybodaeth</a:t>
            </a:r>
            <a:r>
              <a:rPr lang="en-GB" sz="1800" dirty="0"/>
              <a:t> </a:t>
            </a:r>
            <a:r>
              <a:rPr lang="en-GB" sz="1800" dirty="0" err="1"/>
              <a:t>ychwanegol</a:t>
            </a:r>
            <a:r>
              <a:rPr lang="en-GB" sz="1800" dirty="0"/>
              <a:t> a </a:t>
            </a:r>
            <a:r>
              <a:rPr lang="en-GB" sz="1800" dirty="0" err="1"/>
              <a:t>allai</a:t>
            </a:r>
            <a:r>
              <a:rPr lang="en-GB" sz="1800" dirty="0"/>
              <a:t> </a:t>
            </a:r>
            <a:r>
              <a:rPr lang="en-GB" sz="1800" dirty="0" err="1"/>
              <a:t>fod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ddefnyddiol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chi </a:t>
            </a:r>
            <a:r>
              <a:rPr lang="en-GB" sz="1800" dirty="0" err="1"/>
              <a:t>isod</a:t>
            </a:r>
            <a:r>
              <a:rPr lang="en-GB" sz="1800" dirty="0"/>
              <a:t>. </a:t>
            </a:r>
          </a:p>
          <a:p>
            <a:r>
              <a:rPr lang="en-GB" sz="1800" dirty="0" err="1"/>
              <a:t>Er</a:t>
            </a:r>
            <a:r>
              <a:rPr lang="en-GB" sz="1800" dirty="0"/>
              <a:t> </a:t>
            </a:r>
            <a:r>
              <a:rPr lang="en-GB" sz="1800" dirty="0" err="1"/>
              <a:t>mwyn</a:t>
            </a:r>
            <a:r>
              <a:rPr lang="en-GB" sz="1800" dirty="0"/>
              <a:t> </a:t>
            </a:r>
            <a:r>
              <a:rPr lang="en-GB" sz="1800" dirty="0" err="1"/>
              <a:t>helpu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ateb</a:t>
            </a:r>
            <a:r>
              <a:rPr lang="en-GB" sz="1800" dirty="0"/>
              <a:t> </a:t>
            </a:r>
            <a:r>
              <a:rPr lang="en-GB" sz="1800" dirty="0" err="1"/>
              <a:t>cwestiynau</a:t>
            </a:r>
            <a:r>
              <a:rPr lang="en-GB" sz="1800" dirty="0"/>
              <a:t> </a:t>
            </a:r>
            <a:r>
              <a:rPr lang="en-GB" sz="1800" dirty="0" err="1"/>
              <a:t>penodol</a:t>
            </a:r>
            <a:r>
              <a:rPr lang="en-GB" sz="1800" dirty="0"/>
              <a:t> a </a:t>
            </a:r>
            <a:r>
              <a:rPr lang="en-GB" sz="1800" dirty="0" err="1"/>
              <a:t>allai</a:t>
            </a:r>
            <a:r>
              <a:rPr lang="en-GB" sz="1800" dirty="0"/>
              <a:t> </a:t>
            </a:r>
            <a:r>
              <a:rPr lang="en-GB" sz="1800" dirty="0" err="1"/>
              <a:t>fod</a:t>
            </a:r>
            <a:r>
              <a:rPr lang="en-GB" sz="1800" dirty="0"/>
              <a:t> </a:t>
            </a:r>
            <a:r>
              <a:rPr lang="en-GB" sz="1800" dirty="0" err="1"/>
              <a:t>gennych</a:t>
            </a:r>
            <a:r>
              <a:rPr lang="en-GB" sz="1800" dirty="0"/>
              <a:t>, </a:t>
            </a:r>
            <a:r>
              <a:rPr lang="en-GB" sz="1800" dirty="0" err="1"/>
              <a:t>fe</a:t>
            </a:r>
            <a:r>
              <a:rPr lang="en-GB" sz="1800" dirty="0"/>
              <a:t> </a:t>
            </a:r>
            <a:r>
              <a:rPr lang="en-GB" sz="1800" dirty="0" err="1"/>
              <a:t>welwch</a:t>
            </a:r>
            <a:r>
              <a:rPr lang="en-GB" sz="1800" dirty="0"/>
              <a:t> </a:t>
            </a:r>
            <a:r>
              <a:rPr lang="en-GB" sz="1800" dirty="0" err="1"/>
              <a:t>adran</a:t>
            </a:r>
            <a:r>
              <a:rPr lang="en-GB" sz="1800" dirty="0"/>
              <a:t> </a:t>
            </a:r>
            <a:r>
              <a:rPr lang="en-GB" sz="1800" dirty="0" err="1"/>
              <a:t>Cwestiynau</a:t>
            </a:r>
            <a:r>
              <a:rPr lang="en-GB" sz="1800" dirty="0"/>
              <a:t> </a:t>
            </a:r>
            <a:r>
              <a:rPr lang="en-GB" sz="1800" dirty="0" err="1"/>
              <a:t>Cyffredin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Wefan</a:t>
            </a:r>
            <a:r>
              <a:rPr lang="en-GB" sz="1800" dirty="0"/>
              <a:t> y </a:t>
            </a:r>
            <a:r>
              <a:rPr lang="en-GB" sz="1800" dirty="0" err="1"/>
              <a:t>Cyngor</a:t>
            </a:r>
            <a:r>
              <a:rPr lang="en-GB" sz="1800" dirty="0"/>
              <a:t>. </a:t>
            </a:r>
          </a:p>
          <a:p>
            <a:r>
              <a:rPr lang="en-GB" sz="1800" dirty="0" err="1"/>
              <a:t>Os</a:t>
            </a:r>
            <a:r>
              <a:rPr lang="en-GB" sz="1800" dirty="0"/>
              <a:t> </a:t>
            </a:r>
            <a:r>
              <a:rPr lang="en-GB" sz="1800" dirty="0" err="1"/>
              <a:t>na</a:t>
            </a:r>
            <a:r>
              <a:rPr lang="en-GB" sz="1800" dirty="0"/>
              <a:t> </a:t>
            </a:r>
            <a:r>
              <a:rPr lang="en-GB" sz="1800" dirty="0" err="1"/>
              <a:t>allwch</a:t>
            </a:r>
            <a:r>
              <a:rPr lang="en-GB" sz="1800" dirty="0"/>
              <a:t> </a:t>
            </a:r>
            <a:r>
              <a:rPr lang="en-GB" sz="1800" dirty="0" err="1"/>
              <a:t>ddod</a:t>
            </a:r>
            <a:r>
              <a:rPr lang="en-GB" sz="1800" dirty="0"/>
              <a:t> o </a:t>
            </a:r>
            <a:r>
              <a:rPr lang="en-GB" sz="1800" dirty="0" err="1"/>
              <a:t>hyd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atebion</a:t>
            </a:r>
            <a:r>
              <a:rPr lang="en-GB" sz="1800" dirty="0"/>
              <a:t> </a:t>
            </a:r>
            <a:r>
              <a:rPr lang="en-GB" sz="1800" dirty="0" err="1"/>
              <a:t>i'ch</a:t>
            </a:r>
            <a:r>
              <a:rPr lang="en-GB" sz="1800" dirty="0"/>
              <a:t> </a:t>
            </a:r>
            <a:r>
              <a:rPr lang="en-GB" sz="1800" dirty="0" err="1"/>
              <a:t>cwestiynau</a:t>
            </a:r>
            <a:r>
              <a:rPr lang="en-GB" sz="1800" dirty="0"/>
              <a:t>, </a:t>
            </a:r>
            <a:r>
              <a:rPr lang="en-GB" sz="1800" dirty="0" err="1"/>
              <a:t>rydym</a:t>
            </a:r>
            <a:r>
              <a:rPr lang="en-GB" sz="1800" dirty="0"/>
              <a:t> </a:t>
            </a:r>
            <a:r>
              <a:rPr lang="en-GB" sz="1800" dirty="0" err="1"/>
              <a:t>wedi</a:t>
            </a:r>
            <a:r>
              <a:rPr lang="en-GB" sz="1800" dirty="0"/>
              <a:t> </a:t>
            </a:r>
            <a:r>
              <a:rPr lang="en-GB" sz="1800" dirty="0" err="1"/>
              <a:t>sefydlu</a:t>
            </a:r>
            <a:r>
              <a:rPr lang="en-GB" sz="1800" dirty="0"/>
              <a:t> </a:t>
            </a:r>
            <a:r>
              <a:rPr lang="en-GB" sz="1800" dirty="0" err="1"/>
              <a:t>cyfeiriad</a:t>
            </a:r>
            <a:r>
              <a:rPr lang="en-GB" sz="1800" dirty="0"/>
              <a:t> e-</a:t>
            </a:r>
            <a:r>
              <a:rPr lang="en-GB" sz="1800" dirty="0" err="1"/>
              <a:t>bost</a:t>
            </a:r>
            <a:r>
              <a:rPr lang="en-GB" sz="1800" dirty="0"/>
              <a:t> a </a:t>
            </a:r>
            <a:r>
              <a:rPr lang="en-GB" sz="1800" dirty="0" err="1"/>
              <a:t>llinell</a:t>
            </a:r>
            <a:r>
              <a:rPr lang="en-GB" sz="1800" dirty="0"/>
              <a:t> </a:t>
            </a:r>
            <a:r>
              <a:rPr lang="en-GB" sz="1800" dirty="0" err="1"/>
              <a:t>ffôn</a:t>
            </a:r>
            <a:r>
              <a:rPr lang="en-GB" sz="1800" dirty="0"/>
              <a:t> </a:t>
            </a:r>
            <a:r>
              <a:rPr lang="en-GB" sz="1800" dirty="0" err="1"/>
              <a:t>bwrpasol</a:t>
            </a:r>
            <a:r>
              <a:rPr lang="en-GB" sz="1800" dirty="0"/>
              <a:t> </a:t>
            </a:r>
            <a:r>
              <a:rPr lang="en-GB" sz="1800" dirty="0" err="1"/>
              <a:t>i'ch</a:t>
            </a:r>
            <a:r>
              <a:rPr lang="en-GB" sz="1800" dirty="0"/>
              <a:t> </a:t>
            </a:r>
            <a:r>
              <a:rPr lang="en-GB" sz="1800" dirty="0" err="1"/>
              <a:t>cefnogi</a:t>
            </a:r>
            <a:r>
              <a:rPr lang="en-GB" sz="1800" dirty="0"/>
              <a:t>. Mae </a:t>
            </a:r>
            <a:r>
              <a:rPr lang="en-GB" sz="1800" dirty="0" err="1"/>
              <a:t>manylion</a:t>
            </a:r>
            <a:r>
              <a:rPr lang="en-GB" sz="1800" dirty="0"/>
              <a:t> y </a:t>
            </a:r>
            <a:r>
              <a:rPr lang="en-GB" sz="1800" dirty="0" err="1"/>
              <a:t>rhain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wefan</a:t>
            </a:r>
            <a:r>
              <a:rPr lang="en-GB" sz="1800" dirty="0"/>
              <a:t> y </a:t>
            </a:r>
            <a:r>
              <a:rPr lang="en-GB" sz="1800" dirty="0" err="1"/>
              <a:t>Cyngor</a:t>
            </a:r>
            <a:r>
              <a:rPr lang="en-GB" sz="1800" dirty="0"/>
              <a:t>. </a:t>
            </a:r>
          </a:p>
          <a:p>
            <a:r>
              <a:rPr lang="en-GB" sz="1800" dirty="0" err="1"/>
              <a:t>Bydd</a:t>
            </a:r>
            <a:r>
              <a:rPr lang="en-GB" sz="1800" dirty="0"/>
              <a:t> </a:t>
            </a:r>
            <a:r>
              <a:rPr lang="en-GB" sz="1800" dirty="0" err="1"/>
              <a:t>eich</a:t>
            </a:r>
            <a:r>
              <a:rPr lang="en-GB" sz="1800" dirty="0"/>
              <a:t> </a:t>
            </a:r>
            <a:r>
              <a:rPr lang="en-GB" sz="1800" dirty="0" err="1"/>
              <a:t>ysgol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cyhoeddi</a:t>
            </a:r>
            <a:r>
              <a:rPr lang="en-GB" sz="1800" dirty="0"/>
              <a:t> </a:t>
            </a:r>
            <a:r>
              <a:rPr lang="en-GB" sz="1800" dirty="0" err="1"/>
              <a:t>gwybodaeth</a:t>
            </a:r>
            <a:r>
              <a:rPr lang="en-GB" sz="1800" dirty="0"/>
              <a:t> </a:t>
            </a:r>
            <a:r>
              <a:rPr lang="en-GB" sz="1800" dirty="0" err="1"/>
              <a:t>gyda'r</a:t>
            </a:r>
            <a:r>
              <a:rPr lang="en-GB" sz="1800" dirty="0"/>
              <a:t> </a:t>
            </a:r>
            <a:r>
              <a:rPr lang="en-GB" sz="1800" dirty="0" err="1"/>
              <a:t>manylion</a:t>
            </a:r>
            <a:r>
              <a:rPr lang="en-GB" sz="1800" dirty="0"/>
              <a:t> </a:t>
            </a:r>
            <a:r>
              <a:rPr lang="en-GB" sz="1800" dirty="0" err="1"/>
              <a:t>penodol</a:t>
            </a:r>
            <a:r>
              <a:rPr lang="en-GB" sz="1800" dirty="0"/>
              <a:t> </a:t>
            </a:r>
            <a:r>
              <a:rPr lang="en-GB" sz="1800" dirty="0" err="1"/>
              <a:t>sy'n</a:t>
            </a:r>
            <a:r>
              <a:rPr lang="en-GB" sz="1800" dirty="0"/>
              <a:t> </a:t>
            </a:r>
            <a:r>
              <a:rPr lang="en-GB" sz="1800" dirty="0" err="1"/>
              <a:t>berthnasol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chi </a:t>
            </a:r>
            <a:r>
              <a:rPr lang="en-GB" sz="1800" dirty="0" err="1"/>
              <a:t>a'ch</a:t>
            </a:r>
            <a:r>
              <a:rPr lang="en-GB" sz="1800" dirty="0"/>
              <a:t> </a:t>
            </a:r>
            <a:r>
              <a:rPr lang="en-GB" sz="1800" dirty="0" err="1"/>
              <a:t>plentyn</a:t>
            </a:r>
            <a:r>
              <a:rPr lang="en-GB" sz="1800" dirty="0"/>
              <a:t>. </a:t>
            </a:r>
          </a:p>
          <a:p>
            <a:r>
              <a:rPr lang="en-GB" sz="1800" dirty="0" err="1"/>
              <a:t>Efallai</a:t>
            </a:r>
            <a:r>
              <a:rPr lang="en-GB" sz="1800" dirty="0"/>
              <a:t> </a:t>
            </a:r>
            <a:r>
              <a:rPr lang="en-GB" sz="1800" dirty="0" err="1"/>
              <a:t>na</a:t>
            </a:r>
            <a:r>
              <a:rPr lang="en-GB" sz="1800" dirty="0"/>
              <a:t> </a:t>
            </a:r>
            <a:r>
              <a:rPr lang="en-GB" sz="1800" dirty="0" err="1"/>
              <a:t>fydd</a:t>
            </a:r>
            <a:r>
              <a:rPr lang="en-GB" sz="1800" dirty="0"/>
              <a:t> </a:t>
            </a:r>
            <a:r>
              <a:rPr lang="en-GB" sz="1800" dirty="0" err="1"/>
              <a:t>gennym</a:t>
            </a:r>
            <a:r>
              <a:rPr lang="en-GB" sz="1800" dirty="0"/>
              <a:t> </a:t>
            </a:r>
            <a:r>
              <a:rPr lang="en-GB" sz="1800" dirty="0" err="1"/>
              <a:t>yr</a:t>
            </a:r>
            <a:r>
              <a:rPr lang="en-GB" sz="1800" dirty="0"/>
              <a:t> </a:t>
            </a:r>
            <a:r>
              <a:rPr lang="en-GB" sz="1800" dirty="0" err="1"/>
              <a:t>holl</a:t>
            </a:r>
            <a:r>
              <a:rPr lang="en-GB" sz="1800" dirty="0"/>
              <a:t> </a:t>
            </a:r>
            <a:r>
              <a:rPr lang="en-GB" sz="1800" dirty="0" err="1"/>
              <a:t>wybodaeth</a:t>
            </a:r>
            <a:r>
              <a:rPr lang="en-GB" sz="1800" dirty="0"/>
              <a:t> </a:t>
            </a:r>
            <a:r>
              <a:rPr lang="en-GB" sz="1800" dirty="0" err="1"/>
              <a:t>sydd</a:t>
            </a:r>
            <a:r>
              <a:rPr lang="en-GB" sz="1800" dirty="0"/>
              <a:t> </a:t>
            </a:r>
            <a:r>
              <a:rPr lang="en-GB" sz="1800" dirty="0" err="1"/>
              <a:t>ei</a:t>
            </a:r>
            <a:r>
              <a:rPr lang="en-GB" sz="1800" dirty="0"/>
              <a:t> </a:t>
            </a:r>
            <a:r>
              <a:rPr lang="en-GB" sz="1800" dirty="0" err="1"/>
              <a:t>hangen</a:t>
            </a:r>
            <a:r>
              <a:rPr lang="en-GB" sz="1800" dirty="0"/>
              <a:t> </a:t>
            </a:r>
            <a:r>
              <a:rPr lang="en-GB" sz="1800" dirty="0" err="1"/>
              <a:t>arnoch</a:t>
            </a:r>
            <a:r>
              <a:rPr lang="en-GB" sz="1800" dirty="0"/>
              <a:t> </a:t>
            </a:r>
            <a:r>
              <a:rPr lang="en-GB" sz="1800" dirty="0" err="1"/>
              <a:t>eto</a:t>
            </a:r>
            <a:r>
              <a:rPr lang="en-GB" sz="1800" dirty="0"/>
              <a:t>. </a:t>
            </a:r>
            <a:r>
              <a:rPr lang="en-GB" sz="1800" dirty="0" err="1"/>
              <a:t>Byddwch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amyneddgar</a:t>
            </a:r>
            <a:r>
              <a:rPr lang="en-GB" sz="1800" dirty="0"/>
              <a:t> </a:t>
            </a:r>
            <a:r>
              <a:rPr lang="en-GB" sz="1800" dirty="0" err="1"/>
              <a:t>gyda</a:t>
            </a:r>
            <a:r>
              <a:rPr lang="en-GB" sz="1800" dirty="0"/>
              <a:t> </a:t>
            </a:r>
            <a:r>
              <a:rPr lang="en-GB" sz="1800" dirty="0" err="1"/>
              <a:t>ni</a:t>
            </a:r>
            <a:r>
              <a:rPr lang="en-GB" sz="1800" dirty="0"/>
              <a:t> </a:t>
            </a:r>
            <a:r>
              <a:rPr lang="en-GB" sz="1800" dirty="0" err="1"/>
              <a:t>wrth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ni</a:t>
            </a:r>
            <a:r>
              <a:rPr lang="en-GB" sz="1800" dirty="0"/>
              <a:t> </a:t>
            </a:r>
            <a:r>
              <a:rPr lang="en-GB" sz="1800" dirty="0" err="1"/>
              <a:t>aros</a:t>
            </a:r>
            <a:r>
              <a:rPr lang="en-GB" sz="1800" dirty="0"/>
              <a:t> am </a:t>
            </a:r>
            <a:r>
              <a:rPr lang="en-GB" sz="1800" dirty="0" err="1"/>
              <a:t>arweiniad</a:t>
            </a:r>
            <a:r>
              <a:rPr lang="en-GB" sz="1800" dirty="0"/>
              <a:t> </a:t>
            </a:r>
            <a:r>
              <a:rPr lang="en-GB" sz="1800" dirty="0" err="1"/>
              <a:t>gan</a:t>
            </a:r>
            <a:r>
              <a:rPr lang="en-GB" sz="1800" dirty="0"/>
              <a:t> </a:t>
            </a:r>
            <a:r>
              <a:rPr lang="en-GB" sz="1800" dirty="0" err="1"/>
              <a:t>Lywodraeth</a:t>
            </a:r>
            <a:r>
              <a:rPr lang="en-GB" sz="1800" dirty="0"/>
              <a:t> </a:t>
            </a:r>
            <a:r>
              <a:rPr lang="en-GB" sz="1800" dirty="0" err="1"/>
              <a:t>Cymru</a:t>
            </a:r>
            <a:r>
              <a:rPr lang="en-GB" sz="1800" dirty="0"/>
              <a:t>.</a:t>
            </a:r>
          </a:p>
          <a:p>
            <a:pPr marL="0" indent="0">
              <a:spcBef>
                <a:spcPts val="0"/>
              </a:spcBef>
              <a:spcAft>
                <a:spcPts val="1600"/>
              </a:spcAft>
              <a:buFontTx/>
              <a:buNone/>
              <a:defRPr/>
            </a:pPr>
            <a:endParaRPr lang="en-GB" sz="1800" dirty="0"/>
          </a:p>
        </p:txBody>
      </p:sp>
      <p:sp>
        <p:nvSpPr>
          <p:cNvPr id="30723" name="Google Shape;149;p29"/>
          <p:cNvSpPr txBox="1">
            <a:spLocks/>
          </p:cNvSpPr>
          <p:nvPr/>
        </p:nvSpPr>
        <p:spPr bwMode="auto">
          <a:xfrm>
            <a:off x="250825" y="332656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dirty="0" err="1" smtClean="0">
                <a:solidFill>
                  <a:schemeClr val="tx2"/>
                </a:solidFill>
              </a:rPr>
              <a:t>Cefnogaeth</a:t>
            </a:r>
            <a:r>
              <a:rPr lang="en-GB" altLang="en-US" sz="4000" dirty="0" smtClean="0">
                <a:solidFill>
                  <a:schemeClr val="tx2"/>
                </a:solidFill>
              </a:rPr>
              <a:t> </a:t>
            </a:r>
            <a:r>
              <a:rPr lang="en-GB" altLang="en-US" sz="4000" dirty="0" err="1" smtClean="0">
                <a:solidFill>
                  <a:schemeClr val="tx2"/>
                </a:solidFill>
              </a:rPr>
              <a:t>i</a:t>
            </a:r>
            <a:r>
              <a:rPr lang="en-GB" altLang="en-US" sz="4000" dirty="0" smtClean="0">
                <a:solidFill>
                  <a:schemeClr val="tx2"/>
                </a:solidFill>
              </a:rPr>
              <a:t> </a:t>
            </a:r>
            <a:r>
              <a:rPr lang="en-GB" altLang="en-US" sz="4000" dirty="0" err="1" smtClean="0">
                <a:solidFill>
                  <a:schemeClr val="tx2"/>
                </a:solidFill>
              </a:rPr>
              <a:t>rieni</a:t>
            </a:r>
            <a:endParaRPr lang="en-GB" altLang="en-US" sz="4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8716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0;p29">
            <a:extLst>
              <a:ext uri="{FF2B5EF4-FFF2-40B4-BE49-F238E27FC236}">
                <a16:creationId xmlns:a16="http://schemas.microsoft.com/office/drawing/2014/main" id="{0269893C-FB75-4AF0-906C-803718050E01}"/>
              </a:ext>
            </a:extLst>
          </p:cNvPr>
          <p:cNvSpPr txBox="1">
            <a:spLocks/>
          </p:cNvSpPr>
          <p:nvPr/>
        </p:nvSpPr>
        <p:spPr>
          <a:xfrm>
            <a:off x="250825" y="1412875"/>
            <a:ext cx="8642350" cy="2627313"/>
          </a:xfrm>
          <a:prstGeom prst="rect">
            <a:avLst/>
          </a:prstGeom>
        </p:spPr>
        <p:txBody>
          <a:bodyPr spcFirstLastPara="1" lIns="91425" tIns="91425" rIns="91425" bIns="91425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Aft>
                <a:spcPts val="1600"/>
              </a:spcAft>
              <a:defRPr/>
            </a:pP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staff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 smtClean="0">
                <a:latin typeface="Arial"/>
                <a:cs typeface="Arial"/>
              </a:rPr>
              <a:t>wedi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cael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profiadau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amrywiol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 smtClean="0">
                <a:latin typeface="Arial"/>
                <a:cs typeface="Arial"/>
              </a:rPr>
              <a:t>o’r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lang="en-GB" sz="2000" dirty="0" err="1" smtClean="0">
                <a:latin typeface="Arial"/>
                <a:cs typeface="Arial"/>
              </a:rPr>
              <a:t>cyfnod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lang="en-GB" sz="2000" dirty="0" err="1" smtClean="0">
                <a:latin typeface="Arial"/>
                <a:cs typeface="Arial"/>
              </a:rPr>
              <a:t>clo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a </a:t>
            </a:r>
            <a:r>
              <a:rPr lang="en-GB" sz="2000" dirty="0" err="1">
                <a:latin typeface="Arial"/>
                <a:cs typeface="Arial"/>
              </a:rPr>
              <a:t>allai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effeithio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gwytnwch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wrth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ddychwelyd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. </a:t>
            </a:r>
            <a:r>
              <a:rPr lang="en-GB" sz="2000" dirty="0" err="1">
                <a:latin typeface="Arial"/>
                <a:cs typeface="Arial"/>
              </a:rPr>
              <a:t>Efallai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dioddef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profedigaeth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wedi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gweithio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heb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seibiant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gyda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lefelau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uchel</a:t>
            </a:r>
            <a:r>
              <a:rPr lang="en-GB" sz="2000" dirty="0">
                <a:latin typeface="Arial"/>
                <a:cs typeface="Arial"/>
              </a:rPr>
              <a:t> o </a:t>
            </a:r>
            <a:r>
              <a:rPr lang="en-GB" sz="2000" dirty="0" err="1">
                <a:latin typeface="Arial"/>
                <a:cs typeface="Arial"/>
              </a:rPr>
              <a:t>straen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neu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heb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weithio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oherwydd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rhesymau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iechyd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spcAft>
                <a:spcPts val="1600"/>
              </a:spcAft>
              <a:defRPr/>
            </a:pPr>
            <a:r>
              <a:rPr lang="en-GB" sz="2000" dirty="0" err="1">
                <a:latin typeface="Arial"/>
                <a:cs typeface="Arial"/>
              </a:rPr>
              <a:t>Mae'n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hanfodol</a:t>
            </a:r>
            <a:r>
              <a:rPr lang="en-GB" sz="2000" dirty="0">
                <a:latin typeface="Arial"/>
                <a:cs typeface="Arial"/>
              </a:rPr>
              <a:t> bod </a:t>
            </a:r>
            <a:r>
              <a:rPr lang="en-GB" sz="2000" dirty="0" err="1">
                <a:latin typeface="Arial"/>
                <a:cs typeface="Arial"/>
              </a:rPr>
              <a:t>cymuned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ystyried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gwahanol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brofiadau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 smtClean="0">
                <a:latin typeface="Arial"/>
                <a:cs typeface="Arial"/>
              </a:rPr>
              <a:t>unigolion</a:t>
            </a:r>
            <a:r>
              <a:rPr lang="en-GB" sz="2000" dirty="0" smtClean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wrth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ystyried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sut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gefnogi</a:t>
            </a:r>
            <a:r>
              <a:rPr lang="en-GB" sz="2000" dirty="0">
                <a:latin typeface="Arial"/>
                <a:cs typeface="Arial"/>
              </a:rPr>
              <a:t> staff. </a:t>
            </a:r>
            <a:r>
              <a:rPr lang="en-GB" sz="2000" dirty="0" err="1">
                <a:latin typeface="Arial"/>
                <a:cs typeface="Arial"/>
              </a:rPr>
              <a:t>Bydd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caniatáu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amser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ailadeiladu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diwygio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cymuned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ganolog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i'w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lwyddiant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spcAft>
                <a:spcPts val="1600"/>
              </a:spcAft>
              <a:defRPr/>
            </a:pPr>
            <a:r>
              <a:rPr lang="en-GB" sz="2000" dirty="0">
                <a:latin typeface="Arial"/>
                <a:cs typeface="Arial"/>
              </a:rPr>
              <a:t>Mae </a:t>
            </a:r>
            <a:r>
              <a:rPr lang="en-GB" sz="2000" dirty="0" err="1">
                <a:latin typeface="Arial"/>
                <a:cs typeface="Arial"/>
              </a:rPr>
              <a:t>gan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lywodraethwyr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gwasanaethau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cymorth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Awdurdod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Lleol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rôl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wrth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ddarparu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cefnogaeth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benaethiaid</a:t>
            </a:r>
            <a:r>
              <a:rPr lang="en-GB" sz="2000" dirty="0">
                <a:latin typeface="Arial"/>
                <a:cs typeface="Arial"/>
              </a:rPr>
              <a:t> ac </a:t>
            </a:r>
            <a:r>
              <a:rPr lang="en-GB" sz="2000" dirty="0" err="1">
                <a:latin typeface="Arial"/>
                <a:cs typeface="Arial"/>
              </a:rPr>
              <a:t>uwch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dimau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rheoli</a:t>
            </a:r>
            <a:r>
              <a:rPr lang="en-GB" sz="2000" dirty="0">
                <a:latin typeface="Arial"/>
                <a:cs typeface="Arial"/>
              </a:rPr>
              <a:t>,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sut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gynnal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eu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hunain</a:t>
            </a:r>
            <a:r>
              <a:rPr lang="en-GB" sz="2000" dirty="0">
                <a:latin typeface="Arial"/>
                <a:cs typeface="Arial"/>
              </a:rPr>
              <a:t>, staff, </a:t>
            </a:r>
            <a:r>
              <a:rPr lang="en-GB" sz="2000" dirty="0" err="1">
                <a:latin typeface="Arial"/>
                <a:cs typeface="Arial"/>
              </a:rPr>
              <a:t>disgyblion</a:t>
            </a:r>
            <a:r>
              <a:rPr lang="en-GB" sz="2000" dirty="0">
                <a:latin typeface="Arial"/>
                <a:cs typeface="Arial"/>
              </a:rPr>
              <a:t> a </a:t>
            </a:r>
            <a:r>
              <a:rPr lang="en-GB" sz="2000" dirty="0" err="1">
                <a:latin typeface="Arial"/>
                <a:cs typeface="Arial"/>
              </a:rPr>
              <a:t>rhieni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ar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ôl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dychwelyd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i'r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 dirty="0" err="1">
                <a:latin typeface="Arial"/>
                <a:cs typeface="Arial"/>
              </a:rPr>
              <a:t>ysgol</a:t>
            </a:r>
            <a:r>
              <a:rPr lang="en-GB" sz="2000" dirty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  <a:p>
            <a:pPr marL="0" indent="0">
              <a:spcBef>
                <a:spcPts val="0"/>
              </a:spcBef>
              <a:spcAft>
                <a:spcPts val="1600"/>
              </a:spcAft>
              <a:buFontTx/>
              <a:buNone/>
              <a:defRPr/>
            </a:pPr>
            <a:endParaRPr lang="en-GB" sz="1800" dirty="0"/>
          </a:p>
        </p:txBody>
      </p:sp>
      <p:sp>
        <p:nvSpPr>
          <p:cNvPr id="31747" name="Google Shape;149;p29">
            <a:extLst>
              <a:ext uri="{FF2B5EF4-FFF2-40B4-BE49-F238E27FC236}">
                <a16:creationId xmlns:a16="http://schemas.microsoft.com/office/drawing/2014/main" id="{E4FF124C-5C00-4243-A87B-9F988E0CD997}"/>
              </a:ext>
            </a:extLst>
          </p:cNvPr>
          <p:cNvSpPr txBox="1">
            <a:spLocks/>
          </p:cNvSpPr>
          <p:nvPr/>
        </p:nvSpPr>
        <p:spPr bwMode="auto">
          <a:xfrm>
            <a:off x="0" y="692150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solidFill>
                  <a:schemeClr val="tx2"/>
                </a:solidFill>
                <a:latin typeface="Arial"/>
                <a:cs typeface="Arial"/>
              </a:rPr>
              <a:t>Cefnogaeth i Staff</a:t>
            </a:r>
          </a:p>
        </p:txBody>
      </p:sp>
      <p:pic>
        <p:nvPicPr>
          <p:cNvPr id="31748" name="Picture 2" descr="Helping Hand Logo Sign Illustration Free Stock Photo ...">
            <a:extLst>
              <a:ext uri="{FF2B5EF4-FFF2-40B4-BE49-F238E27FC236}">
                <a16:creationId xmlns:a16="http://schemas.microsoft.com/office/drawing/2014/main" id="{A2EFEC46-ADC1-4609-822F-C1E0544C8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535613"/>
            <a:ext cx="2884487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5655370"/>
            <a:ext cx="1512168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y-GB" sz="3200" dirty="0" smtClean="0">
                <a:solidFill>
                  <a:srgbClr val="0070C0"/>
                </a:solidFill>
                <a:latin typeface="Kristen ITC" panose="03050502040202030202" pitchFamily="66" charset="0"/>
              </a:rPr>
              <a:t>Estyn</a:t>
            </a:r>
            <a:r>
              <a:rPr lang="cy-GB" sz="3200" dirty="0" smtClean="0">
                <a:latin typeface="Kristen ITC" panose="03050502040202030202" pitchFamily="66" charset="0"/>
              </a:rPr>
              <a:t> </a:t>
            </a:r>
            <a:r>
              <a:rPr lang="cy-GB" sz="3200" dirty="0" smtClean="0">
                <a:solidFill>
                  <a:srgbClr val="FF0000"/>
                </a:solidFill>
                <a:latin typeface="Kristen ITC" panose="03050502040202030202" pitchFamily="66" charset="0"/>
              </a:rPr>
              <a:t>llaw</a:t>
            </a:r>
            <a:endParaRPr lang="en-GB" sz="3200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8049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155;p30">
            <a:extLst>
              <a:ext uri="{FF2B5EF4-FFF2-40B4-BE49-F238E27FC236}">
                <a16:creationId xmlns:a16="http://schemas.microsoft.com/office/drawing/2014/main" id="{61E0E1F1-E25F-4DA8-9763-204DACC3A739}"/>
              </a:ext>
            </a:extLst>
          </p:cNvPr>
          <p:cNvSpPr txBox="1">
            <a:spLocks/>
          </p:cNvSpPr>
          <p:nvPr/>
        </p:nvSpPr>
        <p:spPr bwMode="auto">
          <a:xfrm>
            <a:off x="0" y="692150"/>
            <a:ext cx="91440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400">
                <a:solidFill>
                  <a:schemeClr val="tx2"/>
                </a:solidFill>
                <a:latin typeface="Arial"/>
                <a:cs typeface="Arial"/>
              </a:rPr>
              <a:t> Adferiad</a:t>
            </a:r>
            <a:r>
              <a:rPr lang="en-GB" altLang="en-US" sz="4000" dirty="0">
                <a:solidFill>
                  <a:schemeClr val="tx2"/>
                </a:solidFill>
                <a:latin typeface="Arial"/>
                <a:cs typeface="Arial"/>
              </a:rPr>
              <a:t> </a:t>
            </a:r>
            <a:endParaRPr lang="en-GB" altLang="en-US" sz="4000" dirty="0">
              <a:solidFill>
                <a:schemeClr val="tx2"/>
              </a:solidFill>
            </a:endParaRPr>
          </a:p>
        </p:txBody>
      </p:sp>
      <p:sp>
        <p:nvSpPr>
          <p:cNvPr id="3" name="Google Shape;156;p30">
            <a:extLst>
              <a:ext uri="{FF2B5EF4-FFF2-40B4-BE49-F238E27FC236}">
                <a16:creationId xmlns:a16="http://schemas.microsoft.com/office/drawing/2014/main" id="{1FD4861B-1156-4570-9BB7-007AA634E290}"/>
              </a:ext>
            </a:extLst>
          </p:cNvPr>
          <p:cNvSpPr txBox="1">
            <a:spLocks/>
          </p:cNvSpPr>
          <p:nvPr/>
        </p:nvSpPr>
        <p:spPr>
          <a:xfrm>
            <a:off x="149225" y="1263650"/>
            <a:ext cx="6870700" cy="3019425"/>
          </a:xfrm>
          <a:prstGeom prst="rect">
            <a:avLst/>
          </a:prstGeom>
        </p:spPr>
        <p:txBody>
          <a:bodyPr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FontTx/>
              <a:buNone/>
              <a:defRPr/>
            </a:pPr>
            <a:endParaRPr lang="en-GB" sz="2000" dirty="0">
              <a:solidFill>
                <a:schemeClr val="bg2"/>
              </a:solidFill>
              <a:sym typeface="Arial"/>
            </a:endParaRPr>
          </a:p>
          <a:p>
            <a:pPr>
              <a:defRPr/>
            </a:pPr>
            <a:r>
              <a:rPr lang="en-GB" sz="2400" dirty="0" err="1">
                <a:latin typeface="Arial"/>
                <a:cs typeface="Arial"/>
                <a:sym typeface="Arial"/>
              </a:rPr>
              <a:t>Bydd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effaith</a:t>
            </a:r>
            <a:r>
              <a:rPr lang="en-GB" sz="2400" dirty="0">
                <a:latin typeface="Arial"/>
                <a:cs typeface="Arial"/>
                <a:sym typeface="Arial"/>
              </a:rPr>
              <a:t> Covid-19 </a:t>
            </a:r>
            <a:r>
              <a:rPr lang="en-GB" sz="2400" dirty="0" err="1">
                <a:latin typeface="Arial"/>
                <a:cs typeface="Arial"/>
                <a:sym typeface="Arial"/>
              </a:rPr>
              <a:t>yn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effeithio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mwy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ar</a:t>
            </a:r>
            <a:r>
              <a:rPr lang="en-GB" sz="2400" dirty="0">
                <a:latin typeface="Arial"/>
                <a:cs typeface="Arial"/>
                <a:sym typeface="Arial"/>
              </a:rPr>
              <a:t> rai </a:t>
            </a:r>
            <a:r>
              <a:rPr lang="en-GB" sz="2400" dirty="0" err="1">
                <a:latin typeface="Arial"/>
                <a:cs typeface="Arial"/>
                <a:sym typeface="Arial"/>
              </a:rPr>
              <a:t>pobl</a:t>
            </a:r>
            <a:r>
              <a:rPr lang="en-GB" sz="2400" dirty="0">
                <a:latin typeface="Arial"/>
                <a:cs typeface="Arial"/>
                <a:sym typeface="Arial"/>
              </a:rPr>
              <a:t> nag </a:t>
            </a:r>
            <a:r>
              <a:rPr lang="en-GB" sz="2400" dirty="0" err="1">
                <a:latin typeface="Arial"/>
                <a:cs typeface="Arial"/>
                <a:sym typeface="Arial"/>
              </a:rPr>
              <a:t>eraill</a:t>
            </a:r>
            <a:r>
              <a:rPr lang="en-GB" sz="2400" dirty="0">
                <a:latin typeface="Arial"/>
                <a:cs typeface="Arial"/>
                <a:sym typeface="Arial"/>
              </a:rPr>
              <a:t>.</a:t>
            </a:r>
            <a:endParaRPr lang="en-GB" dirty="0">
              <a:latin typeface="Arial"/>
              <a:cs typeface="Arial"/>
              <a:sym typeface="Arial"/>
            </a:endParaRPr>
          </a:p>
          <a:p>
            <a:pPr>
              <a:defRPr/>
            </a:pPr>
            <a:endParaRPr lang="en-GB" sz="2400" dirty="0">
              <a:latin typeface="Arial"/>
              <a:cs typeface="Arial"/>
              <a:sym typeface="Arial"/>
            </a:endParaRPr>
          </a:p>
          <a:p>
            <a:pPr>
              <a:defRPr/>
            </a:pPr>
            <a:r>
              <a:rPr lang="en-GB" sz="2400" dirty="0" err="1" smtClean="0">
                <a:latin typeface="Arial"/>
                <a:cs typeface="Arial"/>
                <a:sym typeface="Arial"/>
              </a:rPr>
              <a:t>Dylid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rhoi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cynhaliaeth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ac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anogaeth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i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gefngofi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adferiad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.</a:t>
            </a:r>
            <a:endParaRPr lang="en-GB" dirty="0">
              <a:latin typeface="Arial"/>
              <a:cs typeface="Arial"/>
              <a:sym typeface="Arial"/>
            </a:endParaRPr>
          </a:p>
          <a:p>
            <a:pPr>
              <a:defRPr/>
            </a:pPr>
            <a:endParaRPr lang="en-GB" sz="2400" dirty="0">
              <a:latin typeface="Arial"/>
              <a:cs typeface="Arial"/>
              <a:sym typeface="Arial"/>
            </a:endParaRPr>
          </a:p>
          <a:p>
            <a:pPr>
              <a:defRPr/>
            </a:pPr>
            <a:r>
              <a:rPr lang="en-GB" sz="2400" dirty="0" err="1">
                <a:latin typeface="Arial"/>
                <a:cs typeface="Arial"/>
                <a:sym typeface="Arial"/>
              </a:rPr>
              <a:t>Gellir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cael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mynediad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i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adnodd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defnyddiol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ar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gymhwyso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egwyddorion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anogaeth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ar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ôl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cyfnod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  <a:sym typeface="Arial"/>
              </a:rPr>
              <a:t>cloi</a:t>
            </a:r>
            <a:r>
              <a:rPr lang="en-GB" sz="2400" dirty="0" smtClean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trwy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glicio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ar</a:t>
            </a:r>
            <a:r>
              <a:rPr lang="en-GB" sz="2400" dirty="0">
                <a:latin typeface="Arial"/>
                <a:cs typeface="Arial"/>
                <a:sym typeface="Arial"/>
              </a:rPr>
              <a:t> y </a:t>
            </a:r>
            <a:r>
              <a:rPr lang="en-GB" sz="2400" dirty="0" err="1">
                <a:latin typeface="Arial"/>
                <a:cs typeface="Arial"/>
                <a:sym typeface="Arial"/>
              </a:rPr>
              <a:t>llun</a:t>
            </a:r>
            <a:r>
              <a:rPr lang="en-GB" sz="2400" dirty="0">
                <a:latin typeface="Arial"/>
                <a:cs typeface="Arial"/>
                <a:sym typeface="Arial"/>
              </a:rPr>
              <a:t> </a:t>
            </a:r>
            <a:r>
              <a:rPr lang="en-GB" sz="2400" dirty="0" err="1">
                <a:latin typeface="Arial"/>
                <a:cs typeface="Arial"/>
                <a:sym typeface="Arial"/>
              </a:rPr>
              <a:t>ar</a:t>
            </a:r>
            <a:r>
              <a:rPr lang="en-GB" sz="2400" dirty="0">
                <a:latin typeface="Arial"/>
                <a:cs typeface="Arial"/>
                <a:sym typeface="Arial"/>
              </a:rPr>
              <a:t> y </a:t>
            </a:r>
            <a:r>
              <a:rPr lang="en-GB" sz="2400" dirty="0" err="1">
                <a:latin typeface="Arial"/>
                <a:cs typeface="Arial"/>
                <a:sym typeface="Arial"/>
              </a:rPr>
              <a:t>dde</a:t>
            </a:r>
            <a:r>
              <a:rPr lang="en-GB" sz="2400" dirty="0">
                <a:latin typeface="Arial"/>
                <a:cs typeface="Arial"/>
                <a:sym typeface="Arial"/>
              </a:rPr>
              <a:t>.</a:t>
            </a:r>
            <a:endParaRPr lang="en-GB" dirty="0">
              <a:latin typeface="Arial"/>
              <a:cs typeface="Arial"/>
            </a:endParaRPr>
          </a:p>
        </p:txBody>
      </p:sp>
      <p:pic>
        <p:nvPicPr>
          <p:cNvPr id="32772" name="Picture 3">
            <a:hlinkClick r:id="rId2"/>
            <a:extLst>
              <a:ext uri="{FF2B5EF4-FFF2-40B4-BE49-F238E27FC236}">
                <a16:creationId xmlns:a16="http://schemas.microsoft.com/office/drawing/2014/main" id="{AB3EA83D-B948-4258-87B5-ED490C8D4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38" b="1283"/>
          <a:stretch>
            <a:fillRect/>
          </a:stretch>
        </p:blipFill>
        <p:spPr bwMode="auto">
          <a:xfrm>
            <a:off x="7019925" y="2170113"/>
            <a:ext cx="1724025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32474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>
            <a:extLst>
              <a:ext uri="{FF2B5EF4-FFF2-40B4-BE49-F238E27FC236}">
                <a16:creationId xmlns:a16="http://schemas.microsoft.com/office/drawing/2014/main" id="{319F6BFF-CCCC-4AC3-A03F-ADE9DF6EC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Cysylltiadau pellach</a:t>
            </a:r>
            <a:endParaRPr lang="en-US"/>
          </a:p>
        </p:txBody>
      </p:sp>
      <p:sp>
        <p:nvSpPr>
          <p:cNvPr id="34819" name="TextBox 3">
            <a:extLst>
              <a:ext uri="{FF2B5EF4-FFF2-40B4-BE49-F238E27FC236}">
                <a16:creationId xmlns:a16="http://schemas.microsoft.com/office/drawing/2014/main" id="{BD619B87-FC39-46A9-AB05-778184724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060575"/>
            <a:ext cx="82296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 dirty="0"/>
          </a:p>
          <a:p>
            <a:pPr>
              <a:spcBef>
                <a:spcPct val="0"/>
              </a:spcBef>
              <a:buNone/>
            </a:pPr>
            <a:endParaRPr lang="en-GB" altLang="en-US" sz="1800" dirty="0">
              <a:cs typeface="Arial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1800" dirty="0" smtClean="0">
                <a:latin typeface="Arial"/>
                <a:cs typeface="Arial"/>
                <a:hlinkClick r:id="rId2"/>
              </a:rPr>
              <a:t>Ysgol </a:t>
            </a:r>
            <a:r>
              <a:rPr lang="en-GB" altLang="en-US" sz="1800" dirty="0" err="1">
                <a:latin typeface="Arial"/>
                <a:cs typeface="Arial"/>
                <a:hlinkClick r:id="rId2"/>
              </a:rPr>
              <a:t>Rhithiol</a:t>
            </a:r>
            <a:r>
              <a:rPr lang="en-GB" altLang="en-US" sz="1800" dirty="0">
                <a:latin typeface="Arial"/>
                <a:cs typeface="Arial"/>
                <a:hlinkClick r:id="rId2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2"/>
              </a:rPr>
              <a:t>Abertawe</a:t>
            </a:r>
            <a:endParaRPr lang="en-GB" altLang="en-US" sz="1800" dirty="0">
              <a:latin typeface="Arial"/>
              <a:cs typeface="Arial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1800" dirty="0">
                <a:latin typeface="Arial"/>
                <a:cs typeface="Arial"/>
                <a:hlinkClick r:id="rId3"/>
              </a:rPr>
              <a:t>Tudalen '</a:t>
            </a:r>
            <a:r>
              <a:rPr lang="en-GB" altLang="en-US" sz="1800" dirty="0" err="1">
                <a:latin typeface="Arial"/>
                <a:cs typeface="Arial"/>
                <a:hlinkClick r:id="rId3"/>
              </a:rPr>
              <a:t>Cwestiynau</a:t>
            </a:r>
            <a:r>
              <a:rPr lang="en-GB" altLang="en-US" sz="1800" dirty="0">
                <a:latin typeface="Arial"/>
                <a:cs typeface="Arial"/>
                <a:hlinkClick r:id="rId3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3"/>
              </a:rPr>
              <a:t>Cyffredin</a:t>
            </a:r>
            <a:r>
              <a:rPr lang="en-GB" altLang="en-US" sz="1800" dirty="0">
                <a:latin typeface="Arial"/>
                <a:cs typeface="Arial"/>
                <a:hlinkClick r:id="rId3"/>
              </a:rPr>
              <a:t>'</a:t>
            </a:r>
            <a:endParaRPr lang="en-GB" altLang="en-US" sz="1800" dirty="0">
              <a:cs typeface="Arial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1800" dirty="0">
                <a:latin typeface="Arial"/>
                <a:cs typeface="Arial"/>
                <a:hlinkClick r:id="rId4"/>
              </a:rPr>
              <a:t>Yr 'Exchange'</a:t>
            </a:r>
            <a:endParaRPr lang="en-GB" sz="1800" dirty="0"/>
          </a:p>
          <a:p>
            <a:pPr>
              <a:spcBef>
                <a:spcPct val="0"/>
              </a:spcBef>
              <a:buNone/>
            </a:pPr>
            <a:r>
              <a:rPr lang="en-GB" altLang="en-US" sz="1800" dirty="0">
                <a:latin typeface="Arial"/>
                <a:cs typeface="Arial"/>
                <a:hlinkClick r:id="rId5"/>
              </a:rPr>
              <a:t>'Cruse' </a:t>
            </a:r>
            <a:r>
              <a:rPr lang="en-GB" altLang="en-US" sz="1800" dirty="0" err="1">
                <a:latin typeface="Arial"/>
                <a:cs typeface="Arial"/>
                <a:hlinkClick r:id="rId5"/>
              </a:rPr>
              <a:t>ar</a:t>
            </a:r>
            <a:r>
              <a:rPr lang="en-GB" altLang="en-US" sz="1800" dirty="0">
                <a:latin typeface="Arial"/>
                <a:cs typeface="Arial"/>
                <a:hlinkClick r:id="rId5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5"/>
              </a:rPr>
              <a:t>gyfer</a:t>
            </a:r>
            <a:r>
              <a:rPr lang="en-GB" altLang="en-US" sz="1800" dirty="0">
                <a:latin typeface="Arial"/>
                <a:cs typeface="Arial"/>
                <a:hlinkClick r:id="rId5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5"/>
              </a:rPr>
              <a:t>cefnogi</a:t>
            </a:r>
            <a:r>
              <a:rPr lang="en-GB" altLang="en-US" sz="1800" dirty="0">
                <a:latin typeface="Arial"/>
                <a:cs typeface="Arial"/>
                <a:hlinkClick r:id="rId5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5"/>
              </a:rPr>
              <a:t>profedigaeth</a:t>
            </a:r>
            <a:endParaRPr lang="en-GB" altLang="en-US" sz="1800" dirty="0">
              <a:latin typeface="Arial"/>
              <a:cs typeface="Arial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1800" dirty="0" smtClean="0">
                <a:latin typeface="Arial"/>
                <a:cs typeface="Arial"/>
                <a:hlinkClick r:id="rId6"/>
              </a:rPr>
              <a:t>Tudalen </a:t>
            </a:r>
            <a:r>
              <a:rPr lang="en-GB" altLang="en-US" sz="1800" dirty="0">
                <a:latin typeface="Arial"/>
                <a:cs typeface="Arial"/>
                <a:hlinkClick r:id="rId6"/>
              </a:rPr>
              <a:t>Coronafeirws </a:t>
            </a:r>
            <a:r>
              <a:rPr lang="en-GB" altLang="en-US" sz="1800" dirty="0" err="1">
                <a:latin typeface="Arial"/>
                <a:cs typeface="Arial"/>
                <a:hlinkClick r:id="rId6"/>
              </a:rPr>
              <a:t>Cyngor</a:t>
            </a:r>
            <a:r>
              <a:rPr lang="en-GB" altLang="en-US" sz="1800" dirty="0">
                <a:latin typeface="Arial"/>
                <a:cs typeface="Arial"/>
                <a:hlinkClick r:id="rId6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6"/>
              </a:rPr>
              <a:t>Abertawe</a:t>
            </a:r>
            <a:endParaRPr lang="en-GB" altLang="en-US" sz="1800" dirty="0">
              <a:latin typeface="Arial"/>
              <a:cs typeface="Arial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1800" dirty="0">
                <a:latin typeface="Arial"/>
                <a:cs typeface="Arial"/>
                <a:hlinkClick r:id="rId7"/>
              </a:rPr>
              <a:t>Tudalen </a:t>
            </a:r>
            <a:r>
              <a:rPr lang="en-GB" altLang="en-US" sz="1800" dirty="0" err="1">
                <a:latin typeface="Arial"/>
                <a:cs typeface="Arial"/>
                <a:hlinkClick r:id="rId7"/>
              </a:rPr>
              <a:t>Ddysgu</a:t>
            </a:r>
            <a:r>
              <a:rPr lang="en-GB" altLang="en-US" sz="1800" dirty="0">
                <a:latin typeface="Arial"/>
                <a:cs typeface="Arial"/>
                <a:hlinkClick r:id="rId7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7"/>
              </a:rPr>
              <a:t>Cyngor</a:t>
            </a:r>
            <a:r>
              <a:rPr lang="en-GB" altLang="en-US" sz="1800" dirty="0">
                <a:latin typeface="Arial"/>
                <a:cs typeface="Arial"/>
                <a:hlinkClick r:id="rId7"/>
              </a:rPr>
              <a:t> </a:t>
            </a:r>
            <a:r>
              <a:rPr lang="en-GB" altLang="en-US" sz="1800" dirty="0" err="1">
                <a:latin typeface="Arial"/>
                <a:cs typeface="Arial"/>
                <a:hlinkClick r:id="rId7"/>
              </a:rPr>
              <a:t>Abertawe</a:t>
            </a:r>
            <a:endParaRPr lang="en-GB" sz="1800" dirty="0"/>
          </a:p>
          <a:p>
            <a:pPr>
              <a:spcBef>
                <a:spcPct val="0"/>
              </a:spcBef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7721453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1F524503E1E14CB3DA7C3EE51F6F87" ma:contentTypeVersion="10" ma:contentTypeDescription="Create a new document." ma:contentTypeScope="" ma:versionID="d932b248c3b105609ea3d08a8ca71cd7">
  <xsd:schema xmlns:xsd="http://www.w3.org/2001/XMLSchema" xmlns:xs="http://www.w3.org/2001/XMLSchema" xmlns:p="http://schemas.microsoft.com/office/2006/metadata/properties" xmlns:ns2="aef33da2-837f-4060-8c21-b68827e6a78c" xmlns:ns3="b6c1ac6e-4269-4820-bd87-56f038be53e7" targetNamespace="http://schemas.microsoft.com/office/2006/metadata/properties" ma:root="true" ma:fieldsID="53cb771e7728307cf77fbb303e45d517" ns2:_="" ns3:_="">
    <xsd:import namespace="aef33da2-837f-4060-8c21-b68827e6a78c"/>
    <xsd:import namespace="b6c1ac6e-4269-4820-bd87-56f038be53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f33da2-837f-4060-8c21-b68827e6a7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c1ac6e-4269-4820-bd87-56f038be53e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3E2412-FD09-41C5-8AD9-DC4570CAC5D3}">
  <ds:schemaRefs>
    <ds:schemaRef ds:uri="http://purl.org/dc/terms/"/>
    <ds:schemaRef ds:uri="http://schemas.microsoft.com/office/2006/documentManagement/types"/>
    <ds:schemaRef ds:uri="http://purl.org/dc/dcmitype/"/>
    <ds:schemaRef ds:uri="b6c1ac6e-4269-4820-bd87-56f038be53e7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aef33da2-837f-4060-8c21-b68827e6a78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895CAC3-1AEA-4B01-A96F-5BD19DA2A1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66F641-2452-4FF2-AC9D-C71F4037FE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f33da2-837f-4060-8c21-b68827e6a78c"/>
    <ds:schemaRef ds:uri="b6c1ac6e-4269-4820-bd87-56f038be53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2513</Words>
  <Application>Microsoft Office PowerPoint</Application>
  <PresentationFormat>On-screen Show (4:3)</PresentationFormat>
  <Paragraphs>161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Consolas</vt:lpstr>
      <vt:lpstr>Kristen ITC</vt:lpstr>
      <vt:lpstr>Default Design</vt:lpstr>
      <vt:lpstr>Covid-19 Dychwelyd yn ôl i’r Ysgol Arweiniad i Rieni</vt:lpstr>
      <vt:lpstr>PowerPoint Presentation</vt:lpstr>
      <vt:lpstr>PowerPoint Presentation</vt:lpstr>
      <vt:lpstr>PowerPoint Presentation</vt:lpstr>
      <vt:lpstr>Mae Ysgolion yn wahanol – ond rydym yn gweithio gyda’n gilydd!</vt:lpstr>
      <vt:lpstr>Y Diwrnod Ysgol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Cadw Pawb yn Ddiogel</vt:lpstr>
      <vt:lpstr>Awyrgylch yr Ysgol</vt:lpstr>
      <vt:lpstr>Cadw Pawb yn Iach</vt:lpstr>
      <vt:lpstr>Staff a Disgyblion sydd yn Amddiffyn eu hunain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Cysylltiadau pellach</vt:lpstr>
    </vt:vector>
  </TitlesOfParts>
  <Company>City and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lucy.butler</dc:creator>
  <cp:lastModifiedBy>Hughes, Gayle</cp:lastModifiedBy>
  <cp:revision>97</cp:revision>
  <dcterms:created xsi:type="dcterms:W3CDTF">2009-05-11T13:47:40Z</dcterms:created>
  <dcterms:modified xsi:type="dcterms:W3CDTF">2020-06-25T08:04:24Z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0x010100E71F524503E1E14CB3DA7C3EE51F6F87</vt:lpwstr>
  </property>
</Properties>
</file>