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0" r:id="rId2"/>
    <p:sldId id="257" r:id="rId3"/>
    <p:sldId id="258" r:id="rId4"/>
    <p:sldId id="256" r:id="rId5"/>
    <p:sldId id="259"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9" d="100"/>
          <a:sy n="69" d="100"/>
        </p:scale>
        <p:origin x="14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409244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4239320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605331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19624839-56AA-D042-957B-1A5FEDA1B0F9}"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887261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19624839-56AA-D042-957B-1A5FEDA1B0F9}" type="datetimeFigureOut">
              <a:rPr lang="en-US" smtClean="0"/>
              <a:t>3/19/2020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1216838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19624839-56AA-D042-957B-1A5FEDA1B0F9}" type="datetimeFigureOut">
              <a:rPr lang="en-US" smtClean="0"/>
              <a:t>3/19/2020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332569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624839-56AA-D042-957B-1A5FEDA1B0F9}" type="datetimeFigureOut">
              <a:rPr lang="en-US" smtClean="0"/>
              <a:t>3/19/2020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325536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9624839-56AA-D042-957B-1A5FEDA1B0F9}"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949092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9624839-56AA-D042-957B-1A5FEDA1B0F9}"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062613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479031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1238669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24839-56AA-D042-957B-1A5FEDA1B0F9}" type="datetimeFigureOut">
              <a:rPr lang="en-US" smtClean="0"/>
              <a:t>3/19/2020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64A917-73E9-2C45-A74E-A0DC0487C9DF}" type="slidenum">
              <a:rPr lang="en-US" smtClean="0"/>
              <a:t>‹#›</a:t>
            </a:fld>
            <a:endParaRPr lang="en-US"/>
          </a:p>
        </p:txBody>
      </p:sp>
    </p:spTree>
    <p:extLst>
      <p:ext uri="{BB962C8B-B14F-4D97-AF65-F5344CB8AC3E}">
        <p14:creationId xmlns:p14="http://schemas.microsoft.com/office/powerpoint/2010/main" val="2547112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6.png"/><Relationship Id="rId12"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10.png"/><Relationship Id="rId5" Type="http://schemas.openxmlformats.org/officeDocument/2006/relationships/image" Target="../media/image14.png"/><Relationship Id="rId10" Type="http://schemas.openxmlformats.org/officeDocument/2006/relationships/image" Target="../media/image3.png"/><Relationship Id="rId4" Type="http://schemas.openxmlformats.org/officeDocument/2006/relationships/image" Target="../media/image1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4.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8.06.5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4134" y="0"/>
            <a:ext cx="2457562" cy="1802212"/>
          </a:xfrm>
          <a:prstGeom prst="rect">
            <a:avLst/>
          </a:prstGeom>
        </p:spPr>
      </p:pic>
      <p:pic>
        <p:nvPicPr>
          <p:cNvPr id="5" name="Picture 4" descr="Screen Shot 2020-03-17 at 17.49.4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733" y="3080439"/>
            <a:ext cx="1579190" cy="1865185"/>
          </a:xfrm>
          <a:prstGeom prst="rect">
            <a:avLst/>
          </a:prstGeom>
        </p:spPr>
      </p:pic>
      <p:pic>
        <p:nvPicPr>
          <p:cNvPr id="6" name="Picture 5" descr="Screen Shot 2020-03-17 at 17.49.3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9533" y="3206276"/>
            <a:ext cx="1905000" cy="1739348"/>
          </a:xfrm>
          <a:prstGeom prst="rect">
            <a:avLst/>
          </a:prstGeom>
        </p:spPr>
      </p:pic>
      <p:pic>
        <p:nvPicPr>
          <p:cNvPr id="7" name="Picture 6" descr="Screen Shot 2020-03-17 at 16.44.1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2364" y="3713971"/>
            <a:ext cx="3259666" cy="2981170"/>
          </a:xfrm>
          <a:prstGeom prst="rect">
            <a:avLst/>
          </a:prstGeom>
        </p:spPr>
      </p:pic>
      <p:sp>
        <p:nvSpPr>
          <p:cNvPr id="8" name="TextBox 7"/>
          <p:cNvSpPr txBox="1"/>
          <p:nvPr/>
        </p:nvSpPr>
        <p:spPr>
          <a:xfrm>
            <a:off x="3039163" y="2124006"/>
            <a:ext cx="3462867" cy="1200329"/>
          </a:xfrm>
          <a:prstGeom prst="rect">
            <a:avLst/>
          </a:prstGeom>
          <a:solidFill>
            <a:srgbClr val="CCFFCC"/>
          </a:solidFill>
          <a:ln w="12700" cmpd="sng">
            <a:solidFill>
              <a:schemeClr val="tx1"/>
            </a:solidFill>
          </a:ln>
        </p:spPr>
        <p:txBody>
          <a:bodyPr wrap="square" rtlCol="0">
            <a:spAutoFit/>
          </a:bodyPr>
          <a:lstStyle/>
          <a:p>
            <a:r>
              <a:rPr lang="en-US" dirty="0" err="1" smtClean="0"/>
              <a:t>Dyma</a:t>
            </a:r>
            <a:r>
              <a:rPr lang="en-US" dirty="0" smtClean="0"/>
              <a:t> </a:t>
            </a:r>
            <a:r>
              <a:rPr lang="en-US" dirty="0" err="1" smtClean="0"/>
              <a:t>sut</a:t>
            </a:r>
            <a:r>
              <a:rPr lang="en-US" dirty="0" smtClean="0"/>
              <a:t> y </a:t>
            </a:r>
            <a:r>
              <a:rPr lang="en-US" dirty="0" err="1" smtClean="0"/>
              <a:t>byddwn</a:t>
            </a:r>
            <a:r>
              <a:rPr lang="en-US" dirty="0" smtClean="0"/>
              <a:t> </a:t>
            </a:r>
            <a:r>
              <a:rPr lang="en-US" dirty="0" err="1" smtClean="0"/>
              <a:t>yn</a:t>
            </a:r>
            <a:r>
              <a:rPr lang="en-US" dirty="0" smtClean="0"/>
              <a:t> </a:t>
            </a:r>
            <a:r>
              <a:rPr lang="en-US" dirty="0" err="1" smtClean="0"/>
              <a:t>dosbarthu</a:t>
            </a:r>
            <a:r>
              <a:rPr lang="en-US" dirty="0" smtClean="0"/>
              <a:t> </a:t>
            </a:r>
            <a:r>
              <a:rPr lang="en-US" dirty="0" err="1" smtClean="0"/>
              <a:t>gwaith</a:t>
            </a:r>
            <a:r>
              <a:rPr lang="en-US" dirty="0" smtClean="0"/>
              <a:t> o </a:t>
            </a:r>
            <a:r>
              <a:rPr lang="en-US" dirty="0" err="1" smtClean="0"/>
              <a:t>flynyddoedd</a:t>
            </a:r>
            <a:r>
              <a:rPr lang="en-US" dirty="0" smtClean="0"/>
              <a:t> 3 – 6.</a:t>
            </a:r>
          </a:p>
          <a:p>
            <a:r>
              <a:rPr lang="en-US" dirty="0" smtClean="0"/>
              <a:t>This is how we will be sharing work in years 3-6.</a:t>
            </a:r>
            <a:endParaRPr lang="en-US" dirty="0"/>
          </a:p>
        </p:txBody>
      </p:sp>
    </p:spTree>
    <p:extLst>
      <p:ext uri="{BB962C8B-B14F-4D97-AF65-F5344CB8AC3E}">
        <p14:creationId xmlns:p14="http://schemas.microsoft.com/office/powerpoint/2010/main" val="4053057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0-03-17 at 16.27.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9449" y="4751615"/>
            <a:ext cx="4847111" cy="1401029"/>
          </a:xfrm>
          <a:prstGeom prst="rect">
            <a:avLst/>
          </a:prstGeom>
        </p:spPr>
      </p:pic>
      <p:pic>
        <p:nvPicPr>
          <p:cNvPr id="6" name="Picture 5" descr="Screen Shot 2020-03-17 at 16.25.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08" y="4781881"/>
            <a:ext cx="4392841" cy="1445014"/>
          </a:xfrm>
          <a:prstGeom prst="rect">
            <a:avLst/>
          </a:prstGeom>
        </p:spPr>
      </p:pic>
      <p:pic>
        <p:nvPicPr>
          <p:cNvPr id="7" name="Picture 6" descr="Screen Shot 2020-03-17 at 16.25.1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8670" y="992221"/>
            <a:ext cx="3734584" cy="3412488"/>
          </a:xfrm>
          <a:prstGeom prst="rect">
            <a:avLst/>
          </a:prstGeom>
        </p:spPr>
      </p:pic>
      <p:pic>
        <p:nvPicPr>
          <p:cNvPr id="9" name="Picture 8" descr="Screen Shot 2020-03-17 at 16.23.36.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606" y="2279612"/>
            <a:ext cx="2228368" cy="2250055"/>
          </a:xfrm>
          <a:prstGeom prst="rect">
            <a:avLst/>
          </a:prstGeom>
        </p:spPr>
      </p:pic>
      <p:pic>
        <p:nvPicPr>
          <p:cNvPr id="11" name="Picture 10" descr="Screen Shot 2020-03-17 at 16.23.0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7565" y="1434533"/>
            <a:ext cx="1054100" cy="711200"/>
          </a:xfrm>
          <a:prstGeom prst="rect">
            <a:avLst/>
          </a:prstGeom>
        </p:spPr>
      </p:pic>
      <p:pic>
        <p:nvPicPr>
          <p:cNvPr id="12" name="Picture 11" descr="Screen Shot 2020-03-17 at 16.22.53.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08" y="313267"/>
            <a:ext cx="1911293" cy="735113"/>
          </a:xfrm>
          <a:prstGeom prst="rect">
            <a:avLst/>
          </a:prstGeom>
        </p:spPr>
      </p:pic>
      <p:sp>
        <p:nvSpPr>
          <p:cNvPr id="15" name="TextBox 14"/>
          <p:cNvSpPr txBox="1"/>
          <p:nvPr/>
        </p:nvSpPr>
        <p:spPr>
          <a:xfrm>
            <a:off x="1892857" y="45421"/>
            <a:ext cx="574647" cy="1015663"/>
          </a:xfrm>
          <a:prstGeom prst="rect">
            <a:avLst/>
          </a:prstGeom>
          <a:solidFill>
            <a:srgbClr val="FFFF00"/>
          </a:solidFill>
        </p:spPr>
        <p:txBody>
          <a:bodyPr wrap="none" rtlCol="0">
            <a:spAutoFit/>
          </a:bodyPr>
          <a:lstStyle/>
          <a:p>
            <a:r>
              <a:rPr lang="en-US" sz="6000" dirty="0" smtClean="0"/>
              <a:t>1</a:t>
            </a:r>
            <a:endParaRPr lang="en-US" sz="6000" dirty="0"/>
          </a:p>
        </p:txBody>
      </p:sp>
      <p:sp>
        <p:nvSpPr>
          <p:cNvPr id="16" name="TextBox 15"/>
          <p:cNvSpPr txBox="1"/>
          <p:nvPr/>
        </p:nvSpPr>
        <p:spPr>
          <a:xfrm>
            <a:off x="8407746" y="5214778"/>
            <a:ext cx="574647" cy="1015663"/>
          </a:xfrm>
          <a:prstGeom prst="rect">
            <a:avLst/>
          </a:prstGeom>
          <a:solidFill>
            <a:srgbClr val="FFFF00"/>
          </a:solidFill>
        </p:spPr>
        <p:txBody>
          <a:bodyPr wrap="none" rtlCol="0">
            <a:spAutoFit/>
          </a:bodyPr>
          <a:lstStyle/>
          <a:p>
            <a:r>
              <a:rPr lang="en-US" sz="6000" dirty="0"/>
              <a:t>6</a:t>
            </a:r>
          </a:p>
        </p:txBody>
      </p:sp>
      <p:sp>
        <p:nvSpPr>
          <p:cNvPr id="17" name="TextBox 16"/>
          <p:cNvSpPr txBox="1"/>
          <p:nvPr/>
        </p:nvSpPr>
        <p:spPr>
          <a:xfrm>
            <a:off x="1826312" y="5854067"/>
            <a:ext cx="574647" cy="1015663"/>
          </a:xfrm>
          <a:prstGeom prst="rect">
            <a:avLst/>
          </a:prstGeom>
          <a:solidFill>
            <a:srgbClr val="FFFF00"/>
          </a:solidFill>
        </p:spPr>
        <p:txBody>
          <a:bodyPr wrap="none" rtlCol="0">
            <a:spAutoFit/>
          </a:bodyPr>
          <a:lstStyle/>
          <a:p>
            <a:r>
              <a:rPr lang="en-US" sz="6000" dirty="0"/>
              <a:t>5</a:t>
            </a:r>
          </a:p>
        </p:txBody>
      </p:sp>
      <p:sp>
        <p:nvSpPr>
          <p:cNvPr id="18" name="TextBox 17"/>
          <p:cNvSpPr txBox="1"/>
          <p:nvPr/>
        </p:nvSpPr>
        <p:spPr>
          <a:xfrm>
            <a:off x="8407746" y="2164466"/>
            <a:ext cx="574647" cy="1015663"/>
          </a:xfrm>
          <a:prstGeom prst="rect">
            <a:avLst/>
          </a:prstGeom>
          <a:solidFill>
            <a:srgbClr val="FFFF00"/>
          </a:solidFill>
        </p:spPr>
        <p:txBody>
          <a:bodyPr wrap="none" rtlCol="0">
            <a:spAutoFit/>
          </a:bodyPr>
          <a:lstStyle/>
          <a:p>
            <a:r>
              <a:rPr lang="en-US" sz="6000" dirty="0"/>
              <a:t>4</a:t>
            </a:r>
          </a:p>
        </p:txBody>
      </p:sp>
      <p:sp>
        <p:nvSpPr>
          <p:cNvPr id="19" name="TextBox 18"/>
          <p:cNvSpPr txBox="1"/>
          <p:nvPr/>
        </p:nvSpPr>
        <p:spPr>
          <a:xfrm>
            <a:off x="1738199" y="2340245"/>
            <a:ext cx="574647" cy="1015663"/>
          </a:xfrm>
          <a:prstGeom prst="rect">
            <a:avLst/>
          </a:prstGeom>
          <a:solidFill>
            <a:srgbClr val="FFFF00"/>
          </a:solidFill>
        </p:spPr>
        <p:txBody>
          <a:bodyPr wrap="none" rtlCol="0">
            <a:spAutoFit/>
          </a:bodyPr>
          <a:lstStyle/>
          <a:p>
            <a:r>
              <a:rPr lang="en-US" sz="6000" dirty="0"/>
              <a:t>3</a:t>
            </a:r>
          </a:p>
        </p:txBody>
      </p:sp>
      <p:sp>
        <p:nvSpPr>
          <p:cNvPr id="20" name="TextBox 19"/>
          <p:cNvSpPr txBox="1"/>
          <p:nvPr/>
        </p:nvSpPr>
        <p:spPr>
          <a:xfrm>
            <a:off x="1251665" y="1078367"/>
            <a:ext cx="574647" cy="1015663"/>
          </a:xfrm>
          <a:prstGeom prst="rect">
            <a:avLst/>
          </a:prstGeom>
          <a:solidFill>
            <a:srgbClr val="FFFF00"/>
          </a:solidFill>
        </p:spPr>
        <p:txBody>
          <a:bodyPr wrap="none" rtlCol="0">
            <a:spAutoFit/>
          </a:bodyPr>
          <a:lstStyle/>
          <a:p>
            <a:r>
              <a:rPr lang="en-US" sz="6000" dirty="0"/>
              <a:t>2</a:t>
            </a:r>
          </a:p>
        </p:txBody>
      </p:sp>
      <p:sp>
        <p:nvSpPr>
          <p:cNvPr id="21" name="TextBox 20"/>
          <p:cNvSpPr txBox="1"/>
          <p:nvPr/>
        </p:nvSpPr>
        <p:spPr>
          <a:xfrm>
            <a:off x="2312846" y="913557"/>
            <a:ext cx="1906304" cy="523220"/>
          </a:xfrm>
          <a:prstGeom prst="rect">
            <a:avLst/>
          </a:prstGeom>
          <a:solidFill>
            <a:srgbClr val="CCFFCC"/>
          </a:solidFill>
        </p:spPr>
        <p:txBody>
          <a:bodyPr wrap="none" rtlCol="0">
            <a:spAutoFit/>
          </a:bodyPr>
          <a:lstStyle/>
          <a:p>
            <a:r>
              <a:rPr lang="en-US" sz="1400" dirty="0" err="1" smtClean="0"/>
              <a:t>Ewch</a:t>
            </a:r>
            <a:r>
              <a:rPr lang="en-US" sz="1400" dirty="0" smtClean="0"/>
              <a:t> </a:t>
            </a:r>
            <a:r>
              <a:rPr lang="en-US" sz="1400" dirty="0" err="1" smtClean="0"/>
              <a:t>i</a:t>
            </a:r>
            <a:r>
              <a:rPr lang="en-US" sz="1400" dirty="0" smtClean="0"/>
              <a:t> </a:t>
            </a:r>
            <a:r>
              <a:rPr lang="en-US" sz="1400" dirty="0" err="1" smtClean="0"/>
              <a:t>wefan</a:t>
            </a:r>
            <a:r>
              <a:rPr lang="en-US" sz="1400" dirty="0" smtClean="0"/>
              <a:t> </a:t>
            </a:r>
            <a:r>
              <a:rPr lang="en-US" sz="1400" dirty="0" err="1" smtClean="0"/>
              <a:t>Hwb</a:t>
            </a:r>
            <a:r>
              <a:rPr lang="en-US" sz="1400" dirty="0" smtClean="0"/>
              <a:t>.</a:t>
            </a:r>
          </a:p>
          <a:p>
            <a:r>
              <a:rPr lang="en-US" sz="1400" dirty="0" smtClean="0"/>
              <a:t>Go to the </a:t>
            </a:r>
            <a:r>
              <a:rPr lang="en-US" sz="1400" dirty="0" err="1" smtClean="0"/>
              <a:t>Hwb</a:t>
            </a:r>
            <a:r>
              <a:rPr lang="en-US" sz="1400" dirty="0" smtClean="0"/>
              <a:t> website.</a:t>
            </a:r>
            <a:endParaRPr lang="en-US" dirty="0"/>
          </a:p>
        </p:txBody>
      </p:sp>
      <p:sp>
        <p:nvSpPr>
          <p:cNvPr id="22" name="TextBox 21"/>
          <p:cNvSpPr txBox="1"/>
          <p:nvPr/>
        </p:nvSpPr>
        <p:spPr>
          <a:xfrm>
            <a:off x="6740511" y="3132398"/>
            <a:ext cx="2511625" cy="523220"/>
          </a:xfrm>
          <a:prstGeom prst="rect">
            <a:avLst/>
          </a:prstGeom>
          <a:solidFill>
            <a:srgbClr val="CCFFCC"/>
          </a:solidFill>
        </p:spPr>
        <p:txBody>
          <a:bodyPr wrap="none" rtlCol="0">
            <a:spAutoFit/>
          </a:bodyPr>
          <a:lstStyle/>
          <a:p>
            <a:r>
              <a:rPr lang="en-US" sz="1400" dirty="0" smtClean="0"/>
              <a:t>Mae </a:t>
            </a:r>
            <a:r>
              <a:rPr lang="en-US" sz="1400" dirty="0" err="1" smtClean="0"/>
              <a:t>angen</a:t>
            </a:r>
            <a:r>
              <a:rPr lang="en-US" sz="1400" dirty="0" smtClean="0"/>
              <a:t> </a:t>
            </a:r>
            <a:r>
              <a:rPr lang="en-US" sz="1400" dirty="0" err="1" smtClean="0"/>
              <a:t>clicio</a:t>
            </a:r>
            <a:r>
              <a:rPr lang="en-US" sz="1400" dirty="0" smtClean="0"/>
              <a:t> </a:t>
            </a:r>
            <a:r>
              <a:rPr lang="en-US" sz="1400" dirty="0" err="1" smtClean="0"/>
              <a:t>ar</a:t>
            </a:r>
            <a:r>
              <a:rPr lang="en-US" sz="1400" dirty="0" smtClean="0"/>
              <a:t> Office 360.</a:t>
            </a:r>
          </a:p>
          <a:p>
            <a:r>
              <a:rPr lang="en-US" sz="1400" dirty="0" smtClean="0"/>
              <a:t>You need to click on Office 360.</a:t>
            </a:r>
            <a:endParaRPr lang="en-US" dirty="0"/>
          </a:p>
        </p:txBody>
      </p:sp>
      <p:sp>
        <p:nvSpPr>
          <p:cNvPr id="23" name="TextBox 22"/>
          <p:cNvSpPr txBox="1"/>
          <p:nvPr/>
        </p:nvSpPr>
        <p:spPr>
          <a:xfrm>
            <a:off x="2312846" y="2340245"/>
            <a:ext cx="1864613" cy="1600438"/>
          </a:xfrm>
          <a:prstGeom prst="rect">
            <a:avLst/>
          </a:prstGeom>
          <a:solidFill>
            <a:srgbClr val="CCFFCC"/>
          </a:solidFill>
        </p:spPr>
        <p:txBody>
          <a:bodyPr wrap="square" rtlCol="0">
            <a:spAutoFit/>
          </a:bodyPr>
          <a:lstStyle/>
          <a:p>
            <a:r>
              <a:rPr lang="en-US" sz="1400" dirty="0" smtClean="0"/>
              <a:t>Mae </a:t>
            </a:r>
            <a:r>
              <a:rPr lang="en-US" sz="1400" dirty="0" err="1" smtClean="0"/>
              <a:t>gan</a:t>
            </a:r>
            <a:r>
              <a:rPr lang="en-US" sz="1400" dirty="0" smtClean="0"/>
              <a:t> </a:t>
            </a:r>
            <a:r>
              <a:rPr lang="en-US" sz="1400" dirty="0" err="1" smtClean="0"/>
              <a:t>bawb</a:t>
            </a:r>
            <a:r>
              <a:rPr lang="en-US" sz="1400" dirty="0" smtClean="0"/>
              <a:t> </a:t>
            </a:r>
            <a:r>
              <a:rPr lang="en-US" sz="1400" dirty="0" err="1" smtClean="0"/>
              <a:t>ebost</a:t>
            </a:r>
            <a:r>
              <a:rPr lang="en-US" sz="1400" dirty="0" smtClean="0"/>
              <a:t> a </a:t>
            </a:r>
            <a:r>
              <a:rPr lang="en-US" sz="1400" dirty="0" err="1" smtClean="0"/>
              <a:t>chyfrinair</a:t>
            </a:r>
            <a:r>
              <a:rPr lang="en-US" sz="1400" dirty="0" smtClean="0"/>
              <a:t>. Mae </a:t>
            </a:r>
            <a:r>
              <a:rPr lang="en-US" sz="1400" dirty="0" err="1" smtClean="0"/>
              <a:t>angen</a:t>
            </a:r>
            <a:r>
              <a:rPr lang="en-US" sz="1400" dirty="0" smtClean="0"/>
              <a:t> </a:t>
            </a:r>
            <a:r>
              <a:rPr lang="en-US" sz="1400" dirty="0" err="1" smtClean="0"/>
              <a:t>defnyddio</a:t>
            </a:r>
            <a:r>
              <a:rPr lang="en-US" sz="1400" dirty="0" smtClean="0"/>
              <a:t> </a:t>
            </a:r>
            <a:r>
              <a:rPr lang="en-US" sz="1400" dirty="0" err="1" smtClean="0"/>
              <a:t>hyn</a:t>
            </a:r>
            <a:endParaRPr lang="en-US" sz="1400" dirty="0" smtClean="0"/>
          </a:p>
          <a:p>
            <a:r>
              <a:rPr lang="en-US" sz="1400" dirty="0" smtClean="0"/>
              <a:t>Everyone has an email and password. You must use this to access the work. </a:t>
            </a:r>
            <a:endParaRPr lang="en-US" dirty="0"/>
          </a:p>
        </p:txBody>
      </p:sp>
      <p:sp>
        <p:nvSpPr>
          <p:cNvPr id="24" name="TextBox 23"/>
          <p:cNvSpPr txBox="1"/>
          <p:nvPr/>
        </p:nvSpPr>
        <p:spPr>
          <a:xfrm>
            <a:off x="1823678" y="1585307"/>
            <a:ext cx="1484376" cy="523220"/>
          </a:xfrm>
          <a:prstGeom prst="rect">
            <a:avLst/>
          </a:prstGeom>
          <a:solidFill>
            <a:srgbClr val="CCFFCC"/>
          </a:solidFill>
        </p:spPr>
        <p:txBody>
          <a:bodyPr wrap="none" rtlCol="0">
            <a:spAutoFit/>
          </a:bodyPr>
          <a:lstStyle/>
          <a:p>
            <a:r>
              <a:rPr lang="en-US" sz="1400" dirty="0" err="1" smtClean="0"/>
              <a:t>Cliciwch</a:t>
            </a:r>
            <a:r>
              <a:rPr lang="en-US" sz="1400" dirty="0" smtClean="0"/>
              <a:t> </a:t>
            </a:r>
            <a:r>
              <a:rPr lang="en-US" sz="1400" dirty="0" err="1" smtClean="0"/>
              <a:t>ar</a:t>
            </a:r>
            <a:r>
              <a:rPr lang="en-US" sz="1400" dirty="0" smtClean="0"/>
              <a:t> Log in.</a:t>
            </a:r>
          </a:p>
          <a:p>
            <a:r>
              <a:rPr lang="en-US" sz="1400" dirty="0" smtClean="0"/>
              <a:t>Click on Log in.</a:t>
            </a:r>
            <a:endParaRPr lang="en-US" dirty="0"/>
          </a:p>
        </p:txBody>
      </p:sp>
      <p:sp>
        <p:nvSpPr>
          <p:cNvPr id="25" name="TextBox 24"/>
          <p:cNvSpPr txBox="1"/>
          <p:nvPr/>
        </p:nvSpPr>
        <p:spPr>
          <a:xfrm>
            <a:off x="4866513" y="6267913"/>
            <a:ext cx="4269030" cy="523220"/>
          </a:xfrm>
          <a:prstGeom prst="rect">
            <a:avLst/>
          </a:prstGeom>
          <a:solidFill>
            <a:srgbClr val="CCFFCC"/>
          </a:solidFill>
        </p:spPr>
        <p:txBody>
          <a:bodyPr wrap="none" rtlCol="0">
            <a:spAutoFit/>
          </a:bodyPr>
          <a:lstStyle/>
          <a:p>
            <a:r>
              <a:rPr lang="en-US" sz="1400" dirty="0" smtClean="0"/>
              <a:t>Mae </a:t>
            </a:r>
            <a:r>
              <a:rPr lang="en-US" sz="1400" dirty="0" err="1" smtClean="0"/>
              <a:t>gan</a:t>
            </a:r>
            <a:r>
              <a:rPr lang="en-US" sz="1400" dirty="0" smtClean="0"/>
              <a:t> bob </a:t>
            </a:r>
            <a:r>
              <a:rPr lang="en-US" sz="1400" dirty="0" err="1" smtClean="0"/>
              <a:t>dosbarth</a:t>
            </a:r>
            <a:r>
              <a:rPr lang="en-US" sz="1400" dirty="0" smtClean="0"/>
              <a:t> </a:t>
            </a:r>
            <a:r>
              <a:rPr lang="en-US" sz="1400" dirty="0" err="1" smtClean="0"/>
              <a:t>ffeil</a:t>
            </a:r>
            <a:r>
              <a:rPr lang="en-US" sz="1400" dirty="0" smtClean="0"/>
              <a:t> </a:t>
            </a:r>
            <a:r>
              <a:rPr lang="en-US" sz="1400" dirty="0" err="1" smtClean="0"/>
              <a:t>e.e</a:t>
            </a:r>
            <a:r>
              <a:rPr lang="en-US" sz="1400" dirty="0" smtClean="0"/>
              <a:t> </a:t>
            </a:r>
            <a:r>
              <a:rPr lang="en-US" sz="1400" dirty="0" err="1" smtClean="0"/>
              <a:t>uchod</a:t>
            </a:r>
            <a:r>
              <a:rPr lang="en-US" sz="1400" dirty="0" smtClean="0"/>
              <a:t>. </a:t>
            </a:r>
            <a:r>
              <a:rPr lang="en-US" sz="1400" dirty="0" err="1" smtClean="0"/>
              <a:t>Cliciwch</a:t>
            </a:r>
            <a:r>
              <a:rPr lang="en-US" sz="1400" dirty="0" smtClean="0"/>
              <a:t> </a:t>
            </a:r>
            <a:r>
              <a:rPr lang="en-US" sz="1400" dirty="0" err="1" smtClean="0"/>
              <a:t>ar</a:t>
            </a:r>
            <a:r>
              <a:rPr lang="en-US" sz="1400" dirty="0" smtClean="0"/>
              <a:t> y </a:t>
            </a:r>
            <a:r>
              <a:rPr lang="en-US" sz="1400" dirty="0" err="1" smtClean="0"/>
              <a:t>ffeil</a:t>
            </a:r>
            <a:r>
              <a:rPr lang="en-US" sz="1400" dirty="0" smtClean="0"/>
              <a:t>.</a:t>
            </a:r>
          </a:p>
          <a:p>
            <a:r>
              <a:rPr lang="en-US" sz="1400" dirty="0" smtClean="0"/>
              <a:t>Every class has a file like above. Click on the file.</a:t>
            </a:r>
            <a:endParaRPr lang="en-US" dirty="0"/>
          </a:p>
        </p:txBody>
      </p:sp>
      <p:sp>
        <p:nvSpPr>
          <p:cNvPr id="26" name="TextBox 25"/>
          <p:cNvSpPr txBox="1"/>
          <p:nvPr/>
        </p:nvSpPr>
        <p:spPr>
          <a:xfrm>
            <a:off x="2432276" y="6006303"/>
            <a:ext cx="1339204" cy="523220"/>
          </a:xfrm>
          <a:prstGeom prst="rect">
            <a:avLst/>
          </a:prstGeom>
          <a:solidFill>
            <a:srgbClr val="CCFFCC"/>
          </a:solidFill>
        </p:spPr>
        <p:txBody>
          <a:bodyPr wrap="none" rtlCol="0">
            <a:spAutoFit/>
          </a:bodyPr>
          <a:lstStyle/>
          <a:p>
            <a:r>
              <a:rPr lang="en-US" sz="1400" dirty="0" err="1" smtClean="0"/>
              <a:t>Yna</a:t>
            </a:r>
            <a:r>
              <a:rPr lang="en-US" sz="1400" dirty="0" smtClean="0"/>
              <a:t> One Note.</a:t>
            </a:r>
          </a:p>
          <a:p>
            <a:r>
              <a:rPr lang="en-US" sz="1400" dirty="0" smtClean="0"/>
              <a:t>Then One Note.</a:t>
            </a:r>
            <a:endParaRPr lang="en-US" dirty="0"/>
          </a:p>
        </p:txBody>
      </p:sp>
      <p:cxnSp>
        <p:nvCxnSpPr>
          <p:cNvPr id="28" name="Straight Connector 27"/>
          <p:cNvCxnSpPr/>
          <p:nvPr/>
        </p:nvCxnSpPr>
        <p:spPr>
          <a:xfrm flipH="1" flipV="1">
            <a:off x="6180667" y="2340245"/>
            <a:ext cx="2227080" cy="64289"/>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p:cNvCxnSpPr>
            <a:stCxn id="26" idx="0"/>
          </p:cNvCxnSpPr>
          <p:nvPr/>
        </p:nvCxnSpPr>
        <p:spPr>
          <a:xfrm flipH="1" flipV="1">
            <a:off x="3005668" y="5782735"/>
            <a:ext cx="96210" cy="223568"/>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flipH="1">
            <a:off x="973667" y="1761067"/>
            <a:ext cx="347133" cy="8466"/>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H="1">
            <a:off x="1421211" y="399588"/>
            <a:ext cx="476436" cy="109333"/>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p:nvCxnSpPr>
        <p:spPr>
          <a:xfrm flipH="1">
            <a:off x="855133" y="3014133"/>
            <a:ext cx="883066" cy="165996"/>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flipH="1" flipV="1">
            <a:off x="1388533" y="2717800"/>
            <a:ext cx="349666" cy="296333"/>
          </a:xfrm>
          <a:prstGeom prst="line">
            <a:avLst/>
          </a:prstGeom>
        </p:spPr>
        <p:style>
          <a:lnRef idx="2">
            <a:schemeClr val="accent1"/>
          </a:lnRef>
          <a:fillRef idx="0">
            <a:schemeClr val="accent1"/>
          </a:fillRef>
          <a:effectRef idx="1">
            <a:schemeClr val="accent1"/>
          </a:effectRef>
          <a:fontRef idx="minor">
            <a:schemeClr val="tx1"/>
          </a:fontRef>
        </p:style>
      </p:cxnSp>
      <p:pic>
        <p:nvPicPr>
          <p:cNvPr id="40" name="Picture 39" descr="Screen Shot 2020-03-17 at 17.49.49.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28889" y="-88691"/>
            <a:ext cx="848570" cy="1002248"/>
          </a:xfrm>
          <a:prstGeom prst="rect">
            <a:avLst/>
          </a:prstGeom>
        </p:spPr>
      </p:pic>
      <p:sp>
        <p:nvSpPr>
          <p:cNvPr id="44" name="TextBox 43"/>
          <p:cNvSpPr txBox="1"/>
          <p:nvPr/>
        </p:nvSpPr>
        <p:spPr>
          <a:xfrm>
            <a:off x="4278908" y="42333"/>
            <a:ext cx="3426013" cy="646331"/>
          </a:xfrm>
          <a:prstGeom prst="rect">
            <a:avLst/>
          </a:prstGeom>
          <a:solidFill>
            <a:srgbClr val="F2DCDB"/>
          </a:solidFill>
          <a:ln w="38100" cmpd="sng">
            <a:solidFill>
              <a:schemeClr val="tx1"/>
            </a:solidFill>
          </a:ln>
        </p:spPr>
        <p:txBody>
          <a:bodyPr wrap="none" rtlCol="0">
            <a:spAutoFit/>
          </a:bodyPr>
          <a:lstStyle/>
          <a:p>
            <a:r>
              <a:rPr lang="en-US" dirty="0" err="1" smtClean="0"/>
              <a:t>Sut</a:t>
            </a:r>
            <a:r>
              <a:rPr lang="en-US" dirty="0" smtClean="0"/>
              <a:t> </a:t>
            </a:r>
            <a:r>
              <a:rPr lang="en-US" dirty="0" err="1" smtClean="0"/>
              <a:t>i</a:t>
            </a:r>
            <a:r>
              <a:rPr lang="en-US" dirty="0" smtClean="0"/>
              <a:t> </a:t>
            </a:r>
            <a:r>
              <a:rPr lang="en-US" dirty="0" err="1" smtClean="0"/>
              <a:t>dderbyn</a:t>
            </a:r>
            <a:r>
              <a:rPr lang="en-US" dirty="0" smtClean="0"/>
              <a:t> </a:t>
            </a:r>
            <a:r>
              <a:rPr lang="en-US" dirty="0" err="1" smtClean="0"/>
              <a:t>gwaith</a:t>
            </a:r>
            <a:r>
              <a:rPr lang="en-US" dirty="0" smtClean="0"/>
              <a:t> </a:t>
            </a:r>
            <a:r>
              <a:rPr lang="en-US" dirty="0" err="1" smtClean="0"/>
              <a:t>ar</a:t>
            </a:r>
            <a:r>
              <a:rPr lang="en-US" dirty="0" smtClean="0"/>
              <a:t> One </a:t>
            </a:r>
            <a:r>
              <a:rPr lang="en-US" dirty="0"/>
              <a:t>N</a:t>
            </a:r>
            <a:r>
              <a:rPr lang="en-US" dirty="0" smtClean="0"/>
              <a:t>ote?</a:t>
            </a:r>
          </a:p>
          <a:p>
            <a:r>
              <a:rPr lang="en-US" dirty="0" smtClean="0"/>
              <a:t>How to access work on One </a:t>
            </a:r>
            <a:r>
              <a:rPr lang="en-US" dirty="0"/>
              <a:t>N</a:t>
            </a:r>
            <a:r>
              <a:rPr lang="en-US" dirty="0" smtClean="0"/>
              <a:t>ote? </a:t>
            </a:r>
            <a:endParaRPr lang="en-US" dirty="0"/>
          </a:p>
        </p:txBody>
      </p:sp>
    </p:spTree>
    <p:extLst>
      <p:ext uri="{BB962C8B-B14F-4D97-AF65-F5344CB8AC3E}">
        <p14:creationId xmlns:p14="http://schemas.microsoft.com/office/powerpoint/2010/main" val="3476028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6.35.1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747"/>
            <a:ext cx="9144000" cy="4616388"/>
          </a:xfrm>
          <a:prstGeom prst="rect">
            <a:avLst/>
          </a:prstGeom>
        </p:spPr>
      </p:pic>
      <p:sp>
        <p:nvSpPr>
          <p:cNvPr id="4" name="TextBox 3"/>
          <p:cNvSpPr txBox="1"/>
          <p:nvPr/>
        </p:nvSpPr>
        <p:spPr>
          <a:xfrm>
            <a:off x="0" y="5675825"/>
            <a:ext cx="2626991" cy="523220"/>
          </a:xfrm>
          <a:prstGeom prst="rect">
            <a:avLst/>
          </a:prstGeom>
          <a:solidFill>
            <a:srgbClr val="CCFFCC"/>
          </a:solidFill>
        </p:spPr>
        <p:txBody>
          <a:bodyPr wrap="none" rtlCol="0">
            <a:spAutoFit/>
          </a:bodyPr>
          <a:lstStyle/>
          <a:p>
            <a:r>
              <a:rPr lang="en-US" sz="1400" dirty="0" smtClean="0"/>
              <a:t>Fe </a:t>
            </a:r>
            <a:r>
              <a:rPr lang="en-US" sz="1400" dirty="0" err="1" smtClean="0"/>
              <a:t>fydd</a:t>
            </a:r>
            <a:r>
              <a:rPr lang="en-US" sz="1400" dirty="0" smtClean="0"/>
              <a:t> y </a:t>
            </a:r>
            <a:r>
              <a:rPr lang="en-US" sz="1400" dirty="0" err="1" smtClean="0"/>
              <a:t>gwaith</a:t>
            </a:r>
            <a:r>
              <a:rPr lang="en-US" sz="1400" dirty="0" smtClean="0"/>
              <a:t> </a:t>
            </a:r>
            <a:r>
              <a:rPr lang="en-US" sz="1400" dirty="0" err="1" smtClean="0"/>
              <a:t>yn</a:t>
            </a:r>
            <a:r>
              <a:rPr lang="en-US" sz="1400" dirty="0" smtClean="0"/>
              <a:t> y </a:t>
            </a:r>
            <a:r>
              <a:rPr lang="en-US" sz="1400" dirty="0" err="1" smtClean="0"/>
              <a:t>plygell</a:t>
            </a:r>
            <a:r>
              <a:rPr lang="en-US" sz="1400" dirty="0" smtClean="0"/>
              <a:t> </a:t>
            </a:r>
            <a:r>
              <a:rPr lang="en-US" sz="1400" dirty="0" err="1" smtClean="0"/>
              <a:t>yma</a:t>
            </a:r>
            <a:r>
              <a:rPr lang="en-US" sz="1400" dirty="0" smtClean="0"/>
              <a:t>.</a:t>
            </a:r>
          </a:p>
          <a:p>
            <a:r>
              <a:rPr lang="en-US" sz="1400" dirty="0" smtClean="0"/>
              <a:t>The work will be in this file</a:t>
            </a:r>
            <a:endParaRPr lang="en-US" dirty="0"/>
          </a:p>
        </p:txBody>
      </p:sp>
      <p:sp>
        <p:nvSpPr>
          <p:cNvPr id="5" name="TextBox 4"/>
          <p:cNvSpPr txBox="1"/>
          <p:nvPr/>
        </p:nvSpPr>
        <p:spPr>
          <a:xfrm>
            <a:off x="821747" y="4660162"/>
            <a:ext cx="574647" cy="1015663"/>
          </a:xfrm>
          <a:prstGeom prst="rect">
            <a:avLst/>
          </a:prstGeom>
          <a:solidFill>
            <a:srgbClr val="FFFF00"/>
          </a:solidFill>
        </p:spPr>
        <p:txBody>
          <a:bodyPr wrap="none" rtlCol="0">
            <a:spAutoFit/>
          </a:bodyPr>
          <a:lstStyle/>
          <a:p>
            <a:r>
              <a:rPr lang="en-US" sz="6000" dirty="0"/>
              <a:t>7</a:t>
            </a:r>
          </a:p>
        </p:txBody>
      </p:sp>
      <p:sp>
        <p:nvSpPr>
          <p:cNvPr id="6" name="TextBox 5"/>
          <p:cNvSpPr txBox="1"/>
          <p:nvPr/>
        </p:nvSpPr>
        <p:spPr>
          <a:xfrm>
            <a:off x="58104" y="2265941"/>
            <a:ext cx="1751398" cy="707886"/>
          </a:xfrm>
          <a:prstGeom prst="rect">
            <a:avLst/>
          </a:prstGeom>
          <a:solidFill>
            <a:srgbClr val="FFFF00"/>
          </a:solidFill>
          <a:ln w="57150" cmpd="sng">
            <a:solidFill>
              <a:schemeClr val="tx1"/>
            </a:solidFill>
          </a:ln>
        </p:spPr>
        <p:txBody>
          <a:bodyPr wrap="square" rtlCol="0">
            <a:spAutoFit/>
          </a:bodyPr>
          <a:lstStyle/>
          <a:p>
            <a:r>
              <a:rPr lang="en-US" sz="1000" dirty="0" smtClean="0"/>
              <a:t>Fe </a:t>
            </a:r>
            <a:r>
              <a:rPr lang="en-US" sz="1000" dirty="0" err="1" smtClean="0"/>
              <a:t>fydd</a:t>
            </a:r>
            <a:r>
              <a:rPr lang="en-US" sz="1000" dirty="0" smtClean="0"/>
              <a:t> </a:t>
            </a:r>
            <a:r>
              <a:rPr lang="en-US" sz="1000" dirty="0" err="1" smtClean="0"/>
              <a:t>enw</a:t>
            </a:r>
            <a:r>
              <a:rPr lang="en-US" sz="1000" dirty="0" smtClean="0"/>
              <a:t> </a:t>
            </a:r>
            <a:r>
              <a:rPr lang="en-US" sz="1000" dirty="0" err="1" smtClean="0"/>
              <a:t>eich</a:t>
            </a:r>
            <a:r>
              <a:rPr lang="en-US" sz="1000" dirty="0" smtClean="0"/>
              <a:t> </a:t>
            </a:r>
            <a:r>
              <a:rPr lang="en-US" sz="1000" dirty="0" err="1" smtClean="0"/>
              <a:t>plentyn</a:t>
            </a:r>
            <a:r>
              <a:rPr lang="en-US" sz="1000" dirty="0" smtClean="0"/>
              <a:t> </a:t>
            </a:r>
            <a:r>
              <a:rPr lang="en-US" sz="1000" dirty="0" err="1" smtClean="0"/>
              <a:t>yn</a:t>
            </a:r>
            <a:r>
              <a:rPr lang="en-US" sz="1000" dirty="0" smtClean="0"/>
              <a:t> </a:t>
            </a:r>
            <a:r>
              <a:rPr lang="en-US" sz="1000" dirty="0" err="1" smtClean="0"/>
              <a:t>ymddangos</a:t>
            </a:r>
            <a:r>
              <a:rPr lang="en-US" sz="1000" dirty="0" smtClean="0"/>
              <a:t> </a:t>
            </a:r>
            <a:r>
              <a:rPr lang="en-US" sz="1000" dirty="0" err="1" smtClean="0"/>
              <a:t>yma</a:t>
            </a:r>
            <a:r>
              <a:rPr lang="en-US" sz="1000" dirty="0" smtClean="0"/>
              <a:t>.</a:t>
            </a:r>
          </a:p>
          <a:p>
            <a:r>
              <a:rPr lang="en-US" sz="1000" dirty="0" smtClean="0"/>
              <a:t>Your child’s name will appear here.</a:t>
            </a:r>
            <a:endParaRPr lang="en-US" sz="1000" dirty="0"/>
          </a:p>
        </p:txBody>
      </p:sp>
      <p:cxnSp>
        <p:nvCxnSpPr>
          <p:cNvPr id="8" name="Straight Connector 7"/>
          <p:cNvCxnSpPr/>
          <p:nvPr/>
        </p:nvCxnSpPr>
        <p:spPr>
          <a:xfrm flipV="1">
            <a:off x="680638" y="4556784"/>
            <a:ext cx="141109" cy="999025"/>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3257627" y="2037321"/>
            <a:ext cx="574647" cy="1015663"/>
          </a:xfrm>
          <a:prstGeom prst="rect">
            <a:avLst/>
          </a:prstGeom>
          <a:solidFill>
            <a:srgbClr val="FFFF00"/>
          </a:solidFill>
        </p:spPr>
        <p:txBody>
          <a:bodyPr wrap="none" rtlCol="0">
            <a:spAutoFit/>
          </a:bodyPr>
          <a:lstStyle/>
          <a:p>
            <a:r>
              <a:rPr lang="en-US" sz="6000" dirty="0"/>
              <a:t>8</a:t>
            </a:r>
          </a:p>
        </p:txBody>
      </p:sp>
      <p:sp>
        <p:nvSpPr>
          <p:cNvPr id="10" name="TextBox 9"/>
          <p:cNvSpPr txBox="1"/>
          <p:nvPr/>
        </p:nvSpPr>
        <p:spPr>
          <a:xfrm>
            <a:off x="1809502" y="3648843"/>
            <a:ext cx="3377071" cy="1815882"/>
          </a:xfrm>
          <a:prstGeom prst="rect">
            <a:avLst/>
          </a:prstGeom>
          <a:solidFill>
            <a:srgbClr val="CCFFCC"/>
          </a:solidFill>
        </p:spPr>
        <p:txBody>
          <a:bodyPr wrap="square" rtlCol="0">
            <a:spAutoFit/>
          </a:bodyPr>
          <a:lstStyle/>
          <a:p>
            <a:r>
              <a:rPr lang="en-US" sz="1400" dirty="0" smtClean="0"/>
              <a:t>Mae </a:t>
            </a:r>
            <a:r>
              <a:rPr lang="en-US" sz="1400" dirty="0" err="1" smtClean="0"/>
              <a:t>hwn</a:t>
            </a:r>
            <a:r>
              <a:rPr lang="en-US" sz="1400" dirty="0" smtClean="0"/>
              <a:t> </a:t>
            </a:r>
            <a:r>
              <a:rPr lang="en-US" sz="1400" dirty="0" err="1" smtClean="0"/>
              <a:t>yn</a:t>
            </a:r>
            <a:r>
              <a:rPr lang="en-US" sz="1400" dirty="0" smtClean="0"/>
              <a:t> wag </a:t>
            </a:r>
            <a:r>
              <a:rPr lang="en-US" sz="1400" dirty="0" err="1" smtClean="0"/>
              <a:t>ar</a:t>
            </a:r>
            <a:r>
              <a:rPr lang="en-US" sz="1400" dirty="0" smtClean="0"/>
              <a:t> </a:t>
            </a:r>
            <a:r>
              <a:rPr lang="en-US" sz="1400" dirty="0" err="1" smtClean="0"/>
              <a:t>hyn</a:t>
            </a:r>
            <a:r>
              <a:rPr lang="en-US" sz="1400" dirty="0" smtClean="0"/>
              <a:t> o </a:t>
            </a:r>
            <a:r>
              <a:rPr lang="en-US" sz="1400" dirty="0" err="1" smtClean="0"/>
              <a:t>bryd</a:t>
            </a:r>
            <a:r>
              <a:rPr lang="en-US" sz="1400" dirty="0"/>
              <a:t> </a:t>
            </a:r>
            <a:r>
              <a:rPr lang="en-US" sz="1400" dirty="0" err="1" smtClean="0"/>
              <a:t>ond</a:t>
            </a:r>
            <a:r>
              <a:rPr lang="en-US" sz="1400" dirty="0" smtClean="0"/>
              <a:t> </a:t>
            </a:r>
            <a:r>
              <a:rPr lang="en-US" sz="1400" dirty="0" err="1" smtClean="0"/>
              <a:t>fe</a:t>
            </a:r>
            <a:r>
              <a:rPr lang="en-US" sz="1400" dirty="0" smtClean="0"/>
              <a:t> </a:t>
            </a:r>
            <a:r>
              <a:rPr lang="en-US" sz="1400" dirty="0" err="1" smtClean="0"/>
              <a:t>fydd</a:t>
            </a:r>
            <a:r>
              <a:rPr lang="en-US" sz="1400" dirty="0" smtClean="0"/>
              <a:t> </a:t>
            </a:r>
            <a:r>
              <a:rPr lang="en-US" sz="1400" dirty="0" err="1" smtClean="0"/>
              <a:t>tudalennau</a:t>
            </a:r>
            <a:r>
              <a:rPr lang="en-US" sz="1400" dirty="0" smtClean="0"/>
              <a:t> o </a:t>
            </a:r>
            <a:r>
              <a:rPr lang="en-US" sz="1400" dirty="0" err="1" smtClean="0"/>
              <a:t>waith</a:t>
            </a:r>
            <a:r>
              <a:rPr lang="en-US" sz="1400" dirty="0" smtClean="0"/>
              <a:t> </a:t>
            </a:r>
            <a:r>
              <a:rPr lang="en-US" sz="1400" dirty="0" err="1" smtClean="0"/>
              <a:t>yn</a:t>
            </a:r>
            <a:r>
              <a:rPr lang="en-US" sz="1400" dirty="0" smtClean="0"/>
              <a:t> </a:t>
            </a:r>
            <a:r>
              <a:rPr lang="en-US" sz="1400" dirty="0" err="1" smtClean="0"/>
              <a:t>ymddangos</a:t>
            </a:r>
            <a:r>
              <a:rPr lang="en-US" sz="1400" dirty="0" smtClean="0"/>
              <a:t> </a:t>
            </a:r>
            <a:r>
              <a:rPr lang="en-US" sz="1400" dirty="0" err="1" smtClean="0"/>
              <a:t>yma</a:t>
            </a:r>
            <a:r>
              <a:rPr lang="en-US" sz="1400" dirty="0" smtClean="0"/>
              <a:t> </a:t>
            </a:r>
            <a:r>
              <a:rPr lang="en-US" sz="1400" dirty="0" err="1" smtClean="0"/>
              <a:t>yn</a:t>
            </a:r>
            <a:r>
              <a:rPr lang="en-US" sz="1400" dirty="0" smtClean="0"/>
              <a:t> </a:t>
            </a:r>
            <a:r>
              <a:rPr lang="en-US" sz="1400" dirty="0" err="1" smtClean="0"/>
              <a:t>ddyddiol</a:t>
            </a:r>
            <a:r>
              <a:rPr lang="en-US" sz="1400" dirty="0" smtClean="0"/>
              <a:t>. </a:t>
            </a:r>
            <a:r>
              <a:rPr lang="en-US" sz="1400" dirty="0" err="1" smtClean="0"/>
              <a:t>Cliciwch</a:t>
            </a:r>
            <a:r>
              <a:rPr lang="en-US" sz="1400" dirty="0" smtClean="0"/>
              <a:t> </a:t>
            </a:r>
            <a:r>
              <a:rPr lang="en-US" sz="1400" dirty="0" err="1" smtClean="0"/>
              <a:t>ar</a:t>
            </a:r>
            <a:r>
              <a:rPr lang="en-US" sz="1400" dirty="0" smtClean="0"/>
              <a:t> un </a:t>
            </a:r>
            <a:r>
              <a:rPr lang="en-US" sz="1400" dirty="0" err="1" smtClean="0"/>
              <a:t>o’r</a:t>
            </a:r>
            <a:r>
              <a:rPr lang="en-US" sz="1400" dirty="0" smtClean="0"/>
              <a:t> </a:t>
            </a:r>
            <a:r>
              <a:rPr lang="en-US" sz="1400" dirty="0" err="1" smtClean="0"/>
              <a:t>tudalennau</a:t>
            </a:r>
            <a:r>
              <a:rPr lang="en-US" sz="1400" dirty="0"/>
              <a:t> </a:t>
            </a:r>
            <a:r>
              <a:rPr lang="en-US" sz="1400" dirty="0" smtClean="0"/>
              <a:t>ac </a:t>
            </a:r>
            <a:r>
              <a:rPr lang="en-US" sz="1400" dirty="0" err="1" smtClean="0"/>
              <a:t>yna</a:t>
            </a:r>
            <a:r>
              <a:rPr lang="en-US" sz="1400" dirty="0" smtClean="0"/>
              <a:t> </a:t>
            </a:r>
            <a:r>
              <a:rPr lang="en-US" sz="1400" dirty="0" err="1" smtClean="0"/>
              <a:t>bydd</a:t>
            </a:r>
            <a:r>
              <a:rPr lang="en-US" sz="1400" dirty="0" smtClean="0"/>
              <a:t> y </a:t>
            </a:r>
            <a:r>
              <a:rPr lang="en-US" sz="1400" dirty="0" err="1" smtClean="0"/>
              <a:t>tasg</a:t>
            </a:r>
            <a:r>
              <a:rPr lang="en-US" sz="1400" dirty="0" smtClean="0"/>
              <a:t> </a:t>
            </a:r>
            <a:r>
              <a:rPr lang="en-US" sz="1400" dirty="0" err="1" smtClean="0"/>
              <a:t>yn</a:t>
            </a:r>
            <a:r>
              <a:rPr lang="en-US" sz="1400" dirty="0" smtClean="0"/>
              <a:t> </a:t>
            </a:r>
            <a:r>
              <a:rPr lang="en-US" sz="1400" dirty="0" err="1" smtClean="0"/>
              <a:t>ymddangos</a:t>
            </a:r>
            <a:r>
              <a:rPr lang="en-US" sz="1400" dirty="0" smtClean="0"/>
              <a:t>.</a:t>
            </a:r>
          </a:p>
          <a:p>
            <a:endParaRPr lang="en-US" sz="1400" dirty="0" smtClean="0"/>
          </a:p>
          <a:p>
            <a:r>
              <a:rPr lang="en-US" sz="1400" dirty="0" smtClean="0"/>
              <a:t>This is blank at present but pages of work will appear here daily. Click on one of the pages and then the task will appear at 9.</a:t>
            </a:r>
            <a:endParaRPr lang="en-US" sz="1400" dirty="0"/>
          </a:p>
        </p:txBody>
      </p:sp>
      <p:sp>
        <p:nvSpPr>
          <p:cNvPr id="11" name="TextBox 10"/>
          <p:cNvSpPr txBox="1"/>
          <p:nvPr/>
        </p:nvSpPr>
        <p:spPr>
          <a:xfrm>
            <a:off x="5543465" y="3082160"/>
            <a:ext cx="964627" cy="1015663"/>
          </a:xfrm>
          <a:prstGeom prst="rect">
            <a:avLst/>
          </a:prstGeom>
          <a:solidFill>
            <a:srgbClr val="FFFF00"/>
          </a:solidFill>
        </p:spPr>
        <p:txBody>
          <a:bodyPr wrap="none" rtlCol="0">
            <a:spAutoFit/>
          </a:bodyPr>
          <a:lstStyle/>
          <a:p>
            <a:r>
              <a:rPr lang="en-US" sz="6000" dirty="0" smtClean="0"/>
              <a:t>10</a:t>
            </a:r>
            <a:endParaRPr lang="en-US" sz="6000" dirty="0"/>
          </a:p>
        </p:txBody>
      </p:sp>
      <p:sp>
        <p:nvSpPr>
          <p:cNvPr id="12" name="TextBox 11"/>
          <p:cNvSpPr txBox="1"/>
          <p:nvPr/>
        </p:nvSpPr>
        <p:spPr>
          <a:xfrm>
            <a:off x="4611926" y="1529489"/>
            <a:ext cx="574647" cy="1015663"/>
          </a:xfrm>
          <a:prstGeom prst="rect">
            <a:avLst/>
          </a:prstGeom>
          <a:solidFill>
            <a:srgbClr val="FFFF00"/>
          </a:solidFill>
        </p:spPr>
        <p:txBody>
          <a:bodyPr wrap="none" rtlCol="0">
            <a:spAutoFit/>
          </a:bodyPr>
          <a:lstStyle/>
          <a:p>
            <a:r>
              <a:rPr lang="en-US" sz="6000" dirty="0" smtClean="0"/>
              <a:t>9</a:t>
            </a:r>
            <a:endParaRPr lang="en-US" sz="6000" dirty="0"/>
          </a:p>
        </p:txBody>
      </p:sp>
      <p:cxnSp>
        <p:nvCxnSpPr>
          <p:cNvPr id="14" name="Straight Connector 13"/>
          <p:cNvCxnSpPr/>
          <p:nvPr/>
        </p:nvCxnSpPr>
        <p:spPr>
          <a:xfrm flipH="1" flipV="1">
            <a:off x="2407135" y="2373843"/>
            <a:ext cx="132807" cy="1275000"/>
          </a:xfrm>
          <a:prstGeom prst="line">
            <a:avLst/>
          </a:prstGeom>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5186573" y="1529489"/>
            <a:ext cx="3377071" cy="1384995"/>
          </a:xfrm>
          <a:prstGeom prst="rect">
            <a:avLst/>
          </a:prstGeom>
          <a:solidFill>
            <a:srgbClr val="CCFFCC"/>
          </a:solidFill>
        </p:spPr>
        <p:txBody>
          <a:bodyPr wrap="square" rtlCol="0">
            <a:spAutoFit/>
          </a:bodyPr>
          <a:lstStyle/>
          <a:p>
            <a:r>
              <a:rPr lang="en-US" sz="1400" dirty="0" smtClean="0"/>
              <a:t>Mae </a:t>
            </a:r>
            <a:r>
              <a:rPr lang="en-US" sz="1400" dirty="0" err="1" smtClean="0"/>
              <a:t>hwn</a:t>
            </a:r>
            <a:r>
              <a:rPr lang="en-US" sz="1400" dirty="0" smtClean="0"/>
              <a:t> </a:t>
            </a:r>
            <a:r>
              <a:rPr lang="en-US" sz="1400" dirty="0" err="1" smtClean="0"/>
              <a:t>yn</a:t>
            </a:r>
            <a:r>
              <a:rPr lang="en-US" sz="1400" dirty="0" smtClean="0"/>
              <a:t> wag </a:t>
            </a:r>
            <a:r>
              <a:rPr lang="en-US" sz="1400" dirty="0" err="1" smtClean="0"/>
              <a:t>ar</a:t>
            </a:r>
            <a:r>
              <a:rPr lang="en-US" sz="1400" dirty="0" smtClean="0"/>
              <a:t> </a:t>
            </a:r>
            <a:r>
              <a:rPr lang="en-US" sz="1400" dirty="0" err="1" smtClean="0"/>
              <a:t>hyn</a:t>
            </a:r>
            <a:r>
              <a:rPr lang="en-US" sz="1400" dirty="0" smtClean="0"/>
              <a:t> o </a:t>
            </a:r>
            <a:r>
              <a:rPr lang="en-US" sz="1400" dirty="0" err="1" smtClean="0"/>
              <a:t>bryd</a:t>
            </a:r>
            <a:r>
              <a:rPr lang="en-US" sz="1400" dirty="0"/>
              <a:t> </a:t>
            </a:r>
            <a:r>
              <a:rPr lang="en-US" sz="1400" dirty="0" err="1" smtClean="0"/>
              <a:t>ond</a:t>
            </a:r>
            <a:r>
              <a:rPr lang="en-US" sz="1400" dirty="0" smtClean="0"/>
              <a:t> </a:t>
            </a:r>
            <a:r>
              <a:rPr lang="en-US" sz="1400" dirty="0" err="1" smtClean="0"/>
              <a:t>ar</a:t>
            </a:r>
            <a:r>
              <a:rPr lang="en-US" sz="1400" dirty="0" smtClean="0"/>
              <a:t> </a:t>
            </a:r>
            <a:r>
              <a:rPr lang="en-US" sz="1400" dirty="0" err="1" smtClean="0"/>
              <a:t>ôl</a:t>
            </a:r>
            <a:r>
              <a:rPr lang="en-US" sz="1400" dirty="0" smtClean="0"/>
              <a:t> </a:t>
            </a:r>
            <a:r>
              <a:rPr lang="en-US" sz="1400" dirty="0" err="1" smtClean="0"/>
              <a:t>clicio</a:t>
            </a:r>
            <a:r>
              <a:rPr lang="en-US" sz="1400" dirty="0" smtClean="0"/>
              <a:t> </a:t>
            </a:r>
            <a:r>
              <a:rPr lang="en-US" sz="1400" dirty="0" err="1" smtClean="0"/>
              <a:t>ar</a:t>
            </a:r>
            <a:r>
              <a:rPr lang="en-US" sz="1400" dirty="0" smtClean="0"/>
              <a:t> un </a:t>
            </a:r>
            <a:r>
              <a:rPr lang="en-US" sz="1400" dirty="0" err="1" smtClean="0"/>
              <a:t>o’r</a:t>
            </a:r>
            <a:r>
              <a:rPr lang="en-US" sz="1400" dirty="0" smtClean="0"/>
              <a:t> </a:t>
            </a:r>
            <a:r>
              <a:rPr lang="en-US" sz="1400" dirty="0" err="1" smtClean="0"/>
              <a:t>tudalennau</a:t>
            </a:r>
            <a:r>
              <a:rPr lang="en-US" sz="1400" dirty="0" smtClean="0"/>
              <a:t> </a:t>
            </a:r>
            <a:r>
              <a:rPr lang="en-US" sz="1400" dirty="0" err="1" smtClean="0"/>
              <a:t>yn</a:t>
            </a:r>
            <a:r>
              <a:rPr lang="en-US" sz="1400" dirty="0" smtClean="0"/>
              <a:t> 8, </a:t>
            </a:r>
            <a:r>
              <a:rPr lang="en-US" sz="1400" dirty="0" err="1" smtClean="0"/>
              <a:t>yna</a:t>
            </a:r>
            <a:r>
              <a:rPr lang="en-US" sz="1400" dirty="0" smtClean="0"/>
              <a:t> </a:t>
            </a:r>
            <a:r>
              <a:rPr lang="en-US" sz="1400" dirty="0" err="1" smtClean="0"/>
              <a:t>fe</a:t>
            </a:r>
            <a:r>
              <a:rPr lang="en-US" sz="1400" dirty="0" smtClean="0"/>
              <a:t> </a:t>
            </a:r>
            <a:r>
              <a:rPr lang="en-US" sz="1400" dirty="0" err="1" smtClean="0"/>
              <a:t>fydd</a:t>
            </a:r>
            <a:r>
              <a:rPr lang="en-US" sz="1400" dirty="0" smtClean="0"/>
              <a:t> </a:t>
            </a:r>
            <a:r>
              <a:rPr lang="en-US" sz="1400" dirty="0" err="1" smtClean="0"/>
              <a:t>e’n</a:t>
            </a:r>
            <a:r>
              <a:rPr lang="en-US" sz="1400" dirty="0" smtClean="0"/>
              <a:t> </a:t>
            </a:r>
            <a:r>
              <a:rPr lang="en-US" sz="1400" dirty="0" err="1" smtClean="0"/>
              <a:t>agor</a:t>
            </a:r>
            <a:r>
              <a:rPr lang="en-US" sz="1400" dirty="0" smtClean="0"/>
              <a:t> fan </a:t>
            </a:r>
            <a:r>
              <a:rPr lang="en-US" sz="1400" dirty="0" err="1" smtClean="0"/>
              <a:t>hyn</a:t>
            </a:r>
            <a:r>
              <a:rPr lang="en-US" sz="1400" dirty="0" smtClean="0"/>
              <a:t>.</a:t>
            </a:r>
          </a:p>
          <a:p>
            <a:r>
              <a:rPr lang="en-US" sz="1400" dirty="0" smtClean="0"/>
              <a:t>This is also empty at present but after clicking on one of the pages in 8 the page will open here in this space.</a:t>
            </a:r>
            <a:endParaRPr lang="en-US" sz="1400" dirty="0"/>
          </a:p>
        </p:txBody>
      </p:sp>
      <p:sp>
        <p:nvSpPr>
          <p:cNvPr id="18" name="TextBox 17"/>
          <p:cNvSpPr txBox="1"/>
          <p:nvPr/>
        </p:nvSpPr>
        <p:spPr>
          <a:xfrm>
            <a:off x="5543465" y="3958428"/>
            <a:ext cx="3377071" cy="2246769"/>
          </a:xfrm>
          <a:prstGeom prst="rect">
            <a:avLst/>
          </a:prstGeom>
          <a:solidFill>
            <a:srgbClr val="CCFFCC"/>
          </a:solidFill>
        </p:spPr>
        <p:txBody>
          <a:bodyPr wrap="square" rtlCol="0">
            <a:spAutoFit/>
          </a:bodyPr>
          <a:lstStyle/>
          <a:p>
            <a:r>
              <a:rPr lang="en-US" sz="1400" dirty="0" err="1" smtClean="0"/>
              <a:t>Mae’r</a:t>
            </a:r>
            <a:r>
              <a:rPr lang="en-US" sz="1400" dirty="0" smtClean="0"/>
              <a:t> plant </a:t>
            </a:r>
            <a:r>
              <a:rPr lang="en-US" sz="1400" dirty="0" err="1" smtClean="0"/>
              <a:t>wedi</a:t>
            </a:r>
            <a:r>
              <a:rPr lang="en-US" sz="1400" dirty="0" smtClean="0"/>
              <a:t> </a:t>
            </a:r>
            <a:r>
              <a:rPr lang="en-US" sz="1400" dirty="0" err="1" smtClean="0"/>
              <a:t>cael</a:t>
            </a:r>
            <a:r>
              <a:rPr lang="en-US" sz="1400" dirty="0" smtClean="0"/>
              <a:t> </a:t>
            </a:r>
            <a:r>
              <a:rPr lang="en-US" sz="1400" dirty="0" err="1" smtClean="0"/>
              <a:t>llyfrau</a:t>
            </a:r>
            <a:r>
              <a:rPr lang="en-US" sz="1400" dirty="0"/>
              <a:t> </a:t>
            </a:r>
            <a:r>
              <a:rPr lang="en-US" sz="1400" dirty="0" err="1" smtClean="0"/>
              <a:t>iaith</a:t>
            </a:r>
            <a:r>
              <a:rPr lang="en-US" sz="1400" dirty="0" smtClean="0"/>
              <a:t> a </a:t>
            </a:r>
            <a:r>
              <a:rPr lang="en-US" sz="1400" dirty="0" err="1" smtClean="0"/>
              <a:t>mathemateg</a:t>
            </a:r>
            <a:r>
              <a:rPr lang="en-US" sz="1400" dirty="0" smtClean="0"/>
              <a:t>. </a:t>
            </a:r>
            <a:r>
              <a:rPr lang="en-US" sz="1400" dirty="0" err="1" smtClean="0"/>
              <a:t>Croeso</a:t>
            </a:r>
            <a:r>
              <a:rPr lang="en-US" sz="1400" dirty="0" smtClean="0"/>
              <a:t> </a:t>
            </a:r>
            <a:r>
              <a:rPr lang="en-US" sz="1400" dirty="0" err="1" smtClean="0"/>
              <a:t>i</a:t>
            </a:r>
            <a:r>
              <a:rPr lang="en-US" sz="1400" dirty="0" smtClean="0"/>
              <a:t> chi </a:t>
            </a:r>
            <a:r>
              <a:rPr lang="en-US" sz="1400" dirty="0" err="1" smtClean="0"/>
              <a:t>argraffu</a:t>
            </a:r>
            <a:r>
              <a:rPr lang="en-US" sz="1400" dirty="0" smtClean="0"/>
              <a:t> y </a:t>
            </a:r>
            <a:r>
              <a:rPr lang="en-US" sz="1400" dirty="0" err="1" smtClean="0"/>
              <a:t>gwaith</a:t>
            </a:r>
            <a:r>
              <a:rPr lang="en-US" sz="1400" dirty="0" smtClean="0"/>
              <a:t> ac </a:t>
            </a:r>
            <a:r>
              <a:rPr lang="en-US" sz="1400" dirty="0" err="1" smtClean="0"/>
              <a:t>yna</a:t>
            </a:r>
            <a:r>
              <a:rPr lang="en-US" sz="1400" dirty="0" smtClean="0"/>
              <a:t> </a:t>
            </a:r>
            <a:r>
              <a:rPr lang="en-US" sz="1400" dirty="0" err="1" smtClean="0"/>
              <a:t>cwblhau</a:t>
            </a:r>
            <a:r>
              <a:rPr lang="en-US" sz="1400" dirty="0" smtClean="0"/>
              <a:t> y </a:t>
            </a:r>
            <a:r>
              <a:rPr lang="en-US" sz="1400" dirty="0" err="1" smtClean="0"/>
              <a:t>gwaith</a:t>
            </a:r>
            <a:r>
              <a:rPr lang="en-US" sz="1400" dirty="0" smtClean="0"/>
              <a:t> </a:t>
            </a:r>
            <a:r>
              <a:rPr lang="en-US" sz="1400" dirty="0" err="1" smtClean="0"/>
              <a:t>ar</a:t>
            </a:r>
            <a:r>
              <a:rPr lang="en-US" sz="1400" dirty="0" smtClean="0"/>
              <a:t> y </a:t>
            </a:r>
            <a:r>
              <a:rPr lang="en-US" sz="1400" dirty="0" err="1" smtClean="0"/>
              <a:t>daflen</a:t>
            </a:r>
            <a:r>
              <a:rPr lang="en-US" sz="1400" dirty="0" smtClean="0"/>
              <a:t> </a:t>
            </a:r>
            <a:r>
              <a:rPr lang="en-US" sz="1400" dirty="0" err="1" smtClean="0"/>
              <a:t>neu</a:t>
            </a:r>
            <a:r>
              <a:rPr lang="en-US" sz="1400" dirty="0" smtClean="0"/>
              <a:t> </a:t>
            </a:r>
            <a:r>
              <a:rPr lang="en-US" sz="1400" dirty="0" err="1" smtClean="0"/>
              <a:t>fe</a:t>
            </a:r>
            <a:r>
              <a:rPr lang="en-US" sz="1400" dirty="0" smtClean="0"/>
              <a:t> </a:t>
            </a:r>
            <a:r>
              <a:rPr lang="en-US" sz="1400" dirty="0" err="1" smtClean="0"/>
              <a:t>allwch</a:t>
            </a:r>
            <a:r>
              <a:rPr lang="en-US" sz="1400" dirty="0" smtClean="0"/>
              <a:t> </a:t>
            </a:r>
            <a:r>
              <a:rPr lang="en-US" sz="1400" dirty="0" err="1" smtClean="0"/>
              <a:t>ddefnyddio</a:t>
            </a:r>
            <a:r>
              <a:rPr lang="en-US" sz="1400" dirty="0" smtClean="0"/>
              <a:t> y </a:t>
            </a:r>
            <a:r>
              <a:rPr lang="en-US" sz="1400" dirty="0" err="1" smtClean="0"/>
              <a:t>llyfrau</a:t>
            </a:r>
            <a:r>
              <a:rPr lang="en-US" sz="1400" dirty="0" smtClean="0"/>
              <a:t> </a:t>
            </a:r>
            <a:r>
              <a:rPr lang="en-US" sz="1400" dirty="0" err="1" smtClean="0"/>
              <a:t>i</a:t>
            </a:r>
            <a:r>
              <a:rPr lang="en-US" sz="1400" dirty="0" smtClean="0"/>
              <a:t> </a:t>
            </a:r>
            <a:r>
              <a:rPr lang="en-US" sz="1400" dirty="0" err="1" smtClean="0"/>
              <a:t>gofnodi</a:t>
            </a:r>
            <a:r>
              <a:rPr lang="en-US" sz="1400" dirty="0" smtClean="0"/>
              <a:t> </a:t>
            </a:r>
            <a:r>
              <a:rPr lang="en-US" sz="1400" dirty="0" err="1" smtClean="0"/>
              <a:t>yr</a:t>
            </a:r>
            <a:r>
              <a:rPr lang="en-US" sz="1400" dirty="0" smtClean="0"/>
              <a:t> </a:t>
            </a:r>
            <a:r>
              <a:rPr lang="en-US" sz="1400" dirty="0" err="1" smtClean="0"/>
              <a:t>atebion</a:t>
            </a:r>
            <a:r>
              <a:rPr lang="en-US" sz="1400" dirty="0" smtClean="0"/>
              <a:t>.</a:t>
            </a:r>
          </a:p>
          <a:p>
            <a:endParaRPr lang="en-US" sz="1400" dirty="0"/>
          </a:p>
          <a:p>
            <a:r>
              <a:rPr lang="en-US" sz="1400" dirty="0" smtClean="0"/>
              <a:t>Every child has received a </a:t>
            </a:r>
            <a:r>
              <a:rPr lang="en-US" sz="1400" dirty="0" err="1" smtClean="0"/>
              <a:t>maths</a:t>
            </a:r>
            <a:r>
              <a:rPr lang="en-US" sz="1400" dirty="0" smtClean="0"/>
              <a:t> and language book. You are welcome to print the worksheets, or they can use their work books to complete the work. </a:t>
            </a:r>
            <a:endParaRPr lang="en-US" sz="1400" dirty="0"/>
          </a:p>
        </p:txBody>
      </p:sp>
      <p:sp>
        <p:nvSpPr>
          <p:cNvPr id="19" name="TextBox 18"/>
          <p:cNvSpPr txBox="1"/>
          <p:nvPr/>
        </p:nvSpPr>
        <p:spPr>
          <a:xfrm>
            <a:off x="6508092" y="3102936"/>
            <a:ext cx="2635908" cy="369332"/>
          </a:xfrm>
          <a:prstGeom prst="rect">
            <a:avLst/>
          </a:prstGeom>
          <a:solidFill>
            <a:schemeClr val="accent2">
              <a:lumMod val="40000"/>
              <a:lumOff val="60000"/>
            </a:schemeClr>
          </a:solidFill>
        </p:spPr>
        <p:txBody>
          <a:bodyPr wrap="none" rtlCol="0">
            <a:spAutoFit/>
          </a:bodyPr>
          <a:lstStyle/>
          <a:p>
            <a:r>
              <a:rPr lang="en-US" dirty="0" smtClean="0"/>
              <a:t>How to present the work?</a:t>
            </a:r>
            <a:endParaRPr lang="en-US" dirty="0"/>
          </a:p>
        </p:txBody>
      </p:sp>
      <p:sp>
        <p:nvSpPr>
          <p:cNvPr id="20" name="TextBox 19"/>
          <p:cNvSpPr txBox="1"/>
          <p:nvPr/>
        </p:nvSpPr>
        <p:spPr>
          <a:xfrm>
            <a:off x="3992807" y="6213497"/>
            <a:ext cx="5030569" cy="369332"/>
          </a:xfrm>
          <a:prstGeom prst="rect">
            <a:avLst/>
          </a:prstGeom>
          <a:solidFill>
            <a:srgbClr val="E6B9B8"/>
          </a:solidFill>
        </p:spPr>
        <p:txBody>
          <a:bodyPr wrap="none" rtlCol="0">
            <a:spAutoFit/>
          </a:bodyPr>
          <a:lstStyle/>
          <a:p>
            <a:r>
              <a:rPr lang="en-US" dirty="0" smtClean="0"/>
              <a:t>Fe </a:t>
            </a:r>
            <a:r>
              <a:rPr lang="en-US" dirty="0" err="1" smtClean="0"/>
              <a:t>fydd</a:t>
            </a:r>
            <a:r>
              <a:rPr lang="en-US" dirty="0" smtClean="0"/>
              <a:t> </a:t>
            </a:r>
            <a:r>
              <a:rPr lang="en-US" dirty="0" err="1" smtClean="0"/>
              <a:t>tasg</a:t>
            </a:r>
            <a:r>
              <a:rPr lang="en-US" dirty="0" smtClean="0"/>
              <a:t> </a:t>
            </a:r>
            <a:r>
              <a:rPr lang="en-US" dirty="0" err="1" smtClean="0"/>
              <a:t>iaith</a:t>
            </a:r>
            <a:r>
              <a:rPr lang="en-US" dirty="0"/>
              <a:t> </a:t>
            </a:r>
            <a:r>
              <a:rPr lang="en-US" dirty="0" smtClean="0"/>
              <a:t>a </a:t>
            </a:r>
            <a:r>
              <a:rPr lang="en-US" dirty="0" err="1" smtClean="0"/>
              <a:t>mathemateg</a:t>
            </a:r>
            <a:r>
              <a:rPr lang="en-US" dirty="0" smtClean="0"/>
              <a:t> </a:t>
            </a:r>
            <a:r>
              <a:rPr lang="en-US" dirty="0" err="1" smtClean="0"/>
              <a:t>ar</a:t>
            </a:r>
            <a:r>
              <a:rPr lang="en-US" dirty="0" smtClean="0"/>
              <a:t> </a:t>
            </a:r>
            <a:r>
              <a:rPr lang="en-US" dirty="0" err="1" smtClean="0"/>
              <a:t>gael</a:t>
            </a:r>
            <a:r>
              <a:rPr lang="en-US" dirty="0" smtClean="0"/>
              <a:t> </a:t>
            </a:r>
            <a:r>
              <a:rPr lang="en-US" dirty="0" err="1" smtClean="0"/>
              <a:t>yn</a:t>
            </a:r>
            <a:r>
              <a:rPr lang="en-US" dirty="0" smtClean="0"/>
              <a:t> </a:t>
            </a:r>
            <a:r>
              <a:rPr lang="en-US" dirty="0" err="1" smtClean="0"/>
              <a:t>ddyddiol</a:t>
            </a:r>
            <a:endParaRPr lang="en-US" dirty="0"/>
          </a:p>
        </p:txBody>
      </p:sp>
    </p:spTree>
    <p:extLst>
      <p:ext uri="{BB962C8B-B14F-4D97-AF65-F5344CB8AC3E}">
        <p14:creationId xmlns:p14="http://schemas.microsoft.com/office/powerpoint/2010/main" val="2029428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20-03-17 at 16.30.5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8755" y="845387"/>
            <a:ext cx="4739397" cy="1724197"/>
          </a:xfrm>
          <a:prstGeom prst="rect">
            <a:avLst/>
          </a:prstGeom>
        </p:spPr>
      </p:pic>
      <p:pic>
        <p:nvPicPr>
          <p:cNvPr id="7" name="Picture 6" descr="Screen Shot 2020-03-17 at 16.23.3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28330"/>
            <a:ext cx="2070277" cy="2090426"/>
          </a:xfrm>
          <a:prstGeom prst="rect">
            <a:avLst/>
          </a:prstGeom>
        </p:spPr>
      </p:pic>
      <p:pic>
        <p:nvPicPr>
          <p:cNvPr id="9" name="Picture 8" descr="Screen Shot 2020-03-17 at 17.00.3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03432" y="4516092"/>
            <a:ext cx="2543862" cy="879359"/>
          </a:xfrm>
          <a:prstGeom prst="rect">
            <a:avLst/>
          </a:prstGeom>
        </p:spPr>
      </p:pic>
      <p:pic>
        <p:nvPicPr>
          <p:cNvPr id="10" name="Picture 9" descr="Screen Shot 2020-03-17 at 16.58.46.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6432" y="5268440"/>
            <a:ext cx="2575982" cy="767744"/>
          </a:xfrm>
          <a:prstGeom prst="rect">
            <a:avLst/>
          </a:prstGeom>
        </p:spPr>
      </p:pic>
      <p:pic>
        <p:nvPicPr>
          <p:cNvPr id="11" name="Picture 10" descr="Screen Shot 2020-03-17 at 16.58.30.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03062" y="3899419"/>
            <a:ext cx="2740938" cy="787626"/>
          </a:xfrm>
          <a:prstGeom prst="rect">
            <a:avLst/>
          </a:prstGeom>
        </p:spPr>
      </p:pic>
      <p:pic>
        <p:nvPicPr>
          <p:cNvPr id="12" name="Picture 11" descr="Screen Shot 2020-03-17 at 16.58.03.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1589" y="3311000"/>
            <a:ext cx="2562041" cy="805803"/>
          </a:xfrm>
          <a:prstGeom prst="rect">
            <a:avLst/>
          </a:prstGeom>
        </p:spPr>
      </p:pic>
      <p:pic>
        <p:nvPicPr>
          <p:cNvPr id="13" name="Picture 12" descr="Screen Shot 2020-03-17 at 17.02.16.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62170" y="6071440"/>
            <a:ext cx="2523627" cy="719666"/>
          </a:xfrm>
          <a:prstGeom prst="rect">
            <a:avLst/>
          </a:prstGeom>
        </p:spPr>
      </p:pic>
      <p:sp>
        <p:nvSpPr>
          <p:cNvPr id="14" name="TextBox 13"/>
          <p:cNvSpPr txBox="1"/>
          <p:nvPr/>
        </p:nvSpPr>
        <p:spPr>
          <a:xfrm>
            <a:off x="-38924" y="623073"/>
            <a:ext cx="2713109" cy="1569660"/>
          </a:xfrm>
          <a:prstGeom prst="rect">
            <a:avLst/>
          </a:prstGeom>
          <a:solidFill>
            <a:srgbClr val="FFFF00"/>
          </a:solidFill>
        </p:spPr>
        <p:txBody>
          <a:bodyPr wrap="square" rtlCol="0">
            <a:spAutoFit/>
          </a:bodyPr>
          <a:lstStyle/>
          <a:p>
            <a:r>
              <a:rPr lang="en-US" sz="1600" dirty="0" smtClean="0"/>
              <a:t>Gall y plant </a:t>
            </a:r>
            <a:r>
              <a:rPr lang="en-US" sz="1600" dirty="0" err="1" smtClean="0"/>
              <a:t>ddanfon</a:t>
            </a:r>
            <a:r>
              <a:rPr lang="en-US" sz="1600" dirty="0" smtClean="0"/>
              <a:t> </a:t>
            </a:r>
            <a:r>
              <a:rPr lang="en-US" sz="1600" dirty="0" err="1" smtClean="0"/>
              <a:t>gwaith</a:t>
            </a:r>
            <a:r>
              <a:rPr lang="en-US" sz="1600" dirty="0" smtClean="0"/>
              <a:t> </a:t>
            </a:r>
            <a:r>
              <a:rPr lang="en-US" sz="1600" dirty="0" err="1" smtClean="0"/>
              <a:t>neu</a:t>
            </a:r>
            <a:r>
              <a:rPr lang="en-US" sz="1600" dirty="0" smtClean="0"/>
              <a:t> </a:t>
            </a:r>
            <a:r>
              <a:rPr lang="en-US" sz="1600" dirty="0" err="1" smtClean="0"/>
              <a:t>gysylltu</a:t>
            </a:r>
            <a:r>
              <a:rPr lang="en-US" sz="1600" dirty="0" smtClean="0"/>
              <a:t> </a:t>
            </a:r>
            <a:r>
              <a:rPr lang="en-US" sz="1600" dirty="0" err="1" smtClean="0"/>
              <a:t>trwy</a:t>
            </a:r>
            <a:r>
              <a:rPr lang="en-US" sz="1600" dirty="0" smtClean="0"/>
              <a:t> </a:t>
            </a:r>
            <a:r>
              <a:rPr lang="en-US" sz="1600" dirty="0" err="1" smtClean="0"/>
              <a:t>ebost</a:t>
            </a:r>
            <a:r>
              <a:rPr lang="en-US" sz="1600" dirty="0" smtClean="0"/>
              <a:t>.</a:t>
            </a:r>
          </a:p>
          <a:p>
            <a:endParaRPr lang="en-US" sz="1600" dirty="0"/>
          </a:p>
          <a:p>
            <a:r>
              <a:rPr lang="en-US" sz="1600" dirty="0" smtClean="0"/>
              <a:t>The children can send their work or communicate with us through email.</a:t>
            </a:r>
            <a:endParaRPr lang="en-US" sz="1600" dirty="0"/>
          </a:p>
        </p:txBody>
      </p:sp>
      <p:sp>
        <p:nvSpPr>
          <p:cNvPr id="17" name="TextBox 16"/>
          <p:cNvSpPr txBox="1"/>
          <p:nvPr/>
        </p:nvSpPr>
        <p:spPr>
          <a:xfrm>
            <a:off x="6911079" y="3101140"/>
            <a:ext cx="1646605" cy="369332"/>
          </a:xfrm>
          <a:prstGeom prst="rect">
            <a:avLst/>
          </a:prstGeom>
          <a:solidFill>
            <a:schemeClr val="accent2">
              <a:lumMod val="20000"/>
              <a:lumOff val="80000"/>
            </a:schemeClr>
          </a:solidFill>
        </p:spPr>
        <p:txBody>
          <a:bodyPr wrap="none" rtlCol="0">
            <a:spAutoFit/>
          </a:bodyPr>
          <a:lstStyle/>
          <a:p>
            <a:r>
              <a:rPr lang="en-US" dirty="0" err="1" smtClean="0"/>
              <a:t>Cyfeiriad</a:t>
            </a:r>
            <a:r>
              <a:rPr lang="en-US" dirty="0" smtClean="0"/>
              <a:t> e </a:t>
            </a:r>
            <a:r>
              <a:rPr lang="en-US" dirty="0" err="1" smtClean="0"/>
              <a:t>bost</a:t>
            </a:r>
            <a:endParaRPr lang="en-US" dirty="0"/>
          </a:p>
        </p:txBody>
      </p:sp>
      <p:sp>
        <p:nvSpPr>
          <p:cNvPr id="18" name="TextBox 17"/>
          <p:cNvSpPr txBox="1"/>
          <p:nvPr/>
        </p:nvSpPr>
        <p:spPr>
          <a:xfrm>
            <a:off x="97833" y="2265786"/>
            <a:ext cx="574647" cy="1015663"/>
          </a:xfrm>
          <a:prstGeom prst="rect">
            <a:avLst/>
          </a:prstGeom>
          <a:solidFill>
            <a:srgbClr val="FFFF00"/>
          </a:solidFill>
        </p:spPr>
        <p:txBody>
          <a:bodyPr wrap="none" rtlCol="0">
            <a:spAutoFit/>
          </a:bodyPr>
          <a:lstStyle/>
          <a:p>
            <a:r>
              <a:rPr lang="en-US" sz="6000" dirty="0"/>
              <a:t>2</a:t>
            </a:r>
          </a:p>
        </p:txBody>
      </p:sp>
      <p:sp>
        <p:nvSpPr>
          <p:cNvPr id="19" name="TextBox 18"/>
          <p:cNvSpPr txBox="1"/>
          <p:nvPr/>
        </p:nvSpPr>
        <p:spPr>
          <a:xfrm>
            <a:off x="97833" y="3585246"/>
            <a:ext cx="574647" cy="1015663"/>
          </a:xfrm>
          <a:prstGeom prst="rect">
            <a:avLst/>
          </a:prstGeom>
          <a:solidFill>
            <a:srgbClr val="FFFF00"/>
          </a:solidFill>
        </p:spPr>
        <p:txBody>
          <a:bodyPr wrap="none" rtlCol="0">
            <a:spAutoFit/>
          </a:bodyPr>
          <a:lstStyle/>
          <a:p>
            <a:r>
              <a:rPr lang="en-US" sz="6000" dirty="0"/>
              <a:t>3</a:t>
            </a:r>
          </a:p>
        </p:txBody>
      </p:sp>
      <p:sp>
        <p:nvSpPr>
          <p:cNvPr id="20" name="TextBox 19"/>
          <p:cNvSpPr txBox="1"/>
          <p:nvPr/>
        </p:nvSpPr>
        <p:spPr>
          <a:xfrm>
            <a:off x="2849713" y="2975748"/>
            <a:ext cx="574647" cy="1015663"/>
          </a:xfrm>
          <a:prstGeom prst="rect">
            <a:avLst/>
          </a:prstGeom>
          <a:solidFill>
            <a:srgbClr val="FFFF00"/>
          </a:solidFill>
        </p:spPr>
        <p:txBody>
          <a:bodyPr wrap="none" rtlCol="0">
            <a:spAutoFit/>
          </a:bodyPr>
          <a:lstStyle/>
          <a:p>
            <a:r>
              <a:rPr lang="en-US" sz="6000" dirty="0"/>
              <a:t>4</a:t>
            </a:r>
          </a:p>
        </p:txBody>
      </p:sp>
      <p:sp>
        <p:nvSpPr>
          <p:cNvPr id="21" name="TextBox 20"/>
          <p:cNvSpPr txBox="1"/>
          <p:nvPr/>
        </p:nvSpPr>
        <p:spPr>
          <a:xfrm>
            <a:off x="8122356" y="215218"/>
            <a:ext cx="574647" cy="1015663"/>
          </a:xfrm>
          <a:prstGeom prst="rect">
            <a:avLst/>
          </a:prstGeom>
          <a:solidFill>
            <a:srgbClr val="FFFF00"/>
          </a:solidFill>
        </p:spPr>
        <p:txBody>
          <a:bodyPr wrap="none" rtlCol="0">
            <a:spAutoFit/>
          </a:bodyPr>
          <a:lstStyle/>
          <a:p>
            <a:r>
              <a:rPr lang="en-US" sz="6000" dirty="0"/>
              <a:t>5</a:t>
            </a:r>
          </a:p>
        </p:txBody>
      </p:sp>
      <p:sp>
        <p:nvSpPr>
          <p:cNvPr id="22" name="TextBox 21"/>
          <p:cNvSpPr txBox="1"/>
          <p:nvPr/>
        </p:nvSpPr>
        <p:spPr>
          <a:xfrm>
            <a:off x="6336432" y="2765270"/>
            <a:ext cx="574647" cy="1015663"/>
          </a:xfrm>
          <a:prstGeom prst="rect">
            <a:avLst/>
          </a:prstGeom>
          <a:solidFill>
            <a:srgbClr val="FFFF00"/>
          </a:solidFill>
        </p:spPr>
        <p:txBody>
          <a:bodyPr wrap="none" rtlCol="0">
            <a:spAutoFit/>
          </a:bodyPr>
          <a:lstStyle/>
          <a:p>
            <a:r>
              <a:rPr lang="en-US" sz="6000" dirty="0" smtClean="0"/>
              <a:t>6</a:t>
            </a:r>
            <a:endParaRPr lang="en-US" sz="6000" dirty="0"/>
          </a:p>
        </p:txBody>
      </p:sp>
      <p:sp>
        <p:nvSpPr>
          <p:cNvPr id="25" name="TextBox 24"/>
          <p:cNvSpPr txBox="1"/>
          <p:nvPr/>
        </p:nvSpPr>
        <p:spPr>
          <a:xfrm>
            <a:off x="672480" y="2293410"/>
            <a:ext cx="995998" cy="738664"/>
          </a:xfrm>
          <a:prstGeom prst="rect">
            <a:avLst/>
          </a:prstGeom>
          <a:solidFill>
            <a:srgbClr val="CCFFCC"/>
          </a:solidFill>
        </p:spPr>
        <p:txBody>
          <a:bodyPr wrap="none" rtlCol="0">
            <a:spAutoFit/>
          </a:bodyPr>
          <a:lstStyle/>
          <a:p>
            <a:r>
              <a:rPr lang="en-US" sz="1400" dirty="0" smtClean="0"/>
              <a:t>Top </a:t>
            </a:r>
            <a:r>
              <a:rPr lang="en-US" sz="1400" dirty="0" err="1" smtClean="0"/>
              <a:t>chwith</a:t>
            </a:r>
            <a:endParaRPr lang="en-US" sz="1400" dirty="0" smtClean="0"/>
          </a:p>
          <a:p>
            <a:r>
              <a:rPr lang="en-US" sz="1400" dirty="0" smtClean="0"/>
              <a:t>Top Left</a:t>
            </a:r>
          </a:p>
          <a:p>
            <a:r>
              <a:rPr lang="en-US" sz="1400" dirty="0" err="1" smtClean="0"/>
              <a:t>Clic</a:t>
            </a:r>
            <a:endParaRPr lang="en-US" sz="1400" dirty="0"/>
          </a:p>
        </p:txBody>
      </p:sp>
      <p:sp>
        <p:nvSpPr>
          <p:cNvPr id="28" name="TextBox 27"/>
          <p:cNvSpPr txBox="1"/>
          <p:nvPr/>
        </p:nvSpPr>
        <p:spPr>
          <a:xfrm>
            <a:off x="-45322" y="-23258"/>
            <a:ext cx="3733940" cy="646331"/>
          </a:xfrm>
          <a:prstGeom prst="rect">
            <a:avLst/>
          </a:prstGeom>
          <a:solidFill>
            <a:schemeClr val="accent2">
              <a:lumMod val="20000"/>
              <a:lumOff val="80000"/>
            </a:schemeClr>
          </a:solidFill>
          <a:ln w="28575" cmpd="sng">
            <a:solidFill>
              <a:schemeClr val="tx1"/>
            </a:solidFill>
          </a:ln>
        </p:spPr>
        <p:txBody>
          <a:bodyPr wrap="none" rtlCol="0">
            <a:spAutoFit/>
          </a:bodyPr>
          <a:lstStyle/>
          <a:p>
            <a:r>
              <a:rPr lang="en-US" dirty="0" err="1" smtClean="0"/>
              <a:t>Sut</a:t>
            </a:r>
            <a:r>
              <a:rPr lang="en-US" dirty="0" smtClean="0"/>
              <a:t> </a:t>
            </a:r>
            <a:r>
              <a:rPr lang="en-US" dirty="0" err="1" smtClean="0"/>
              <a:t>i</a:t>
            </a:r>
            <a:r>
              <a:rPr lang="en-US" dirty="0" smtClean="0"/>
              <a:t> </a:t>
            </a:r>
            <a:r>
              <a:rPr lang="en-US" dirty="0" err="1" smtClean="0"/>
              <a:t>gyfathrebu</a:t>
            </a:r>
            <a:r>
              <a:rPr lang="en-US" dirty="0" smtClean="0"/>
              <a:t> </a:t>
            </a:r>
            <a:r>
              <a:rPr lang="en-US" dirty="0" err="1" smtClean="0"/>
              <a:t>trwy</a:t>
            </a:r>
            <a:r>
              <a:rPr lang="en-US" dirty="0" smtClean="0"/>
              <a:t> </a:t>
            </a:r>
            <a:r>
              <a:rPr lang="en-US" dirty="0" err="1" smtClean="0"/>
              <a:t>ebost</a:t>
            </a:r>
            <a:r>
              <a:rPr lang="en-US" dirty="0" smtClean="0"/>
              <a:t>?</a:t>
            </a:r>
          </a:p>
          <a:p>
            <a:r>
              <a:rPr lang="en-US" dirty="0" smtClean="0"/>
              <a:t>How to communicate through  email?</a:t>
            </a:r>
            <a:endParaRPr lang="en-US" dirty="0"/>
          </a:p>
        </p:txBody>
      </p:sp>
      <p:sp>
        <p:nvSpPr>
          <p:cNvPr id="29" name="TextBox 28"/>
          <p:cNvSpPr txBox="1"/>
          <p:nvPr/>
        </p:nvSpPr>
        <p:spPr>
          <a:xfrm>
            <a:off x="2562389" y="1588790"/>
            <a:ext cx="574647" cy="1015663"/>
          </a:xfrm>
          <a:prstGeom prst="rect">
            <a:avLst/>
          </a:prstGeom>
          <a:solidFill>
            <a:srgbClr val="FFFF00"/>
          </a:solidFill>
        </p:spPr>
        <p:txBody>
          <a:bodyPr wrap="none" rtlCol="0">
            <a:spAutoFit/>
          </a:bodyPr>
          <a:lstStyle/>
          <a:p>
            <a:r>
              <a:rPr lang="en-US" sz="6000" dirty="0" smtClean="0"/>
              <a:t>1</a:t>
            </a:r>
            <a:endParaRPr lang="en-US" sz="6000" dirty="0"/>
          </a:p>
        </p:txBody>
      </p:sp>
      <p:pic>
        <p:nvPicPr>
          <p:cNvPr id="30" name="Picture 29" descr="Screen Shot 2020-03-17 at 16.25.18.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33748" y="3881345"/>
            <a:ext cx="3151629" cy="2879811"/>
          </a:xfrm>
          <a:prstGeom prst="rect">
            <a:avLst/>
          </a:prstGeom>
        </p:spPr>
      </p:pic>
      <p:sp>
        <p:nvSpPr>
          <p:cNvPr id="31" name="TextBox 30"/>
          <p:cNvSpPr txBox="1"/>
          <p:nvPr/>
        </p:nvSpPr>
        <p:spPr>
          <a:xfrm>
            <a:off x="3636433" y="2903770"/>
            <a:ext cx="1139555" cy="369332"/>
          </a:xfrm>
          <a:prstGeom prst="rect">
            <a:avLst/>
          </a:prstGeom>
          <a:solidFill>
            <a:srgbClr val="CCFFCC"/>
          </a:solidFill>
        </p:spPr>
        <p:txBody>
          <a:bodyPr wrap="none" rtlCol="0">
            <a:spAutoFit/>
          </a:bodyPr>
          <a:lstStyle/>
          <a:p>
            <a:r>
              <a:rPr lang="en-US" dirty="0" smtClean="0"/>
              <a:t>Office 365</a:t>
            </a:r>
            <a:endParaRPr lang="en-US" dirty="0"/>
          </a:p>
        </p:txBody>
      </p:sp>
      <p:cxnSp>
        <p:nvCxnSpPr>
          <p:cNvPr id="33" name="Straight Connector 32"/>
          <p:cNvCxnSpPr/>
          <p:nvPr/>
        </p:nvCxnSpPr>
        <p:spPr>
          <a:xfrm flipH="1">
            <a:off x="5588000" y="925892"/>
            <a:ext cx="2534356" cy="801308"/>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flipH="1">
            <a:off x="3539067" y="3213035"/>
            <a:ext cx="440266" cy="1782298"/>
          </a:xfrm>
          <a:prstGeom prst="line">
            <a:avLst/>
          </a:prstGeom>
        </p:spPr>
        <p:style>
          <a:lnRef idx="2">
            <a:schemeClr val="accent1"/>
          </a:lnRef>
          <a:fillRef idx="0">
            <a:schemeClr val="accent1"/>
          </a:fillRef>
          <a:effectRef idx="1">
            <a:schemeClr val="accent1"/>
          </a:effectRef>
          <a:fontRef idx="minor">
            <a:schemeClr val="tx1"/>
          </a:fontRef>
        </p:style>
      </p:cxnSp>
      <p:sp>
        <p:nvSpPr>
          <p:cNvPr id="38" name="TextBox 37"/>
          <p:cNvSpPr txBox="1"/>
          <p:nvPr/>
        </p:nvSpPr>
        <p:spPr>
          <a:xfrm>
            <a:off x="672480" y="3293361"/>
            <a:ext cx="1864613" cy="1600438"/>
          </a:xfrm>
          <a:prstGeom prst="rect">
            <a:avLst/>
          </a:prstGeom>
          <a:solidFill>
            <a:srgbClr val="CCFFCC"/>
          </a:solidFill>
        </p:spPr>
        <p:txBody>
          <a:bodyPr wrap="square" rtlCol="0">
            <a:spAutoFit/>
          </a:bodyPr>
          <a:lstStyle/>
          <a:p>
            <a:r>
              <a:rPr lang="en-US" sz="1400" dirty="0" smtClean="0"/>
              <a:t>Mae </a:t>
            </a:r>
            <a:r>
              <a:rPr lang="en-US" sz="1400" dirty="0" err="1" smtClean="0"/>
              <a:t>gan</a:t>
            </a:r>
            <a:r>
              <a:rPr lang="en-US" sz="1400" dirty="0" smtClean="0"/>
              <a:t> </a:t>
            </a:r>
            <a:r>
              <a:rPr lang="en-US" sz="1400" dirty="0" err="1" smtClean="0"/>
              <a:t>bawb</a:t>
            </a:r>
            <a:r>
              <a:rPr lang="en-US" sz="1400" dirty="0" smtClean="0"/>
              <a:t> </a:t>
            </a:r>
            <a:r>
              <a:rPr lang="en-US" sz="1400" dirty="0" err="1" smtClean="0"/>
              <a:t>ebost</a:t>
            </a:r>
            <a:r>
              <a:rPr lang="en-US" sz="1400" dirty="0" smtClean="0"/>
              <a:t> a </a:t>
            </a:r>
            <a:r>
              <a:rPr lang="en-US" sz="1400" dirty="0" err="1" smtClean="0"/>
              <a:t>chyfrinair</a:t>
            </a:r>
            <a:r>
              <a:rPr lang="en-US" sz="1400" dirty="0" smtClean="0"/>
              <a:t>. Mae </a:t>
            </a:r>
            <a:r>
              <a:rPr lang="en-US" sz="1400" dirty="0" err="1" smtClean="0"/>
              <a:t>angen</a:t>
            </a:r>
            <a:r>
              <a:rPr lang="en-US" sz="1400" dirty="0" smtClean="0"/>
              <a:t> </a:t>
            </a:r>
            <a:r>
              <a:rPr lang="en-US" sz="1400" dirty="0" err="1" smtClean="0"/>
              <a:t>defnyddio</a:t>
            </a:r>
            <a:r>
              <a:rPr lang="en-US" sz="1400" dirty="0" smtClean="0"/>
              <a:t> </a:t>
            </a:r>
            <a:r>
              <a:rPr lang="en-US" sz="1400" dirty="0" err="1" smtClean="0"/>
              <a:t>hyn</a:t>
            </a:r>
            <a:endParaRPr lang="en-US" sz="1400" dirty="0" smtClean="0"/>
          </a:p>
          <a:p>
            <a:r>
              <a:rPr lang="en-US" sz="1400" dirty="0" smtClean="0"/>
              <a:t>Everyone has an email and password. You must use this to be able to access </a:t>
            </a:r>
            <a:r>
              <a:rPr lang="en-US" sz="1400" dirty="0" err="1" smtClean="0"/>
              <a:t>Hwb</a:t>
            </a:r>
            <a:r>
              <a:rPr lang="en-US" sz="1400" dirty="0" smtClean="0"/>
              <a:t>.</a:t>
            </a:r>
            <a:endParaRPr lang="en-US" dirty="0"/>
          </a:p>
        </p:txBody>
      </p:sp>
      <p:pic>
        <p:nvPicPr>
          <p:cNvPr id="39" name="Picture 38" descr="Screen Shot 2020-03-17 at 17.49.31.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79961" y="52646"/>
            <a:ext cx="868240" cy="792741"/>
          </a:xfrm>
          <a:prstGeom prst="rect">
            <a:avLst/>
          </a:prstGeom>
        </p:spPr>
      </p:pic>
      <p:pic>
        <p:nvPicPr>
          <p:cNvPr id="6" name="Picture 5" descr="Screen Shot 2020-03-17 at 16.22.53.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386861" y="851338"/>
            <a:ext cx="1794984" cy="690378"/>
          </a:xfrm>
          <a:prstGeom prst="rect">
            <a:avLst/>
          </a:prstGeom>
        </p:spPr>
      </p:pic>
      <p:pic>
        <p:nvPicPr>
          <p:cNvPr id="41" name="Picture 40" descr="Screen Shot 2020-03-17 at 16.23.05.p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08289" y="2548170"/>
            <a:ext cx="1054100" cy="711200"/>
          </a:xfrm>
          <a:prstGeom prst="rect">
            <a:avLst/>
          </a:prstGeom>
        </p:spPr>
      </p:pic>
      <p:sp>
        <p:nvSpPr>
          <p:cNvPr id="2" name="TextBox 1"/>
          <p:cNvSpPr txBox="1"/>
          <p:nvPr/>
        </p:nvSpPr>
        <p:spPr>
          <a:xfrm>
            <a:off x="6781589" y="4955772"/>
            <a:ext cx="2951019" cy="307777"/>
          </a:xfrm>
          <a:prstGeom prst="rect">
            <a:avLst/>
          </a:prstGeom>
          <a:solidFill>
            <a:schemeClr val="bg1"/>
          </a:solidFill>
        </p:spPr>
        <p:txBody>
          <a:bodyPr wrap="square" rtlCol="0">
            <a:spAutoFit/>
          </a:bodyPr>
          <a:lstStyle/>
          <a:p>
            <a:r>
              <a:rPr lang="en-GB" sz="1400" dirty="0" smtClean="0">
                <a:solidFill>
                  <a:schemeClr val="tx2">
                    <a:lumMod val="60000"/>
                    <a:lumOff val="40000"/>
                  </a:schemeClr>
                </a:solidFill>
              </a:rPr>
              <a:t>lewish347@hwbcymru.net</a:t>
            </a:r>
            <a:endParaRPr lang="en-GB" sz="1400" dirty="0">
              <a:solidFill>
                <a:schemeClr val="tx2">
                  <a:lumMod val="60000"/>
                  <a:lumOff val="40000"/>
                </a:schemeClr>
              </a:solidFill>
            </a:endParaRPr>
          </a:p>
        </p:txBody>
      </p:sp>
    </p:spTree>
    <p:extLst>
      <p:ext uri="{BB962C8B-B14F-4D97-AF65-F5344CB8AC3E}">
        <p14:creationId xmlns:p14="http://schemas.microsoft.com/office/powerpoint/2010/main" val="3512130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6.52.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3439595"/>
            <a:ext cx="2667000" cy="3330889"/>
          </a:xfrm>
          <a:prstGeom prst="rect">
            <a:avLst/>
          </a:prstGeom>
        </p:spPr>
      </p:pic>
      <p:pic>
        <p:nvPicPr>
          <p:cNvPr id="3" name="Picture 2" descr="Screen Shot 2020-03-17 at 16.45.0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0143" y="3472640"/>
            <a:ext cx="3296857" cy="3244247"/>
          </a:xfrm>
          <a:prstGeom prst="rect">
            <a:avLst/>
          </a:prstGeom>
        </p:spPr>
      </p:pic>
      <p:pic>
        <p:nvPicPr>
          <p:cNvPr id="4" name="Picture 3" descr="Screen Shot 2020-03-17 at 16.44.0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21906"/>
            <a:ext cx="4244854" cy="2530894"/>
          </a:xfrm>
          <a:prstGeom prst="rect">
            <a:avLst/>
          </a:prstGeom>
        </p:spPr>
      </p:pic>
      <p:pic>
        <p:nvPicPr>
          <p:cNvPr id="5" name="Picture 4" descr="Screen Shot 2020-03-17 at 16.44.1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638484"/>
            <a:ext cx="3424586" cy="3132000"/>
          </a:xfrm>
          <a:prstGeom prst="rect">
            <a:avLst/>
          </a:prstGeom>
        </p:spPr>
      </p:pic>
      <p:pic>
        <p:nvPicPr>
          <p:cNvPr id="6" name="Picture 5" descr="Screen Shot 2020-03-17 at 16.53.5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1289"/>
            <a:ext cx="4622800" cy="711200"/>
          </a:xfrm>
          <a:prstGeom prst="rect">
            <a:avLst/>
          </a:prstGeom>
        </p:spPr>
      </p:pic>
      <p:sp>
        <p:nvSpPr>
          <p:cNvPr id="9" name="TextBox 8"/>
          <p:cNvSpPr txBox="1"/>
          <p:nvPr/>
        </p:nvSpPr>
        <p:spPr>
          <a:xfrm>
            <a:off x="3957530" y="4813304"/>
            <a:ext cx="574647" cy="1015663"/>
          </a:xfrm>
          <a:prstGeom prst="rect">
            <a:avLst/>
          </a:prstGeom>
          <a:solidFill>
            <a:srgbClr val="FFFF00"/>
          </a:solidFill>
        </p:spPr>
        <p:txBody>
          <a:bodyPr wrap="none" rtlCol="0">
            <a:spAutoFit/>
          </a:bodyPr>
          <a:lstStyle/>
          <a:p>
            <a:r>
              <a:rPr lang="en-US" sz="6000" dirty="0"/>
              <a:t>3</a:t>
            </a:r>
          </a:p>
        </p:txBody>
      </p:sp>
      <p:sp>
        <p:nvSpPr>
          <p:cNvPr id="10" name="TextBox 9"/>
          <p:cNvSpPr txBox="1"/>
          <p:nvPr/>
        </p:nvSpPr>
        <p:spPr>
          <a:xfrm>
            <a:off x="1362774" y="4211833"/>
            <a:ext cx="574647" cy="1015663"/>
          </a:xfrm>
          <a:prstGeom prst="rect">
            <a:avLst/>
          </a:prstGeom>
          <a:solidFill>
            <a:srgbClr val="FFFF00"/>
          </a:solidFill>
        </p:spPr>
        <p:txBody>
          <a:bodyPr wrap="none" rtlCol="0">
            <a:spAutoFit/>
          </a:bodyPr>
          <a:lstStyle/>
          <a:p>
            <a:r>
              <a:rPr lang="en-US" sz="6000" dirty="0"/>
              <a:t>2</a:t>
            </a:r>
          </a:p>
        </p:txBody>
      </p:sp>
      <p:sp>
        <p:nvSpPr>
          <p:cNvPr id="11" name="TextBox 10"/>
          <p:cNvSpPr txBox="1"/>
          <p:nvPr/>
        </p:nvSpPr>
        <p:spPr>
          <a:xfrm>
            <a:off x="4335476" y="77911"/>
            <a:ext cx="574647" cy="1015663"/>
          </a:xfrm>
          <a:prstGeom prst="rect">
            <a:avLst/>
          </a:prstGeom>
          <a:solidFill>
            <a:srgbClr val="FFFF00"/>
          </a:solidFill>
        </p:spPr>
        <p:txBody>
          <a:bodyPr wrap="none" rtlCol="0">
            <a:spAutoFit/>
          </a:bodyPr>
          <a:lstStyle/>
          <a:p>
            <a:r>
              <a:rPr lang="en-US" sz="6000" dirty="0" smtClean="0"/>
              <a:t>1</a:t>
            </a:r>
            <a:endParaRPr lang="en-US" sz="6000" dirty="0"/>
          </a:p>
        </p:txBody>
      </p:sp>
      <p:sp>
        <p:nvSpPr>
          <p:cNvPr id="14" name="TextBox 13"/>
          <p:cNvSpPr txBox="1"/>
          <p:nvPr/>
        </p:nvSpPr>
        <p:spPr>
          <a:xfrm>
            <a:off x="5208999" y="77911"/>
            <a:ext cx="3748734" cy="2677656"/>
          </a:xfrm>
          <a:prstGeom prst="rect">
            <a:avLst/>
          </a:prstGeom>
          <a:solidFill>
            <a:srgbClr val="F2DCDB"/>
          </a:solidFill>
          <a:ln w="38100" cmpd="sng">
            <a:solidFill>
              <a:schemeClr val="tx1"/>
            </a:solidFill>
          </a:ln>
        </p:spPr>
        <p:txBody>
          <a:bodyPr wrap="square" rtlCol="0">
            <a:spAutoFit/>
          </a:bodyPr>
          <a:lstStyle/>
          <a:p>
            <a:r>
              <a:rPr lang="en-US" sz="1400" dirty="0" smtClean="0"/>
              <a:t>Mae </a:t>
            </a:r>
            <a:r>
              <a:rPr lang="en-US" sz="1400" dirty="0" err="1" smtClean="0"/>
              <a:t>gan</a:t>
            </a:r>
            <a:r>
              <a:rPr lang="en-US" sz="1400" dirty="0" smtClean="0"/>
              <a:t> bob </a:t>
            </a:r>
            <a:r>
              <a:rPr lang="en-US" sz="1400" dirty="0" err="1" smtClean="0"/>
              <a:t>dosbarth</a:t>
            </a:r>
            <a:r>
              <a:rPr lang="en-US" sz="1400" dirty="0" smtClean="0"/>
              <a:t> </a:t>
            </a:r>
            <a:r>
              <a:rPr lang="en-US" sz="1400" dirty="0" err="1" smtClean="0"/>
              <a:t>tudalen</a:t>
            </a:r>
            <a:r>
              <a:rPr lang="en-US" sz="1400" dirty="0" smtClean="0"/>
              <a:t> </a:t>
            </a:r>
            <a:r>
              <a:rPr lang="en-US" sz="1400" dirty="0" err="1" smtClean="0"/>
              <a:t>ar</a:t>
            </a:r>
            <a:r>
              <a:rPr lang="en-US" sz="1400" dirty="0" smtClean="0"/>
              <a:t> </a:t>
            </a:r>
            <a:r>
              <a:rPr lang="en-US" sz="1400" dirty="0" err="1" smtClean="0"/>
              <a:t>ein</a:t>
            </a:r>
            <a:r>
              <a:rPr lang="en-US" sz="1400" dirty="0" smtClean="0"/>
              <a:t> </a:t>
            </a:r>
            <a:r>
              <a:rPr lang="en-US" sz="1400" dirty="0" err="1" smtClean="0"/>
              <a:t>gwefan</a:t>
            </a:r>
            <a:r>
              <a:rPr lang="en-US" sz="1400" dirty="0" smtClean="0"/>
              <a:t>.</a:t>
            </a:r>
          </a:p>
          <a:p>
            <a:r>
              <a:rPr lang="en-US" sz="1400" dirty="0" smtClean="0"/>
              <a:t>Mae </a:t>
            </a:r>
            <a:r>
              <a:rPr lang="en-US" sz="1400" dirty="0" err="1" smtClean="0"/>
              <a:t>fidio</a:t>
            </a:r>
            <a:r>
              <a:rPr lang="en-US" sz="1400" dirty="0" smtClean="0"/>
              <a:t> </a:t>
            </a:r>
            <a:r>
              <a:rPr lang="en-US" sz="1400" dirty="0" err="1" smtClean="0"/>
              <a:t>ar</a:t>
            </a:r>
            <a:r>
              <a:rPr lang="en-US" sz="1400" dirty="0" smtClean="0"/>
              <a:t> bob </a:t>
            </a:r>
            <a:r>
              <a:rPr lang="en-US" sz="1400" dirty="0" err="1" smtClean="0"/>
              <a:t>tudalen</a:t>
            </a:r>
            <a:r>
              <a:rPr lang="en-US" sz="1400" dirty="0" smtClean="0"/>
              <a:t> </a:t>
            </a:r>
            <a:r>
              <a:rPr lang="en-US" sz="1400" dirty="0" err="1" smtClean="0"/>
              <a:t>yn</a:t>
            </a:r>
            <a:r>
              <a:rPr lang="en-US" sz="1400" dirty="0" smtClean="0"/>
              <a:t> </a:t>
            </a:r>
            <a:r>
              <a:rPr lang="en-US" sz="1400" dirty="0" err="1" smtClean="0"/>
              <a:t>dangos</a:t>
            </a:r>
            <a:r>
              <a:rPr lang="en-US" sz="1400" dirty="0" smtClean="0"/>
              <a:t> </a:t>
            </a:r>
            <a:r>
              <a:rPr lang="en-US" sz="1400" dirty="0" err="1" smtClean="0"/>
              <a:t>sut</a:t>
            </a:r>
            <a:r>
              <a:rPr lang="en-US" sz="1400" dirty="0" smtClean="0"/>
              <a:t> </a:t>
            </a:r>
            <a:r>
              <a:rPr lang="en-US" sz="1400" dirty="0" err="1" smtClean="0"/>
              <a:t>i</a:t>
            </a:r>
            <a:r>
              <a:rPr lang="en-US" sz="1400" dirty="0" smtClean="0"/>
              <a:t> </a:t>
            </a:r>
            <a:r>
              <a:rPr lang="en-US" sz="1400" dirty="0" err="1" smtClean="0"/>
              <a:t>agor</a:t>
            </a:r>
            <a:r>
              <a:rPr lang="en-US" sz="1400" dirty="0" smtClean="0"/>
              <a:t> </a:t>
            </a:r>
            <a:r>
              <a:rPr lang="en-US" sz="1400" dirty="0" err="1" smtClean="0"/>
              <a:t>gwaith</a:t>
            </a:r>
            <a:r>
              <a:rPr lang="en-US" sz="1400" dirty="0" smtClean="0"/>
              <a:t> </a:t>
            </a:r>
            <a:r>
              <a:rPr lang="en-US" sz="1400" dirty="0" err="1" smtClean="0"/>
              <a:t>ar</a:t>
            </a:r>
            <a:r>
              <a:rPr lang="en-US" sz="1400" dirty="0" smtClean="0"/>
              <a:t> one note.</a:t>
            </a:r>
          </a:p>
          <a:p>
            <a:r>
              <a:rPr lang="en-US" sz="1400" dirty="0" smtClean="0"/>
              <a:t>Fe </a:t>
            </a:r>
            <a:r>
              <a:rPr lang="en-US" sz="1400" dirty="0" err="1" smtClean="0"/>
              <a:t>fyddwn</a:t>
            </a:r>
            <a:r>
              <a:rPr lang="en-US" sz="1400" dirty="0" smtClean="0"/>
              <a:t> </a:t>
            </a:r>
            <a:r>
              <a:rPr lang="en-US" sz="1400" dirty="0" err="1" smtClean="0"/>
              <a:t>hefyd</a:t>
            </a:r>
            <a:r>
              <a:rPr lang="en-US" sz="1400" dirty="0" smtClean="0"/>
              <a:t> </a:t>
            </a:r>
            <a:r>
              <a:rPr lang="en-US" sz="1400" dirty="0" err="1" smtClean="0"/>
              <a:t>yn</a:t>
            </a:r>
            <a:r>
              <a:rPr lang="en-US" sz="1400" dirty="0" smtClean="0"/>
              <a:t> </a:t>
            </a:r>
            <a:r>
              <a:rPr lang="en-US" sz="1400" dirty="0" err="1" smtClean="0"/>
              <a:t>uwch</a:t>
            </a:r>
            <a:r>
              <a:rPr lang="en-US" sz="1400" dirty="0" smtClean="0"/>
              <a:t> </a:t>
            </a:r>
            <a:r>
              <a:rPr lang="en-US" sz="1400" dirty="0" err="1" smtClean="0"/>
              <a:t>lwytho</a:t>
            </a:r>
            <a:r>
              <a:rPr lang="en-US" sz="1400" dirty="0" smtClean="0"/>
              <a:t> </a:t>
            </a:r>
            <a:r>
              <a:rPr lang="en-US" sz="1400" dirty="0" err="1" smtClean="0"/>
              <a:t>fidios</a:t>
            </a:r>
            <a:r>
              <a:rPr lang="en-US" sz="1400" dirty="0" smtClean="0"/>
              <a:t>, </a:t>
            </a:r>
            <a:r>
              <a:rPr lang="en-US" sz="1400" dirty="0" err="1" smtClean="0"/>
              <a:t>yn</a:t>
            </a:r>
            <a:r>
              <a:rPr lang="en-US" sz="1400" dirty="0" smtClean="0"/>
              <a:t> </a:t>
            </a:r>
            <a:r>
              <a:rPr lang="en-US" sz="1400" dirty="0" err="1" smtClean="0"/>
              <a:t>egluro</a:t>
            </a:r>
            <a:r>
              <a:rPr lang="en-US" sz="1400" dirty="0" smtClean="0"/>
              <a:t> </a:t>
            </a:r>
            <a:r>
              <a:rPr lang="en-US" sz="1400" dirty="0" err="1" smtClean="0"/>
              <a:t>sut</a:t>
            </a:r>
            <a:r>
              <a:rPr lang="en-US" sz="1400" dirty="0" smtClean="0"/>
              <a:t> </a:t>
            </a:r>
            <a:r>
              <a:rPr lang="en-US" sz="1400" dirty="0" err="1" smtClean="0"/>
              <a:t>i</a:t>
            </a:r>
            <a:r>
              <a:rPr lang="en-US" sz="1400" dirty="0" smtClean="0"/>
              <a:t> </a:t>
            </a:r>
            <a:r>
              <a:rPr lang="en-US" sz="1400" dirty="0" err="1" smtClean="0"/>
              <a:t>wneud</a:t>
            </a:r>
            <a:r>
              <a:rPr lang="en-US" sz="1400" dirty="0" smtClean="0"/>
              <a:t> </a:t>
            </a:r>
            <a:r>
              <a:rPr lang="en-US" sz="1400" dirty="0" err="1" smtClean="0"/>
              <a:t>ambell</a:t>
            </a:r>
            <a:r>
              <a:rPr lang="en-US" sz="1400" dirty="0" smtClean="0"/>
              <a:t> </a:t>
            </a:r>
            <a:r>
              <a:rPr lang="en-US" sz="1400" dirty="0" err="1" smtClean="0"/>
              <a:t>dasg</a:t>
            </a:r>
            <a:r>
              <a:rPr lang="en-US" sz="1400" dirty="0" smtClean="0"/>
              <a:t>, felly </a:t>
            </a:r>
            <a:r>
              <a:rPr lang="en-US" sz="1400" dirty="0" err="1" smtClean="0"/>
              <a:t>gwnewch</a:t>
            </a:r>
            <a:r>
              <a:rPr lang="en-US" sz="1400" dirty="0" smtClean="0"/>
              <a:t> </a:t>
            </a:r>
            <a:r>
              <a:rPr lang="en-US" sz="1400" dirty="0" err="1" smtClean="0"/>
              <a:t>yn</a:t>
            </a:r>
            <a:r>
              <a:rPr lang="en-US" sz="1400" dirty="0" smtClean="0"/>
              <a:t> </a:t>
            </a:r>
            <a:r>
              <a:rPr lang="en-US" sz="1400" dirty="0" err="1" smtClean="0"/>
              <a:t>siwr</a:t>
            </a:r>
            <a:r>
              <a:rPr lang="en-US" sz="1400" dirty="0" smtClean="0"/>
              <a:t> </a:t>
            </a:r>
            <a:r>
              <a:rPr lang="en-US" sz="1400" dirty="0" err="1" smtClean="0"/>
              <a:t>eich</a:t>
            </a:r>
            <a:r>
              <a:rPr lang="en-US" sz="1400" dirty="0" smtClean="0"/>
              <a:t> bod </a:t>
            </a:r>
            <a:r>
              <a:rPr lang="en-US" sz="1400" dirty="0" err="1" smtClean="0"/>
              <a:t>yn</a:t>
            </a:r>
            <a:r>
              <a:rPr lang="en-US" sz="1400" dirty="0" smtClean="0"/>
              <a:t> </a:t>
            </a:r>
            <a:r>
              <a:rPr lang="en-US" sz="1400" dirty="0" err="1" smtClean="0"/>
              <a:t>edrych</a:t>
            </a:r>
            <a:r>
              <a:rPr lang="en-US" sz="1400" dirty="0"/>
              <a:t> </a:t>
            </a:r>
            <a:r>
              <a:rPr lang="en-US" sz="1400" dirty="0" err="1" smtClean="0"/>
              <a:t>ar</a:t>
            </a:r>
            <a:r>
              <a:rPr lang="en-US" sz="1400" dirty="0" smtClean="0"/>
              <a:t> y </a:t>
            </a:r>
            <a:r>
              <a:rPr lang="en-US" sz="1400" dirty="0" err="1" smtClean="0"/>
              <a:t>dudalen</a:t>
            </a:r>
            <a:r>
              <a:rPr lang="en-US" sz="1400" dirty="0" smtClean="0"/>
              <a:t>.</a:t>
            </a:r>
          </a:p>
          <a:p>
            <a:endParaRPr lang="en-US" sz="1400" dirty="0"/>
          </a:p>
          <a:p>
            <a:r>
              <a:rPr lang="en-US" sz="1400" dirty="0" smtClean="0"/>
              <a:t>Every class has a page on the website. There is a video, showing the digital leaders in the school explaining how to access work on the one drive. We will also be uploading videos, explaining how to do some of the tasks on our class pages.</a:t>
            </a:r>
            <a:endParaRPr lang="en-US" sz="1400" dirty="0"/>
          </a:p>
        </p:txBody>
      </p:sp>
      <p:cxnSp>
        <p:nvCxnSpPr>
          <p:cNvPr id="17" name="Straight Connector 16"/>
          <p:cNvCxnSpPr/>
          <p:nvPr/>
        </p:nvCxnSpPr>
        <p:spPr>
          <a:xfrm flipH="1">
            <a:off x="1159933" y="4546600"/>
            <a:ext cx="202841" cy="15240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12709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113</TotalTime>
  <Words>561</Words>
  <Application>Microsoft Office PowerPoint</Application>
  <PresentationFormat>On-screen Show (4:3)</PresentationFormat>
  <Paragraphs>67</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dc:creator>
  <cp:lastModifiedBy>S John (YGG Brynymor)</cp:lastModifiedBy>
  <cp:revision>22</cp:revision>
  <dcterms:created xsi:type="dcterms:W3CDTF">2020-03-17T16:32:44Z</dcterms:created>
  <dcterms:modified xsi:type="dcterms:W3CDTF">2020-03-19T16:00:18Z</dcterms:modified>
</cp:coreProperties>
</file>