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899B4C-5C16-41AA-8337-B9DC9A13C878}" v="332" dt="2021-03-24T13:49:22.017"/>
    <p1510:client id="{898F85B9-7EA3-E5A7-9B4A-F75DBFCAB2EE}" v="3" dt="2021-03-25T11:32:22.372"/>
    <p1510:client id="{F50B41BA-5DEF-40EE-A72F-E61494A0D9B2}" v="383" dt="2021-03-24T14:54:26.622"/>
    <p1510:client id="{F5B7F770-D191-C9F1-DDCC-3CC92B304B8C}" v="52" dt="2021-03-25T11:25:10.7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Easter_Eggs_(126537989)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Catholic_church_in_Vr%C3%BAtky,_Slovakia.jpg" TargetMode="External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englishvirtualcommunity.blogspot.com/2015/03/about-easter.html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Jesus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://easterstockphotos.com/free_images/food/slides/fruit_hotcross_buns.htm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belleabouttown.com/belle-outabout/easter-in-london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-nc-nd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US" sz="5400">
                <a:cs typeface="Calibri Light"/>
              </a:rPr>
              <a:t>Y Pasg</a:t>
            </a:r>
            <a:endParaRPr lang="en-US" sz="54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>
                <a:cs typeface="Calibri"/>
              </a:rPr>
              <a:t>Gan Ruby a Damien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1EF1A17-13A5-4D93-9060-E35EF0B71C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8993" r="4654" b="-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EDA50DA-C7C3-4371-8F81-7BE6BC038BB6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C4437-9C38-4B8A-8997-994FC2608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Ble </a:t>
            </a:r>
            <a:r>
              <a:rPr lang="en-US" err="1">
                <a:cs typeface="Calibri Light"/>
              </a:rPr>
              <a:t>mae</a:t>
            </a:r>
            <a:r>
              <a:rPr lang="en-US">
                <a:cs typeface="Calibri Light"/>
              </a:rPr>
              <a:t> </a:t>
            </a:r>
            <a:r>
              <a:rPr lang="en-US" err="1">
                <a:cs typeface="Calibri Light"/>
              </a:rPr>
              <a:t>pobol</a:t>
            </a:r>
            <a:r>
              <a:rPr lang="en-US">
                <a:cs typeface="Calibri Light"/>
              </a:rPr>
              <a:t> </a:t>
            </a:r>
            <a:r>
              <a:rPr lang="en-US" err="1">
                <a:cs typeface="Calibri Light"/>
              </a:rPr>
              <a:t>yn</a:t>
            </a:r>
            <a:r>
              <a:rPr lang="en-US">
                <a:cs typeface="Calibri Light"/>
              </a:rPr>
              <a:t> </a:t>
            </a:r>
            <a:r>
              <a:rPr lang="en-US" err="1">
                <a:cs typeface="Calibri Light"/>
              </a:rPr>
              <a:t>dathlu</a:t>
            </a:r>
            <a:r>
              <a:rPr lang="en-US">
                <a:cs typeface="Calibri Light"/>
              </a:rPr>
              <a:t> </a:t>
            </a:r>
            <a:r>
              <a:rPr lang="en-US" err="1">
                <a:cs typeface="Calibri Light"/>
              </a:rPr>
              <a:t>pasg</a:t>
            </a:r>
            <a:r>
              <a:rPr lang="en-US">
                <a:cs typeface="Calibri Light"/>
              </a:rPr>
              <a:t>?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017F71-5032-4ED5-ABEC-267BBB7CCE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gatref</a:t>
            </a:r>
            <a:endParaRPr lang="en-US">
              <a:cs typeface="Calibri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DBBB01-F6B2-4962-8D9B-1EF89FD4A8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71282" cy="823912"/>
          </a:xfrm>
        </p:spPr>
        <p:txBody>
          <a:bodyPr/>
          <a:lstStyle/>
          <a:p>
            <a:r>
              <a:rPr lang="en-US" err="1">
                <a:cs typeface="Calibri"/>
              </a:rPr>
              <a:t>Mewn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eglwys</a:t>
            </a:r>
            <a:endParaRPr lang="en-US" err="1"/>
          </a:p>
        </p:txBody>
      </p:sp>
      <p:pic>
        <p:nvPicPr>
          <p:cNvPr id="4" name="Picture 8" descr="A picture containing indoor, floor, building, room&#10;&#10;Description automatically generated">
            <a:extLst>
              <a:ext uri="{FF2B5EF4-FFF2-40B4-BE49-F238E27FC236}">
                <a16:creationId xmlns:a16="http://schemas.microsoft.com/office/drawing/2014/main" id="{890BA7E0-D371-471A-A0F9-2E9F3CF71E26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17496" y="2692965"/>
            <a:ext cx="4567335" cy="368458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0036A8D-E9D6-46EB-86AF-10D33CEE7373}"/>
              </a:ext>
            </a:extLst>
          </p:cNvPr>
          <p:cNvSpPr txBox="1"/>
          <p:nvPr/>
        </p:nvSpPr>
        <p:spPr>
          <a:xfrm>
            <a:off x="6417872" y="6377553"/>
            <a:ext cx="4566584" cy="3175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BY-SA</a:t>
            </a:r>
            <a:r>
              <a:rPr lang="en-US"/>
              <a:t>.</a:t>
            </a:r>
          </a:p>
        </p:txBody>
      </p:sp>
      <p:pic>
        <p:nvPicPr>
          <p:cNvPr id="13" name="Picture 13" descr="A picture containing flower, outdoor, plant&#10;&#10;Description automatically generated">
            <a:extLst>
              <a:ext uri="{FF2B5EF4-FFF2-40B4-BE49-F238E27FC236}">
                <a16:creationId xmlns:a16="http://schemas.microsoft.com/office/drawing/2014/main" id="{F0C1C688-3935-4953-A70D-6C1DE39B541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39788" y="2632300"/>
            <a:ext cx="5157787" cy="3430138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28A774F-2DB8-4FF2-BAD5-A98E3A17CBBF}"/>
              </a:ext>
            </a:extLst>
          </p:cNvPr>
          <p:cNvSpPr txBox="1"/>
          <p:nvPr/>
        </p:nvSpPr>
        <p:spPr>
          <a:xfrm>
            <a:off x="839788" y="6062663"/>
            <a:ext cx="5157787" cy="317500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en-US">
                <a:hlinkClick r:id="rId6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7"/>
              </a:rPr>
              <a:t>CC BY-SA-NC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16325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1520B01-A2E4-41C2-8A8F-7683F2508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C6B41A-E4C1-4FF9-842D-BF1884D36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513" y="841375"/>
            <a:ext cx="3505200" cy="3114698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600" dirty="0" err="1"/>
              <a:t>sssssssssssssssssssssssssss</a:t>
            </a:r>
            <a:br>
              <a:rPr lang="en-US" sz="5600" kern="1200" dirty="0"/>
            </a:br>
            <a:endParaRPr lang="en-US" sz="56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D44D3B-448E-4AC5-AD4E-87811CC134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54513" y="4337072"/>
            <a:ext cx="3506264" cy="167161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400" kern="120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Roedd</a:t>
            </a: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kern="120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Iesu</a:t>
            </a: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Grist </a:t>
            </a:r>
            <a:r>
              <a:rPr lang="en-US" sz="2400" kern="120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wedi</a:t>
            </a: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kern="120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marw</a:t>
            </a: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kern="120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ar</a:t>
            </a: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y </a:t>
            </a:r>
            <a:r>
              <a:rPr lang="en-US" sz="2400" err="1">
                <a:solidFill>
                  <a:schemeClr val="bg1"/>
                </a:solidFill>
              </a:rPr>
              <a:t>groes</a:t>
            </a: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kern="120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ond</a:t>
            </a: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kern="120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roedd</a:t>
            </a: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'e </a:t>
            </a:r>
            <a:r>
              <a:rPr lang="en-US" sz="2400" kern="120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wedi</a:t>
            </a: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kern="120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dod</a:t>
            </a: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kern="120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nol</a:t>
            </a: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I </a:t>
            </a:r>
            <a:r>
              <a:rPr lang="en-US" sz="2400" kern="120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fyw</a:t>
            </a:r>
            <a:r>
              <a:rPr lang="en-US" sz="24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F634C0A-A487-42AF-8DFD-4DAD62FE92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7412B137-E115-42F2-8CF9-67E40B5D2C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3986041" cy="6858000"/>
            </a:xfrm>
            <a:custGeom>
              <a:avLst/>
              <a:gdLst>
                <a:gd name="connsiteX0" fmla="*/ 0 w 3986041"/>
                <a:gd name="connsiteY0" fmla="*/ 0 h 6858000"/>
                <a:gd name="connsiteX1" fmla="*/ 3066495 w 3986041"/>
                <a:gd name="connsiteY1" fmla="*/ 0 h 6858000"/>
                <a:gd name="connsiteX2" fmla="*/ 3427241 w 3986041"/>
                <a:gd name="connsiteY2" fmla="*/ 1211943 h 6858000"/>
                <a:gd name="connsiteX3" fmla="*/ 3986041 w 3986041"/>
                <a:gd name="connsiteY3" fmla="*/ 4122057 h 6858000"/>
                <a:gd name="connsiteX4" fmla="*/ 3751724 w 3986041"/>
                <a:gd name="connsiteY4" fmla="*/ 6858000 h 6858000"/>
                <a:gd name="connsiteX5" fmla="*/ 0 w 3986041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6041" h="6858000">
                  <a:moveTo>
                    <a:pt x="0" y="0"/>
                  </a:moveTo>
                  <a:lnTo>
                    <a:pt x="3066495" y="0"/>
                  </a:lnTo>
                  <a:lnTo>
                    <a:pt x="3427241" y="1211943"/>
                  </a:lnTo>
                  <a:lnTo>
                    <a:pt x="3986041" y="4122057"/>
                  </a:lnTo>
                  <a:lnTo>
                    <a:pt x="3751724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779E94B-3A8C-4695-9DA1-2EDEFB170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5" name="Picture 5">
            <a:extLst>
              <a:ext uri="{FF2B5EF4-FFF2-40B4-BE49-F238E27FC236}">
                <a16:creationId xmlns:a16="http://schemas.microsoft.com/office/drawing/2014/main" id="{3E17B310-AF5B-4B97-B048-75E6B2AF059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650" r="14196"/>
          <a:stretch/>
        </p:blipFill>
        <p:spPr>
          <a:xfrm>
            <a:off x="20" y="10"/>
            <a:ext cx="3910064" cy="6857990"/>
          </a:xfrm>
          <a:custGeom>
            <a:avLst/>
            <a:gdLst/>
            <a:ahLst/>
            <a:cxnLst/>
            <a:rect l="l" t="t" r="r" b="b"/>
            <a:pathLst>
              <a:path w="3910084" h="6858000">
                <a:moveTo>
                  <a:pt x="0" y="0"/>
                </a:moveTo>
                <a:lnTo>
                  <a:pt x="2996382" y="0"/>
                </a:lnTo>
                <a:lnTo>
                  <a:pt x="3563333" y="1750276"/>
                </a:lnTo>
                <a:lnTo>
                  <a:pt x="3910084" y="6054385"/>
                </a:lnTo>
                <a:lnTo>
                  <a:pt x="3791309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066EE5A2-0D35-4D6A-A5C7-1CA91F740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48589" y="0"/>
            <a:ext cx="1339053" cy="6858000"/>
            <a:chOff x="2661507" y="0"/>
            <a:chExt cx="1339053" cy="68580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DFBB771-C61C-4F38-ABBB-98A2D8476D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2432BD6-3DCC-4397-BD7F-3FE84F3210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6AA1647-0DA6-4A17-B3E1-95D61BD54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60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F1D8352-2F00-4057-8781-E455C455B9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3986041" cy="6858000"/>
            </a:xfrm>
            <a:custGeom>
              <a:avLst/>
              <a:gdLst>
                <a:gd name="connsiteX0" fmla="*/ 0 w 3986041"/>
                <a:gd name="connsiteY0" fmla="*/ 0 h 6858000"/>
                <a:gd name="connsiteX1" fmla="*/ 3066495 w 3986041"/>
                <a:gd name="connsiteY1" fmla="*/ 0 h 6858000"/>
                <a:gd name="connsiteX2" fmla="*/ 3427241 w 3986041"/>
                <a:gd name="connsiteY2" fmla="*/ 1211943 h 6858000"/>
                <a:gd name="connsiteX3" fmla="*/ 3986041 w 3986041"/>
                <a:gd name="connsiteY3" fmla="*/ 4122057 h 6858000"/>
                <a:gd name="connsiteX4" fmla="*/ 3751724 w 3986041"/>
                <a:gd name="connsiteY4" fmla="*/ 6858000 h 6858000"/>
                <a:gd name="connsiteX5" fmla="*/ 0 w 3986041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6041" h="6858000">
                  <a:moveTo>
                    <a:pt x="0" y="0"/>
                  </a:moveTo>
                  <a:lnTo>
                    <a:pt x="3066495" y="0"/>
                  </a:lnTo>
                  <a:lnTo>
                    <a:pt x="3427241" y="1211943"/>
                  </a:lnTo>
                  <a:lnTo>
                    <a:pt x="3986041" y="4122057"/>
                  </a:lnTo>
                  <a:lnTo>
                    <a:pt x="3751724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BE70D92-7E07-4A6F-BD82-729F71C268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8" name="Picture 8" descr="Jesus On Wooden Cross Free Stock Photo - Public Domain ...">
            <a:extLst>
              <a:ext uri="{FF2B5EF4-FFF2-40B4-BE49-F238E27FC236}">
                <a16:creationId xmlns:a16="http://schemas.microsoft.com/office/drawing/2014/main" id="{9FAA628D-04E3-4173-9F44-9A20784CCFB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773" r="11131"/>
          <a:stretch/>
        </p:blipFill>
        <p:spPr>
          <a:xfrm>
            <a:off x="8198572" y="-95249"/>
            <a:ext cx="3910084" cy="6858000"/>
          </a:xfrm>
          <a:custGeom>
            <a:avLst/>
            <a:gdLst/>
            <a:ahLst/>
            <a:cxnLst/>
            <a:rect l="l" t="t" r="r" b="b"/>
            <a:pathLst>
              <a:path w="3910084" h="6858000">
                <a:moveTo>
                  <a:pt x="118775" y="0"/>
                </a:moveTo>
                <a:lnTo>
                  <a:pt x="3910084" y="0"/>
                </a:lnTo>
                <a:lnTo>
                  <a:pt x="3910084" y="6858000"/>
                </a:lnTo>
                <a:lnTo>
                  <a:pt x="913702" y="6858000"/>
                </a:lnTo>
                <a:lnTo>
                  <a:pt x="346751" y="5107724"/>
                </a:lnTo>
                <a:lnTo>
                  <a:pt x="0" y="803615"/>
                </a:lnTo>
                <a:close/>
              </a:path>
            </a:pathLst>
          </a:cu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08D20F07-CD49-4F17-BC00-9429DA80C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59" y="-2"/>
            <a:ext cx="1339053" cy="6858000"/>
            <a:chOff x="2661507" y="0"/>
            <a:chExt cx="1339053" cy="6858000"/>
          </a:xfrm>
          <a:effectLst>
            <a:outerShdw blurRad="381000" dist="152400" dir="10800000" algn="r" rotWithShape="0">
              <a:prstClr val="black">
                <a:alpha val="10000"/>
              </a:prstClr>
            </a:outerShdw>
          </a:effectLst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11F66703-4D0D-42DF-8150-991FE9F8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96840F9-95E6-4C98-BFE4-21B5954236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C204985F-9BE8-47CF-9F69-F8DD38990B84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698637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Free picture: basket, egg, food, colorful, colors, grass ...">
            <a:extLst>
              <a:ext uri="{FF2B5EF4-FFF2-40B4-BE49-F238E27FC236}">
                <a16:creationId xmlns:a16="http://schemas.microsoft.com/office/drawing/2014/main" id="{FF2FB86A-A5CB-475A-B5A1-19C57CB66C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914" r="-2" b="4829"/>
          <a:stretch/>
        </p:blipFill>
        <p:spPr>
          <a:xfrm>
            <a:off x="6015107" y="-1"/>
            <a:ext cx="6176895" cy="2937954"/>
          </a:xfrm>
          <a:prstGeom prst="rect">
            <a:avLst/>
          </a:prstGeom>
        </p:spPr>
      </p:pic>
      <p:pic>
        <p:nvPicPr>
          <p:cNvPr id="9" name="Picture 10" descr="A picture containing food, piece, sandwich, dessert&#10;&#10;Description automatically generated">
            <a:extLst>
              <a:ext uri="{FF2B5EF4-FFF2-40B4-BE49-F238E27FC236}">
                <a16:creationId xmlns:a16="http://schemas.microsoft.com/office/drawing/2014/main" id="{1D5602A2-A4B8-4B31-8098-DA2B5D10A2D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3104" r="1" b="13104"/>
          <a:stretch/>
        </p:blipFill>
        <p:spPr>
          <a:xfrm>
            <a:off x="4203638" y="2937953"/>
            <a:ext cx="7988360" cy="3920047"/>
          </a:xfrm>
          <a:prstGeom prst="rect">
            <a:avLst/>
          </a:prstGeom>
        </p:spPr>
      </p:pic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F23F8A3-8FD7-4779-8323-FDC26BE998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859800" cy="6858478"/>
          </a:xfrm>
          <a:custGeom>
            <a:avLst/>
            <a:gdLst>
              <a:gd name="connsiteX0" fmla="*/ 7859800 w 7859800"/>
              <a:gd name="connsiteY0" fmla="*/ 6858478 h 6858478"/>
              <a:gd name="connsiteX1" fmla="*/ 435245 w 7859800"/>
              <a:gd name="connsiteY1" fmla="*/ 6858478 h 6858478"/>
              <a:gd name="connsiteX2" fmla="*/ 435505 w 7859800"/>
              <a:gd name="connsiteY2" fmla="*/ 6857916 h 6858478"/>
              <a:gd name="connsiteX3" fmla="*/ 0 w 7859800"/>
              <a:gd name="connsiteY3" fmla="*/ 6857916 h 6858478"/>
              <a:gd name="connsiteX4" fmla="*/ 0 w 7859800"/>
              <a:gd name="connsiteY4" fmla="*/ 0 h 6858478"/>
              <a:gd name="connsiteX5" fmla="*/ 3611620 w 7859800"/>
              <a:gd name="connsiteY5" fmla="*/ 0 h 6858478"/>
              <a:gd name="connsiteX6" fmla="*/ 4677848 w 7859800"/>
              <a:gd name="connsiteY6" fmla="*/ 0 h 6858478"/>
              <a:gd name="connsiteX7" fmla="*/ 4683425 w 7859800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59800" h="6858478">
                <a:moveTo>
                  <a:pt x="7859800" y="6858478"/>
                </a:moveTo>
                <a:lnTo>
                  <a:pt x="435245" y="6858478"/>
                </a:lnTo>
                <a:lnTo>
                  <a:pt x="435505" y="6857916"/>
                </a:lnTo>
                <a:lnTo>
                  <a:pt x="0" y="6857916"/>
                </a:lnTo>
                <a:lnTo>
                  <a:pt x="0" y="0"/>
                </a:lnTo>
                <a:lnTo>
                  <a:pt x="3611620" y="0"/>
                </a:lnTo>
                <a:lnTo>
                  <a:pt x="4677848" y="0"/>
                </a:lnTo>
                <a:lnTo>
                  <a:pt x="4683425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F605C4CC-A25C-416F-8333-7CB7DC97D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7431174" cy="6858478"/>
          </a:xfrm>
          <a:custGeom>
            <a:avLst/>
            <a:gdLst>
              <a:gd name="connsiteX0" fmla="*/ 7431174 w 7431174"/>
              <a:gd name="connsiteY0" fmla="*/ 6858478 h 6858478"/>
              <a:gd name="connsiteX1" fmla="*/ 6619 w 7431174"/>
              <a:gd name="connsiteY1" fmla="*/ 6858478 h 6858478"/>
              <a:gd name="connsiteX2" fmla="*/ 6879 w 7431174"/>
              <a:gd name="connsiteY2" fmla="*/ 6857916 h 6858478"/>
              <a:gd name="connsiteX3" fmla="*/ 0 w 7431174"/>
              <a:gd name="connsiteY3" fmla="*/ 6857916 h 6858478"/>
              <a:gd name="connsiteX4" fmla="*/ 0 w 7431174"/>
              <a:gd name="connsiteY4" fmla="*/ 0 h 6858478"/>
              <a:gd name="connsiteX5" fmla="*/ 3182994 w 7431174"/>
              <a:gd name="connsiteY5" fmla="*/ 0 h 6858478"/>
              <a:gd name="connsiteX6" fmla="*/ 4249222 w 7431174"/>
              <a:gd name="connsiteY6" fmla="*/ 0 h 6858478"/>
              <a:gd name="connsiteX7" fmla="*/ 4254799 w 7431174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31174" h="6858478">
                <a:moveTo>
                  <a:pt x="7431174" y="6858478"/>
                </a:moveTo>
                <a:lnTo>
                  <a:pt x="6619" y="6858478"/>
                </a:lnTo>
                <a:lnTo>
                  <a:pt x="6879" y="6857916"/>
                </a:lnTo>
                <a:lnTo>
                  <a:pt x="0" y="6857916"/>
                </a:lnTo>
                <a:lnTo>
                  <a:pt x="0" y="0"/>
                </a:lnTo>
                <a:lnTo>
                  <a:pt x="3182994" y="0"/>
                </a:lnTo>
                <a:lnTo>
                  <a:pt x="4249222" y="0"/>
                </a:lnTo>
                <a:lnTo>
                  <a:pt x="4254799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1B72A4-897E-41D1-9A02-3FAF8C899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65125"/>
            <a:ext cx="5266155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Bwyd Pasg.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1CD9CB-6C7D-4CDA-8D0B-068C86C21F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04672" y="2022601"/>
            <a:ext cx="3941499" cy="4154361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err="1"/>
              <a:t>Rydim</a:t>
            </a:r>
            <a:r>
              <a:rPr lang="en-US" sz="2000"/>
              <a:t> </a:t>
            </a:r>
            <a:r>
              <a:rPr lang="en-US" sz="2000" err="1"/>
              <a:t>yn</a:t>
            </a:r>
            <a:r>
              <a:rPr lang="en-US" sz="2000"/>
              <a:t> </a:t>
            </a:r>
            <a:r>
              <a:rPr lang="en-US" sz="2000" err="1"/>
              <a:t>bwyta</a:t>
            </a:r>
            <a:r>
              <a:rPr lang="en-US" sz="2000"/>
              <a:t> </a:t>
            </a:r>
            <a:r>
              <a:rPr lang="en-US" sz="2000" err="1"/>
              <a:t>wyau</a:t>
            </a:r>
            <a:r>
              <a:rPr lang="en-US" sz="2000"/>
              <a:t> </a:t>
            </a:r>
            <a:r>
              <a:rPr lang="en-US" sz="2000" err="1"/>
              <a:t>Pasg</a:t>
            </a:r>
            <a:endParaRPr lang="en-US" sz="2000" err="1">
              <a:cs typeface="Calibri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/>
              <a:t>A Bunsen </a:t>
            </a:r>
            <a:r>
              <a:rPr lang="en-US" sz="2000" err="1"/>
              <a:t>croes</a:t>
            </a:r>
            <a:r>
              <a:rPr lang="en-US" sz="2000"/>
              <a:t> </a:t>
            </a:r>
            <a:r>
              <a:rPr lang="en-US" sz="2000" err="1"/>
              <a:t>poeth</a:t>
            </a:r>
            <a:r>
              <a:rPr lang="en-US" sz="2000"/>
              <a:t>. Yum </a:t>
            </a:r>
            <a:r>
              <a:rPr lang="en-US" sz="2000" err="1"/>
              <a:t>yum</a:t>
            </a:r>
            <a:endParaRPr lang="en-US" sz="2000" err="1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771B94-223D-4773-B888-04A9DA9C7371}"/>
              </a:ext>
            </a:extLst>
          </p:cNvPr>
          <p:cNvSpPr txBox="1"/>
          <p:nvPr/>
        </p:nvSpPr>
        <p:spPr>
          <a:xfrm>
            <a:off x="9990754" y="6657945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88977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75C7D-7E1F-485E-A9E9-5012D667F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>
                <a:cs typeface="Calibri Light"/>
              </a:rPr>
              <a:t>Anifailiad</a:t>
            </a:r>
            <a:r>
              <a:rPr lang="en-US">
                <a:cs typeface="Calibri Light"/>
              </a:rPr>
              <a:t> </a:t>
            </a:r>
            <a:r>
              <a:rPr lang="en-US" err="1">
                <a:cs typeface="Calibri Light"/>
              </a:rPr>
              <a:t>Pasg</a:t>
            </a:r>
            <a:r>
              <a:rPr lang="en-US">
                <a:cs typeface="Calibri Light"/>
              </a:rPr>
              <a:t>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5DB150-F163-4F6A-B7A0-3D1ABAD4C0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Mae </a:t>
            </a:r>
            <a:r>
              <a:rPr lang="en-US" err="1">
                <a:cs typeface="Calibri"/>
              </a:rPr>
              <a:t>wyn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yn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cael</a:t>
            </a:r>
            <a:r>
              <a:rPr lang="en-US">
                <a:cs typeface="Calibri"/>
              </a:rPr>
              <a:t> </a:t>
            </a:r>
            <a:r>
              <a:rPr lang="en-US" err="1">
                <a:cs typeface="Calibri"/>
              </a:rPr>
              <a:t>ei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geni</a:t>
            </a:r>
            <a:r>
              <a:rPr lang="en-US">
                <a:cs typeface="Calibri"/>
              </a:rPr>
              <a:t>.</a:t>
            </a:r>
            <a:endParaRPr lang="en-US" err="1"/>
          </a:p>
        </p:txBody>
      </p:sp>
      <p:pic>
        <p:nvPicPr>
          <p:cNvPr id="7" name="Picture 7" descr="New Born Lamb Free Stock Photo - Public Domain Pictures">
            <a:extLst>
              <a:ext uri="{FF2B5EF4-FFF2-40B4-BE49-F238E27FC236}">
                <a16:creationId xmlns:a16="http://schemas.microsoft.com/office/drawing/2014/main" id="{7374C5C4-8472-442F-A778-16588E95ECF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39788" y="2628107"/>
            <a:ext cx="5157787" cy="3700461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1733A8-75A0-463A-81C0-2B7DD4B978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Ac </a:t>
            </a:r>
            <a:r>
              <a:rPr lang="en-US" err="1">
                <a:cs typeface="Calibri"/>
              </a:rPr>
              <a:t>mae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cywion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yn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cael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ei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geni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hefyd</a:t>
            </a:r>
            <a:r>
              <a:rPr lang="en-US">
                <a:cs typeface="Calibri"/>
              </a:rPr>
              <a:t>.</a:t>
            </a:r>
            <a:endParaRPr lang="en-US"/>
          </a:p>
        </p:txBody>
      </p:sp>
      <p:pic>
        <p:nvPicPr>
          <p:cNvPr id="8" name="Picture 8" descr="Cute Baby Chick Free Stock Photo - Public Domain Pictures">
            <a:extLst>
              <a:ext uri="{FF2B5EF4-FFF2-40B4-BE49-F238E27FC236}">
                <a16:creationId xmlns:a16="http://schemas.microsoft.com/office/drawing/2014/main" id="{7F234D08-24DA-45DB-8071-25CEFA1907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1838" y="2693940"/>
            <a:ext cx="3814761" cy="355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3439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C2BEB603-04EA-4566-86A1-3E1154D85F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40" b="3406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E5BE13-326A-4780-B647-3E1D3D2CF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Y diwedd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F792D0-523D-497A-89A8-030989A3D47A}"/>
              </a:ext>
            </a:extLst>
          </p:cNvPr>
          <p:cNvSpPr txBox="1"/>
          <p:nvPr/>
        </p:nvSpPr>
        <p:spPr>
          <a:xfrm>
            <a:off x="9718246" y="6657945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26434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138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Y Pasg</vt:lpstr>
      <vt:lpstr>Ble mae pobol yn dathlu pasg?</vt:lpstr>
      <vt:lpstr>sssssssssssssssssssssssssss </vt:lpstr>
      <vt:lpstr>Bwyd Pasg.</vt:lpstr>
      <vt:lpstr>Anifailiad Pasg.</vt:lpstr>
      <vt:lpstr>Y diwedd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karengriff</cp:lastModifiedBy>
  <cp:revision>15</cp:revision>
  <dcterms:created xsi:type="dcterms:W3CDTF">2021-03-24T13:34:15Z</dcterms:created>
  <dcterms:modified xsi:type="dcterms:W3CDTF">2021-03-25T17:27:26Z</dcterms:modified>
</cp:coreProperties>
</file>