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adelidaw.deviantart.com/art/Human-Heart-58937043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med.libretexts.org/Bookshelves/Anatomy_and_Physiology/Supplemental_Modules_(Anatomy_and_Physiology)/Animated_Hear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7" Type="http://schemas.openxmlformats.org/officeDocument/2006/relationships/hyperlink" Target="http://www.romancemeetslife.com/2012/11/do-these-two-hearts-look-anything-alike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en.wikipedia.org/wiki/Ariane_(apple)" TargetMode="Externa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ifitshipitshere.blogspot.com/2010/02/talk-about-rad-art-david-foox-exposes.html" TargetMode="Externa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vimeo.com/3625380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Gan Harvey a </a:t>
            </a:r>
            <a:r>
              <a:rPr lang="en-US" dirty="0" err="1">
                <a:cs typeface="Calibri"/>
              </a:rPr>
              <a:t>Joseff</a:t>
            </a:r>
            <a:r>
              <a:rPr lang="en-US" dirty="0">
                <a:cs typeface="Calibri"/>
              </a:rPr>
              <a:t> a Noah</a:t>
            </a:r>
            <a:endParaRPr lang="en-US" dirty="0" err="1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23182-79B5-4104-A83F-682E08082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Dyma'r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galon</a:t>
            </a:r>
          </a:p>
        </p:txBody>
      </p:sp>
      <p:pic>
        <p:nvPicPr>
          <p:cNvPr id="5" name="Picture 5" descr="A close up of a flower&#10;&#10;Description generated with high confidence">
            <a:extLst>
              <a:ext uri="{FF2B5EF4-FFF2-40B4-BE49-F238E27FC236}">
                <a16:creationId xmlns:a16="http://schemas.microsoft.com/office/drawing/2014/main" id="{6528DD21-0809-4717-89BD-4A121174DE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32475" y="987425"/>
            <a:ext cx="4873625" cy="487362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1321A0-ACF7-4F58-9156-ECB350A3E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 err="1">
                <a:cs typeface="Calibri"/>
              </a:rPr>
              <a:t>Mae'r</a:t>
            </a:r>
            <a:r>
              <a:rPr lang="en-US" sz="1800" dirty="0">
                <a:cs typeface="Calibri"/>
              </a:rPr>
              <a:t> </a:t>
            </a:r>
            <a:r>
              <a:rPr lang="en-US" sz="1800" dirty="0" err="1">
                <a:cs typeface="Calibri"/>
              </a:rPr>
              <a:t>galon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yn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pwysig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iawn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achos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mae'r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galon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yn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pwmpio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oxegan</a:t>
            </a:r>
            <a:r>
              <a:rPr lang="en-US" sz="1800" dirty="0">
                <a:cs typeface="Calibri"/>
              </a:rPr>
              <a:t> o </a:t>
            </a:r>
            <a:r>
              <a:rPr lang="en-US" sz="1800" dirty="0" err="1">
                <a:cs typeface="Calibri"/>
              </a:rPr>
              <a:t>amgylch</a:t>
            </a:r>
            <a:r>
              <a:rPr lang="en-US" sz="1800" dirty="0">
                <a:cs typeface="Calibri"/>
              </a:rPr>
              <a:t> y </a:t>
            </a:r>
            <a:r>
              <a:rPr lang="en-US" sz="1800" dirty="0" err="1">
                <a:cs typeface="Calibri"/>
              </a:rPr>
              <a:t>corff</a:t>
            </a:r>
            <a:r>
              <a:rPr lang="en-US" sz="1800" dirty="0">
                <a:cs typeface="Calibri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2A0ECE-BFD9-47C5-9D61-36A746E5F5AE}"/>
              </a:ext>
            </a:extLst>
          </p:cNvPr>
          <p:cNvSpPr txBox="1"/>
          <p:nvPr/>
        </p:nvSpPr>
        <p:spPr>
          <a:xfrm>
            <a:off x="5832475" y="5861050"/>
            <a:ext cx="4873625" cy="3175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775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DC37F-C5B8-4FE2-A11A-E455AB916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 descr="A picture containing red, fruit&#10;&#10;Description generated with high confidence">
            <a:extLst>
              <a:ext uri="{FF2B5EF4-FFF2-40B4-BE49-F238E27FC236}">
                <a16:creationId xmlns:a16="http://schemas.microsoft.com/office/drawing/2014/main" id="{06EE8D7F-3420-485F-9B6D-96B134552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183188" y="1109662"/>
            <a:ext cx="6172200" cy="462915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E0DA85-962C-41CB-87C7-0777C6342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Hon </a:t>
            </a:r>
            <a:r>
              <a:rPr lang="en-US" dirty="0" err="1">
                <a:cs typeface="Calibri"/>
              </a:rPr>
              <a:t>ydy'r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galon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mewn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tu</a:t>
            </a:r>
            <a:r>
              <a:rPr lang="en-US" dirty="0">
                <a:cs typeface="Calibri"/>
              </a:rPr>
              <a:t> </a:t>
            </a:r>
            <a:r>
              <a:rPr lang="en-US" dirty="0" err="1">
                <a:cs typeface="Calibri"/>
              </a:rPr>
              <a:t>fewn</a:t>
            </a:r>
            <a:endParaRPr lang="en-US" dirty="0" err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4AAFBF-BCC7-47B1-90D5-7F2F4EFF5813}"/>
              </a:ext>
            </a:extLst>
          </p:cNvPr>
          <p:cNvSpPr txBox="1"/>
          <p:nvPr/>
        </p:nvSpPr>
        <p:spPr>
          <a:xfrm>
            <a:off x="5183188" y="5738813"/>
            <a:ext cx="61722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4718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9FCC3-AA85-4BA3-91B5-FA10C83B5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Mae y </a:t>
            </a:r>
            <a:r>
              <a:rPr lang="en-US" dirty="0" err="1">
                <a:cs typeface="Calibri Light"/>
              </a:rPr>
              <a:t>galon</a:t>
            </a:r>
            <a:r>
              <a:rPr lang="en-US" dirty="0">
                <a:cs typeface="Calibri Light"/>
              </a:rPr>
              <a:t> 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pwyso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tua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dau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afal</a:t>
            </a:r>
            <a:endParaRPr lang="en-US" dirty="0" err="1"/>
          </a:p>
        </p:txBody>
      </p:sp>
      <p:pic>
        <p:nvPicPr>
          <p:cNvPr id="9" name="Picture 9" descr="A picture containing invertebrate&#10;&#10;Description generated with high confidence">
            <a:extLst>
              <a:ext uri="{FF2B5EF4-FFF2-40B4-BE49-F238E27FC236}">
                <a16:creationId xmlns:a16="http://schemas.microsoft.com/office/drawing/2014/main" id="{4E0CFECD-39D5-4462-9CF7-E6DC2DAA55E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  <a:prstGeom prst="rect">
            <a:avLst/>
          </a:prstGeom>
        </p:spPr>
      </p:pic>
      <p:pic>
        <p:nvPicPr>
          <p:cNvPr id="5" name="Picture 5" descr="A red apple sitting on a table&#10;&#10;Description generated with very high confidence">
            <a:extLst>
              <a:ext uri="{FF2B5EF4-FFF2-40B4-BE49-F238E27FC236}">
                <a16:creationId xmlns:a16="http://schemas.microsoft.com/office/drawing/2014/main" id="{5473129D-161D-4C26-8E0D-D7AF4B3A93C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202424" y="2961926"/>
            <a:ext cx="3121152" cy="20787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685E59-916E-42DA-B3F6-EA6EEC46EE15}"/>
              </a:ext>
            </a:extLst>
          </p:cNvPr>
          <p:cNvSpPr txBox="1"/>
          <p:nvPr/>
        </p:nvSpPr>
        <p:spPr>
          <a:xfrm>
            <a:off x="7202488" y="5040313"/>
            <a:ext cx="3121025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5"/>
              </a:rPr>
              <a:t>CC BY-SA</a:t>
            </a:r>
            <a:r>
              <a:rPr lang="en-US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EF1445-8F79-43DB-B607-00A7373DCB61}"/>
              </a:ext>
            </a:extLst>
          </p:cNvPr>
          <p:cNvSpPr txBox="1"/>
          <p:nvPr/>
        </p:nvSpPr>
        <p:spPr>
          <a:xfrm>
            <a:off x="838200" y="5945188"/>
            <a:ext cx="5181600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7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3561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22D0D-BDA4-4D18-9914-FF2534042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Sut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mae'r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galon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edrych</a:t>
            </a:r>
            <a:r>
              <a:rPr lang="en-US" dirty="0">
                <a:cs typeface="Calibri Light"/>
              </a:rPr>
              <a:t>?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B14D6C-C945-4F15-9603-50A91C8A5C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Nid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yw'r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galon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edrych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fel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hyn</a:t>
            </a:r>
            <a:r>
              <a:rPr lang="en-US" dirty="0">
                <a:cs typeface="Calibri"/>
              </a:rPr>
              <a:t>.</a:t>
            </a:r>
            <a:endParaRPr lang="en-US" dirty="0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38E5065B-302A-4B94-919C-D678E68249C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459838" y="2505075"/>
            <a:ext cx="3917686" cy="3684588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004E4C-392B-4587-A5D4-3D0EA15090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Maer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galon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edrych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fel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hwn</a:t>
            </a:r>
            <a:r>
              <a:rPr lang="en-US" dirty="0">
                <a:cs typeface="Calibri"/>
              </a:rPr>
              <a:t>.</a:t>
            </a:r>
            <a:endParaRPr lang="en-US" dirty="0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D8F72DD3-8C09-4662-BD81-ED16FF98226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62433" y="2505075"/>
            <a:ext cx="4802721" cy="36845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0818E1-728F-451F-A2C9-FC172A0411F3}"/>
              </a:ext>
            </a:extLst>
          </p:cNvPr>
          <p:cNvSpPr txBox="1"/>
          <p:nvPr/>
        </p:nvSpPr>
        <p:spPr>
          <a:xfrm>
            <a:off x="6362700" y="6189663"/>
            <a:ext cx="4802188" cy="3175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87969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384020B1-157B-4D6D-9373-B82742C0C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42"/>
          <a:stretch/>
        </p:blipFill>
        <p:spPr>
          <a:xfrm>
            <a:off x="1761364" y="0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028937-80C7-44A6-BA68-9EA1266D9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548328" y="-1201113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Y </a:t>
            </a:r>
            <a:r>
              <a:rPr lang="en-US" sz="6000" dirty="0" err="1">
                <a:solidFill>
                  <a:srgbClr val="FFFFFF"/>
                </a:solidFill>
              </a:rPr>
              <a:t>diwedd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48FDC2-BD8B-4F28-BC0D-159DC5102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 rot="240000">
            <a:off x="-956253" y="2128433"/>
            <a:ext cx="9186425" cy="84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dirty="0" err="1">
                <a:solidFill>
                  <a:srgbClr val="FFFFFF"/>
                </a:solidFill>
              </a:rPr>
              <a:t>Gobeithio</a:t>
            </a:r>
            <a:r>
              <a:rPr lang="en-US" sz="2400" dirty="0">
                <a:solidFill>
                  <a:srgbClr val="FFFFFF"/>
                </a:solidFill>
              </a:rPr>
              <a:t> chi </a:t>
            </a:r>
            <a:r>
              <a:rPr lang="en-US" sz="2400" dirty="0" err="1">
                <a:solidFill>
                  <a:srgbClr val="FFFFFF"/>
                </a:solidFill>
              </a:rPr>
              <a:t>wedi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dysgu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rwypeth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yn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ein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cyflwyniad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  <a:endParaRPr lang="en-US" sz="2400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030929-95F1-4278-9F80-1A315DA24650}"/>
              </a:ext>
            </a:extLst>
          </p:cNvPr>
          <p:cNvSpPr txBox="1"/>
          <p:nvPr/>
        </p:nvSpPr>
        <p:spPr>
          <a:xfrm>
            <a:off x="9857707" y="6870700"/>
            <a:ext cx="2334293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D72930-1A94-4DDF-968F-56CCB43D00B6}"/>
              </a:ext>
            </a:extLst>
          </p:cNvPr>
          <p:cNvSpPr txBox="1"/>
          <p:nvPr/>
        </p:nvSpPr>
        <p:spPr>
          <a:xfrm>
            <a:off x="7510715" y="6870700"/>
            <a:ext cx="233429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18589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Y galon</vt:lpstr>
      <vt:lpstr>Dyma'r galon</vt:lpstr>
      <vt:lpstr>Y galon</vt:lpstr>
      <vt:lpstr>Mae y galon  yn pwyso tua dau afal</vt:lpstr>
      <vt:lpstr>Sut mae'r galon yn edrych?</vt:lpstr>
      <vt:lpstr>Y diwedd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167</cp:revision>
  <dcterms:created xsi:type="dcterms:W3CDTF">2013-07-15T20:26:40Z</dcterms:created>
  <dcterms:modified xsi:type="dcterms:W3CDTF">2019-04-12T09:14:29Z</dcterms:modified>
</cp:coreProperties>
</file>