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73" d="100"/>
          <a:sy n="73" d="100"/>
        </p:scale>
        <p:origin x="-420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nl.wikipedia.org/wiki/Hart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en.wikipedia.org/wiki/Cortland_(apple)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Relationship Id="rId4" Type="http://schemas.openxmlformats.org/officeDocument/2006/relationships/hyperlink" Target="http://www.wikidoc.org/index.php/Dangerous_goods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nl.wikipedia.org/wiki/Hart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Relationship Id="rId4" Type="http://schemas.openxmlformats.org/officeDocument/2006/relationships/hyperlink" Target="http://commons.wikimedia.org/wiki/File:Heart_and_lung.png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Y </a:t>
            </a:r>
            <a:r>
              <a:rPr lang="en-US" dirty="0" err="1">
                <a:cs typeface="Calibri Light"/>
              </a:rPr>
              <a:t>galon</a:t>
            </a:r>
            <a:endParaRPr lang="en-US" dirty="0" err="1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Gan Cassian Alfie a Martha</a:t>
            </a: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A25348C-2EFB-4069-A926-FBA8032CC3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Y </a:t>
            </a:r>
            <a:r>
              <a:rPr lang="en-US" dirty="0" err="1">
                <a:cs typeface="Calibri Light"/>
              </a:rPr>
              <a:t>galon</a:t>
            </a:r>
            <a:endParaRPr lang="en-US" dirty="0" err="1"/>
          </a:p>
        </p:txBody>
      </p:sp>
      <p:pic>
        <p:nvPicPr>
          <p:cNvPr id="5" name="Picture 5" descr="A close up of a logo&#10;&#10;Description generated with high confidence">
            <a:extLst>
              <a:ext uri="{FF2B5EF4-FFF2-40B4-BE49-F238E27FC236}">
                <a16:creationId xmlns:a16="http://schemas.microsoft.com/office/drawing/2014/main" xmlns="" id="{B2A786F4-5008-4694-9C60-F302334504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32475" y="987425"/>
            <a:ext cx="4873625" cy="4873625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62D60F44-6079-4A1E-BC3E-230F536946AB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 err="1">
                <a:cs typeface="Calibri"/>
              </a:rPr>
              <a:t>Nid</a:t>
            </a:r>
            <a:r>
              <a:rPr lang="en-US" sz="2400" dirty="0">
                <a:cs typeface="Calibri"/>
              </a:rPr>
              <a:t> </a:t>
            </a:r>
            <a:r>
              <a:rPr lang="en-US" sz="2400" dirty="0" err="1">
                <a:cs typeface="Calibri"/>
              </a:rPr>
              <a:t>yw</a:t>
            </a:r>
            <a:r>
              <a:rPr lang="en-US" sz="2400" dirty="0">
                <a:cs typeface="Calibri"/>
              </a:rPr>
              <a:t> y </a:t>
            </a:r>
            <a:r>
              <a:rPr lang="en-US" sz="2400" dirty="0" err="1">
                <a:cs typeface="Calibri"/>
              </a:rPr>
              <a:t>galon</a:t>
            </a:r>
            <a:r>
              <a:rPr lang="en-US" sz="2400" dirty="0">
                <a:cs typeface="Calibri"/>
              </a:rPr>
              <a:t> </a:t>
            </a:r>
            <a:r>
              <a:rPr lang="en-US" sz="2400" dirty="0" err="1">
                <a:cs typeface="Calibri"/>
              </a:rPr>
              <a:t>yn</a:t>
            </a:r>
            <a:r>
              <a:rPr lang="en-US" sz="2400" dirty="0">
                <a:cs typeface="Calibri"/>
              </a:rPr>
              <a:t> </a:t>
            </a:r>
            <a:r>
              <a:rPr lang="en-US" sz="2400" dirty="0" err="1" smtClean="0">
                <a:cs typeface="Calibri"/>
              </a:rPr>
              <a:t>edyich</a:t>
            </a:r>
            <a:r>
              <a:rPr lang="en-US" sz="2400" dirty="0" smtClean="0">
                <a:cs typeface="Calibri"/>
              </a:rPr>
              <a:t> </a:t>
            </a:r>
            <a:r>
              <a:rPr lang="en-US" sz="2400" dirty="0" err="1">
                <a:cs typeface="Calibri"/>
              </a:rPr>
              <a:t>fel</a:t>
            </a:r>
            <a:r>
              <a:rPr lang="en-US" sz="2400" dirty="0">
                <a:cs typeface="Calibri"/>
              </a:rPr>
              <a:t> </a:t>
            </a:r>
            <a:r>
              <a:rPr lang="en-US" sz="2400" dirty="0" err="1">
                <a:cs typeface="Calibri"/>
              </a:rPr>
              <a:t>hyn</a:t>
            </a:r>
            <a:r>
              <a:rPr lang="en-US" sz="2400" dirty="0">
                <a:cs typeface="Calibri"/>
              </a:rPr>
              <a:t> </a:t>
            </a:r>
            <a:r>
              <a:rPr lang="en-US" sz="2400" dirty="0" err="1" smtClean="0">
                <a:cs typeface="Calibri"/>
              </a:rPr>
              <a:t>yn</a:t>
            </a:r>
            <a:r>
              <a:rPr lang="en-US" sz="2400" dirty="0" smtClean="0">
                <a:cs typeface="Calibri"/>
              </a:rPr>
              <a:t> y</a:t>
            </a:r>
            <a:r>
              <a:rPr lang="en-US" sz="2400" dirty="0">
                <a:cs typeface="Calibri"/>
              </a:rPr>
              <a:t> </a:t>
            </a:r>
            <a:r>
              <a:rPr lang="en-US" sz="2400" dirty="0" err="1">
                <a:cs typeface="Calibri"/>
              </a:rPr>
              <a:t>corff</a:t>
            </a:r>
            <a:r>
              <a:rPr lang="en-US" sz="2400" dirty="0">
                <a:cs typeface="Calibri"/>
              </a:rPr>
              <a:t> </a:t>
            </a:r>
            <a:r>
              <a:rPr lang="en-US" sz="2400" dirty="0" err="1">
                <a:cs typeface="Calibri"/>
              </a:rPr>
              <a:t>dynol</a:t>
            </a:r>
            <a:r>
              <a:rPr lang="en-US" sz="2400" dirty="0">
                <a:cs typeface="Calibri"/>
              </a:rPr>
              <a:t>.</a:t>
            </a:r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839981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9FD5352-2367-4BC5-A538-2EC1F932E5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Y </a:t>
            </a:r>
            <a:r>
              <a:rPr lang="en-US" dirty="0" err="1">
                <a:cs typeface="Calibri Light"/>
              </a:rPr>
              <a:t>galon</a:t>
            </a:r>
            <a:endParaRPr lang="en-US" dirty="0" err="1"/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xmlns="" id="{71AD46AA-0678-4002-ACAE-5E8B501C3B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6840538" y="1981200"/>
            <a:ext cx="2857500" cy="2886075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F91C007F-295E-4FF8-BEC3-3C6F9E7AB49C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2800" dirty="0" err="1">
                <a:cs typeface="Calibri"/>
              </a:rPr>
              <a:t>Mae'n</a:t>
            </a:r>
            <a:r>
              <a:rPr lang="en-US" sz="2800" dirty="0">
                <a:cs typeface="Calibri"/>
              </a:rPr>
              <a:t> </a:t>
            </a:r>
            <a:r>
              <a:rPr lang="en-US" sz="2800" dirty="0" err="1" smtClean="0">
                <a:cs typeface="Calibri"/>
              </a:rPr>
              <a:t>edrych</a:t>
            </a:r>
            <a:r>
              <a:rPr lang="en-US" sz="2800" dirty="0" smtClean="0">
                <a:cs typeface="Calibri"/>
              </a:rPr>
              <a:t> </a:t>
            </a:r>
            <a:r>
              <a:rPr lang="en-US" sz="2800" dirty="0" err="1">
                <a:cs typeface="Calibri"/>
              </a:rPr>
              <a:t>fel</a:t>
            </a:r>
            <a:r>
              <a:rPr lang="en-US" sz="2800" dirty="0">
                <a:cs typeface="Calibri"/>
              </a:rPr>
              <a:t> </a:t>
            </a:r>
            <a:r>
              <a:rPr lang="en-US" sz="2800" dirty="0" err="1">
                <a:cs typeface="Calibri"/>
              </a:rPr>
              <a:t>hyn</a:t>
            </a:r>
            <a:r>
              <a:rPr lang="en-US" sz="2800" dirty="0">
                <a:cs typeface="Calibri"/>
              </a:rPr>
              <a:t> </a:t>
            </a:r>
            <a:r>
              <a:rPr lang="en-US" sz="2800" dirty="0" err="1">
                <a:cs typeface="Calibri"/>
              </a:rPr>
              <a:t>yn</a:t>
            </a:r>
            <a:r>
              <a:rPr lang="en-US" sz="2800" dirty="0">
                <a:cs typeface="Calibri"/>
              </a:rPr>
              <a:t> y </a:t>
            </a:r>
            <a:r>
              <a:rPr lang="en-US" sz="2800" dirty="0" err="1">
                <a:cs typeface="Calibri"/>
              </a:rPr>
              <a:t>corff</a:t>
            </a:r>
            <a:r>
              <a:rPr lang="en-US" sz="2800" dirty="0">
                <a:cs typeface="Calibri"/>
              </a:rPr>
              <a:t> </a:t>
            </a:r>
            <a:r>
              <a:rPr lang="en-US" sz="2800" dirty="0" err="1">
                <a:cs typeface="Calibri"/>
              </a:rPr>
              <a:t>dynol</a:t>
            </a:r>
            <a:r>
              <a:rPr lang="en-US" sz="2800" dirty="0">
                <a:cs typeface="Calibri"/>
              </a:rPr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EA57F326-72BF-47A6-90A9-7029F6ED9004}"/>
              </a:ext>
            </a:extLst>
          </p:cNvPr>
          <p:cNvSpPr txBox="1"/>
          <p:nvPr/>
        </p:nvSpPr>
        <p:spPr>
          <a:xfrm>
            <a:off x="6840538" y="4867275"/>
            <a:ext cx="2857500" cy="317500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>
                <a:hlinkClick r:id="rId4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3"/>
              </a:rPr>
              <a:t>CC BY-SA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646955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D19802F-1F74-498C-A692-A5C517901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Y </a:t>
            </a:r>
            <a:r>
              <a:rPr lang="en-US" dirty="0" err="1">
                <a:cs typeface="Calibri Light"/>
              </a:rPr>
              <a:t>galon</a:t>
            </a:r>
            <a:endParaRPr lang="en-US" dirty="0" err="1"/>
          </a:p>
        </p:txBody>
      </p:sp>
      <p:pic>
        <p:nvPicPr>
          <p:cNvPr id="5" name="Picture 5" descr="A red apple sitting on a table&#10;&#10;Description generated with very high confidence">
            <a:extLst>
              <a:ext uri="{FF2B5EF4-FFF2-40B4-BE49-F238E27FC236}">
                <a16:creationId xmlns:a16="http://schemas.microsoft.com/office/drawing/2014/main" xmlns="" id="{B5DC62DD-4DB7-449C-86B7-95A21E6A66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6090486" y="1964878"/>
            <a:ext cx="5867227" cy="3925133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CD761C5-B6C1-4BDD-A105-EA61F2B7D775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 dirty="0" err="1" smtClean="0">
                <a:cs typeface="Calibri"/>
              </a:rPr>
              <a:t>Mae’r</a:t>
            </a:r>
            <a:r>
              <a:rPr lang="en-US" sz="3200" dirty="0" smtClean="0">
                <a:cs typeface="Calibri"/>
              </a:rPr>
              <a:t> </a:t>
            </a:r>
            <a:r>
              <a:rPr lang="en-US" sz="3200" dirty="0" err="1">
                <a:cs typeface="Calibri"/>
              </a:rPr>
              <a:t>g</a:t>
            </a:r>
            <a:r>
              <a:rPr lang="en-US" sz="3200" dirty="0" err="1" smtClean="0">
                <a:cs typeface="Calibri"/>
              </a:rPr>
              <a:t>alon</a:t>
            </a:r>
            <a:r>
              <a:rPr lang="en-US" sz="3200" dirty="0" smtClean="0">
                <a:cs typeface="Calibri"/>
              </a:rPr>
              <a:t> </a:t>
            </a:r>
            <a:r>
              <a:rPr lang="en-US" sz="3200" dirty="0" err="1">
                <a:cs typeface="Calibri"/>
              </a:rPr>
              <a:t>yn</a:t>
            </a:r>
            <a:r>
              <a:rPr lang="en-US" sz="3200" dirty="0">
                <a:cs typeface="Calibri"/>
              </a:rPr>
              <a:t> </a:t>
            </a:r>
            <a:r>
              <a:rPr lang="en-US" sz="3200" dirty="0" err="1" smtClean="0">
                <a:cs typeface="Calibri"/>
              </a:rPr>
              <a:t>pwyso</a:t>
            </a:r>
            <a:r>
              <a:rPr lang="en-US" sz="3200" dirty="0">
                <a:cs typeface="Calibri"/>
              </a:rPr>
              <a:t>  </a:t>
            </a:r>
            <a:r>
              <a:rPr lang="en-US" sz="3200" dirty="0" err="1">
                <a:cs typeface="Calibri"/>
              </a:rPr>
              <a:t>yr</a:t>
            </a:r>
            <a:r>
              <a:rPr lang="en-US" sz="3200" dirty="0">
                <a:cs typeface="Calibri"/>
              </a:rPr>
              <a:t> un </a:t>
            </a:r>
            <a:r>
              <a:rPr lang="en-US" sz="3200" dirty="0" err="1">
                <a:cs typeface="Calibri"/>
              </a:rPr>
              <a:t>maint</a:t>
            </a:r>
            <a:r>
              <a:rPr lang="en-US" sz="3200" dirty="0">
                <a:cs typeface="Calibri"/>
              </a:rPr>
              <a:t> a </a:t>
            </a:r>
            <a:r>
              <a:rPr lang="en-US" sz="3200" dirty="0" smtClean="0">
                <a:cs typeface="Calibri"/>
              </a:rPr>
              <a:t>2 </a:t>
            </a:r>
            <a:r>
              <a:rPr lang="en-US" sz="3200" dirty="0" err="1" smtClean="0">
                <a:cs typeface="Calibri"/>
              </a:rPr>
              <a:t>afal</a:t>
            </a:r>
            <a:r>
              <a:rPr lang="en-US" sz="3200" dirty="0">
                <a:cs typeface="Calibri"/>
              </a:rPr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8907694-655E-4E74-A35D-158FA17D763E}"/>
              </a:ext>
            </a:extLst>
          </p:cNvPr>
          <p:cNvSpPr txBox="1"/>
          <p:nvPr/>
        </p:nvSpPr>
        <p:spPr>
          <a:xfrm>
            <a:off x="6291832" y="4409716"/>
            <a:ext cx="4170571" cy="590669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2800">
                <a:hlinkClick r:id="rId4"/>
              </a:rPr>
              <a:t>This Photo</a:t>
            </a:r>
            <a:r>
              <a:rPr lang="en-US" sz="2800"/>
              <a:t> by Unknown author is licensed under </a:t>
            </a:r>
            <a:r>
              <a:rPr lang="en-US" sz="2800">
                <a:hlinkClick r:id="rId3"/>
              </a:rPr>
              <a:t>CC BY-SA</a:t>
            </a:r>
            <a:r>
              <a:rPr lang="en-US" sz="280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620846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752918-9F3A-4C95-8FA7-F005C9EAD5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Y </a:t>
            </a:r>
            <a:r>
              <a:rPr lang="en-US" dirty="0" err="1">
                <a:cs typeface="Calibri Light"/>
              </a:rPr>
              <a:t>galon</a:t>
            </a:r>
            <a:endParaRPr lang="en-US" dirty="0" err="1"/>
          </a:p>
        </p:txBody>
      </p:sp>
      <p:pic>
        <p:nvPicPr>
          <p:cNvPr id="5" name="Picture 5" descr="A yellow sign with black text&#10;&#10;Description generated with very high confidence">
            <a:extLst>
              <a:ext uri="{FF2B5EF4-FFF2-40B4-BE49-F238E27FC236}">
                <a16:creationId xmlns:a16="http://schemas.microsoft.com/office/drawing/2014/main" xmlns="" id="{404AC37E-2A65-4D8F-AF1C-00CF45A953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5868265" y="1023215"/>
            <a:ext cx="4687027" cy="4687027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F78063FB-8BDD-4C87-8213-A7B99C1AEA13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 dirty="0" err="1">
                <a:cs typeface="Calibri"/>
              </a:rPr>
              <a:t>Mae'r</a:t>
            </a:r>
            <a:r>
              <a:rPr lang="en-US" sz="3200" dirty="0">
                <a:cs typeface="Calibri"/>
              </a:rPr>
              <a:t> </a:t>
            </a:r>
            <a:r>
              <a:rPr lang="en-US" sz="3200" dirty="0" err="1">
                <a:cs typeface="Calibri"/>
              </a:rPr>
              <a:t>g</a:t>
            </a:r>
            <a:r>
              <a:rPr lang="en-US" sz="3200" dirty="0" err="1" smtClean="0">
                <a:cs typeface="Calibri"/>
              </a:rPr>
              <a:t>alon</a:t>
            </a:r>
            <a:r>
              <a:rPr lang="en-US" sz="3200" dirty="0" smtClean="0">
                <a:cs typeface="Calibri"/>
              </a:rPr>
              <a:t> </a:t>
            </a:r>
            <a:r>
              <a:rPr lang="en-US" sz="3200" dirty="0" err="1">
                <a:cs typeface="Calibri"/>
              </a:rPr>
              <a:t>yn</a:t>
            </a:r>
            <a:r>
              <a:rPr lang="en-US" sz="3200" dirty="0">
                <a:cs typeface="Calibri"/>
              </a:rPr>
              <a:t> </a:t>
            </a:r>
            <a:r>
              <a:rPr lang="en-US" sz="3200" dirty="0" err="1">
                <a:cs typeface="Calibri"/>
              </a:rPr>
              <a:t>helpu</a:t>
            </a:r>
            <a:r>
              <a:rPr lang="en-US" sz="3200" dirty="0">
                <a:cs typeface="Calibri"/>
              </a:rPr>
              <a:t> </a:t>
            </a:r>
            <a:r>
              <a:rPr lang="en-US" sz="3200" dirty="0" err="1">
                <a:cs typeface="Calibri"/>
              </a:rPr>
              <a:t>ni</a:t>
            </a:r>
            <a:r>
              <a:rPr lang="en-US" sz="3200" dirty="0">
                <a:cs typeface="Calibri"/>
              </a:rPr>
              <a:t> i </a:t>
            </a:r>
            <a:r>
              <a:rPr lang="en-US" sz="3200" dirty="0" err="1" smtClean="0">
                <a:cs typeface="Calibri"/>
              </a:rPr>
              <a:t>a</a:t>
            </a:r>
            <a:r>
              <a:rPr lang="en-US" sz="3200" dirty="0" err="1" smtClean="0">
                <a:cs typeface="Calibri"/>
              </a:rPr>
              <a:t>nadlu</a:t>
            </a:r>
            <a:r>
              <a:rPr lang="en-US" sz="3200" dirty="0" smtClean="0">
                <a:cs typeface="Calibri"/>
              </a:rPr>
              <a:t>.</a:t>
            </a:r>
            <a:endParaRPr lang="en-US" sz="3200" dirty="0"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2CC1734-23E2-49DE-9801-DEC582786E0F}"/>
              </a:ext>
            </a:extLst>
          </p:cNvPr>
          <p:cNvSpPr txBox="1"/>
          <p:nvPr/>
        </p:nvSpPr>
        <p:spPr>
          <a:xfrm>
            <a:off x="5897024" y="5695861"/>
            <a:ext cx="4658264" cy="331877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r>
              <a:rPr lang="en-US">
                <a:hlinkClick r:id="rId4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3"/>
              </a:rPr>
              <a:t>CC BY-SA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690601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6BBBC93-C392-4087-AB6C-B450077C5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Y </a:t>
            </a:r>
            <a:r>
              <a:rPr lang="en-US" dirty="0" err="1">
                <a:cs typeface="Calibri Light"/>
              </a:rPr>
              <a:t>galon</a:t>
            </a:r>
            <a:endParaRPr lang="en-US" dirty="0" err="1"/>
          </a:p>
        </p:txBody>
      </p:sp>
      <p:pic>
        <p:nvPicPr>
          <p:cNvPr id="5" name="Picture 5" descr="A picture containing clipart&#10;&#10;Description generated with very high confidence">
            <a:extLst>
              <a:ext uri="{FF2B5EF4-FFF2-40B4-BE49-F238E27FC236}">
                <a16:creationId xmlns:a16="http://schemas.microsoft.com/office/drawing/2014/main" xmlns="" id="{113C2F73-9E12-458B-A07D-988A5484B6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7040051" y="1980971"/>
            <a:ext cx="2861040" cy="3691664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9589285B-DCD2-4BBB-8EFE-48F9CCB611D7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 dirty="0" err="1" smtClean="0">
                <a:cs typeface="Calibri"/>
              </a:rPr>
              <a:t>Mae’r</a:t>
            </a:r>
            <a:r>
              <a:rPr lang="en-US" sz="3200" dirty="0" smtClean="0">
                <a:cs typeface="Calibri"/>
              </a:rPr>
              <a:t> </a:t>
            </a:r>
            <a:r>
              <a:rPr lang="en-US" sz="3200" dirty="0" err="1">
                <a:cs typeface="Calibri"/>
              </a:rPr>
              <a:t>galon</a:t>
            </a:r>
            <a:r>
              <a:rPr lang="en-US" sz="3200" dirty="0">
                <a:cs typeface="Calibri"/>
              </a:rPr>
              <a:t> </a:t>
            </a:r>
            <a:r>
              <a:rPr lang="en-US" sz="3200" dirty="0" err="1">
                <a:cs typeface="Calibri"/>
              </a:rPr>
              <a:t>yn</a:t>
            </a:r>
            <a:r>
              <a:rPr lang="en-US" sz="3200" dirty="0">
                <a:cs typeface="Calibri"/>
              </a:rPr>
              <a:t> </a:t>
            </a:r>
            <a:r>
              <a:rPr lang="en-US" sz="3200" dirty="0" err="1">
                <a:cs typeface="Calibri"/>
              </a:rPr>
              <a:t>pwmpio</a:t>
            </a:r>
            <a:r>
              <a:rPr lang="en-US" sz="3200" dirty="0">
                <a:cs typeface="Calibri"/>
              </a:rPr>
              <a:t> </a:t>
            </a:r>
            <a:r>
              <a:rPr lang="en-US" sz="3200" dirty="0" err="1">
                <a:cs typeface="Calibri"/>
              </a:rPr>
              <a:t>gwaed</a:t>
            </a:r>
            <a:r>
              <a:rPr lang="en-US" sz="3200" dirty="0">
                <a:cs typeface="Calibri"/>
              </a:rPr>
              <a:t> </a:t>
            </a:r>
            <a:r>
              <a:rPr lang="en-US" sz="3200" dirty="0" smtClean="0">
                <a:cs typeface="Calibri"/>
              </a:rPr>
              <a:t>ac </a:t>
            </a:r>
            <a:r>
              <a:rPr lang="en-US" sz="3200" dirty="0" err="1" smtClean="0">
                <a:cs typeface="Calibri"/>
              </a:rPr>
              <a:t>ocsigen</a:t>
            </a:r>
            <a:r>
              <a:rPr lang="en-US" sz="3200" dirty="0" smtClean="0">
                <a:cs typeface="Calibri"/>
              </a:rPr>
              <a:t> </a:t>
            </a:r>
            <a:r>
              <a:rPr lang="en-US" sz="3200" dirty="0">
                <a:cs typeface="Calibri"/>
              </a:rPr>
              <a:t>o </a:t>
            </a:r>
            <a:r>
              <a:rPr lang="en-US" sz="3200" dirty="0" err="1">
                <a:cs typeface="Calibri"/>
              </a:rPr>
              <a:t>gwmpas</a:t>
            </a:r>
            <a:r>
              <a:rPr lang="en-US" sz="3200" dirty="0">
                <a:cs typeface="Calibri"/>
              </a:rPr>
              <a:t> </a:t>
            </a:r>
            <a:r>
              <a:rPr lang="en-US" sz="3200" dirty="0" err="1">
                <a:cs typeface="Calibri"/>
              </a:rPr>
              <a:t>dy</a:t>
            </a:r>
            <a:r>
              <a:rPr lang="en-US" sz="3200" dirty="0">
                <a:cs typeface="Calibri"/>
              </a:rPr>
              <a:t> </a:t>
            </a:r>
            <a:r>
              <a:rPr lang="en-US" sz="3200" dirty="0" err="1">
                <a:cs typeface="Calibri"/>
              </a:rPr>
              <a:t>corff</a:t>
            </a:r>
            <a:r>
              <a:rPr lang="en-US" sz="3200" dirty="0">
                <a:cs typeface="Calibri"/>
              </a:rPr>
              <a:t>.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48E997D-F220-4990-80AD-5E95D5B33901}"/>
              </a:ext>
            </a:extLst>
          </p:cNvPr>
          <p:cNvSpPr txBox="1"/>
          <p:nvPr/>
        </p:nvSpPr>
        <p:spPr>
          <a:xfrm>
            <a:off x="7040623" y="4521710"/>
            <a:ext cx="2859896" cy="418141"/>
          </a:xfrm>
          <a:prstGeom prst="rect">
            <a:avLst/>
          </a:prstGeom>
        </p:spPr>
        <p:txBody>
          <a:bodyPr>
            <a:normAutofit fontScale="70000" lnSpcReduction="20000"/>
          </a:bodyPr>
          <a:lstStyle/>
          <a:p>
            <a:r>
              <a:rPr lang="en-US">
                <a:hlinkClick r:id="rId4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3"/>
              </a:rPr>
              <a:t>CC BY-SA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039294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3F21D79-0D8C-4D29-A7C1-D54C70D829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Y </a:t>
            </a:r>
            <a:r>
              <a:rPr lang="en-US" dirty="0" err="1">
                <a:cs typeface="Calibri Light"/>
              </a:rPr>
              <a:t>galon</a:t>
            </a:r>
            <a:endParaRPr lang="en-US" dirty="0" err="1"/>
          </a:p>
        </p:txBody>
      </p:sp>
      <p:pic>
        <p:nvPicPr>
          <p:cNvPr id="5" name="Picture 5" descr="A picture containing indoor&#10;&#10;Description generated with high confidence">
            <a:extLst>
              <a:ext uri="{FF2B5EF4-FFF2-40B4-BE49-F238E27FC236}">
                <a16:creationId xmlns:a16="http://schemas.microsoft.com/office/drawing/2014/main" xmlns="" id="{0909C954-F21F-49C6-B476-7C5D8102BE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6607984" y="1686727"/>
            <a:ext cx="3322608" cy="3475021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FE65A0E-7794-48A4-A418-90E9AB593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 dirty="0" err="1" smtClean="0">
                <a:cs typeface="Calibri"/>
              </a:rPr>
              <a:t>Mae’r</a:t>
            </a:r>
            <a:r>
              <a:rPr lang="en-US" sz="3200" dirty="0" smtClean="0">
                <a:cs typeface="Calibri"/>
              </a:rPr>
              <a:t> </a:t>
            </a:r>
            <a:r>
              <a:rPr lang="en-US" sz="3200" dirty="0" err="1">
                <a:cs typeface="Calibri"/>
              </a:rPr>
              <a:t>galon</a:t>
            </a:r>
            <a:r>
              <a:rPr lang="en-US" sz="3200" dirty="0">
                <a:cs typeface="Calibri"/>
              </a:rPr>
              <a:t> </a:t>
            </a:r>
            <a:r>
              <a:rPr lang="en-US" sz="3200" dirty="0" err="1">
                <a:cs typeface="Calibri"/>
              </a:rPr>
              <a:t>yn</a:t>
            </a:r>
            <a:r>
              <a:rPr lang="en-US" sz="3200" dirty="0">
                <a:cs typeface="Calibri"/>
              </a:rPr>
              <a:t> </a:t>
            </a:r>
            <a:r>
              <a:rPr lang="en-US" sz="3200" dirty="0" err="1">
                <a:cs typeface="Calibri"/>
              </a:rPr>
              <a:t>cysylltu</a:t>
            </a:r>
            <a:r>
              <a:rPr lang="en-US" sz="3200" dirty="0">
                <a:cs typeface="Calibri"/>
              </a:rPr>
              <a:t> </a:t>
            </a:r>
            <a:r>
              <a:rPr lang="en-US" sz="3200" dirty="0" err="1" smtClean="0">
                <a:cs typeface="Calibri"/>
              </a:rPr>
              <a:t>I’r</a:t>
            </a:r>
            <a:r>
              <a:rPr lang="en-US" sz="3200" dirty="0" smtClean="0">
                <a:cs typeface="Calibri"/>
              </a:rPr>
              <a:t> </a:t>
            </a:r>
            <a:r>
              <a:rPr lang="en-US" sz="3200" dirty="0" err="1">
                <a:cs typeface="Calibri"/>
              </a:rPr>
              <a:t>ysgyfaint</a:t>
            </a:r>
            <a:r>
              <a:rPr lang="en-US" sz="3200" dirty="0">
                <a:cs typeface="Calibri"/>
              </a:rPr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9936EC3-FF01-451A-B5FB-8E982D66889F}"/>
              </a:ext>
            </a:extLst>
          </p:cNvPr>
          <p:cNvSpPr txBox="1"/>
          <p:nvPr/>
        </p:nvSpPr>
        <p:spPr>
          <a:xfrm>
            <a:off x="6608763" y="5160963"/>
            <a:ext cx="3321050" cy="317500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3200">
                <a:hlinkClick r:id="rId4"/>
              </a:rPr>
              <a:t>This Photo</a:t>
            </a:r>
            <a:r>
              <a:rPr lang="en-US" sz="3200"/>
              <a:t> by Unknown author is licensed under </a:t>
            </a:r>
            <a:r>
              <a:rPr lang="en-US" sz="3200">
                <a:hlinkClick r:id="rId3"/>
              </a:rPr>
              <a:t>CC BY-SA</a:t>
            </a:r>
            <a:r>
              <a:rPr lang="en-US" sz="320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601485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DD41890-089B-41C1-AA89-239A4822B2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Y </a:t>
            </a:r>
            <a:r>
              <a:rPr lang="en-US" dirty="0" err="1" smtClean="0">
                <a:cs typeface="Calibri Light"/>
              </a:rPr>
              <a:t>diwedd</a:t>
            </a:r>
            <a:r>
              <a:rPr lang="en-US" dirty="0" smtClean="0">
                <a:cs typeface="Calibri Light"/>
              </a:rPr>
              <a:t>- </a:t>
            </a:r>
            <a:r>
              <a:rPr lang="en-US" dirty="0" err="1" smtClean="0">
                <a:cs typeface="Calibri Light"/>
              </a:rPr>
              <a:t>Diolch</a:t>
            </a:r>
            <a:r>
              <a:rPr lang="en-US" dirty="0" smtClean="0">
                <a:cs typeface="Calibri Light"/>
              </a:rPr>
              <a:t> am </a:t>
            </a:r>
            <a:r>
              <a:rPr lang="en-US" dirty="0" err="1" smtClean="0">
                <a:cs typeface="Calibri Light"/>
              </a:rPr>
              <a:t>wrando</a:t>
            </a:r>
            <a:r>
              <a:rPr lang="en-US" smtClean="0">
                <a:cs typeface="Calibri Light"/>
              </a:rPr>
              <a:t>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862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100</Words>
  <Application>Microsoft Office PowerPoint</Application>
  <PresentationFormat>Custom</PresentationFormat>
  <Paragraphs>20</Paragraphs>
  <Slides>8</Slides>
  <Notes>0</Notes>
  <HiddenSlides>1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Y galon</vt:lpstr>
      <vt:lpstr>Y galon</vt:lpstr>
      <vt:lpstr>Y galon</vt:lpstr>
      <vt:lpstr>Y galon</vt:lpstr>
      <vt:lpstr>Y galon</vt:lpstr>
      <vt:lpstr>Y galon</vt:lpstr>
      <vt:lpstr>Y galon</vt:lpstr>
      <vt:lpstr>Y diwedd- Diolch am wrando!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staff-yggbym9</dc:creator>
  <cp:lastModifiedBy>staff-yggbym9</cp:lastModifiedBy>
  <cp:revision>293</cp:revision>
  <dcterms:created xsi:type="dcterms:W3CDTF">2013-07-15T20:26:40Z</dcterms:created>
  <dcterms:modified xsi:type="dcterms:W3CDTF">2019-04-12T09:20:19Z</dcterms:modified>
</cp:coreProperties>
</file>