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53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>
        <p:scale>
          <a:sx n="81" d="100"/>
          <a:sy n="81" d="100"/>
        </p:scale>
        <p:origin x="-96" y="-2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355215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23043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6/24/2019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029340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6/24/2019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055428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6/24/2019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977039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6/24/2019</a:t>
            </a:fld>
            <a:endParaRPr lang="en-US" dirty="0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86383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6/24/2019</a:t>
            </a:fld>
            <a:endParaRPr lang="en-US" dirty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366790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6/24/2019</a:t>
            </a:fld>
            <a:endParaRPr lang="en-US" dirty="0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331119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6/24/2019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495258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6/24/2019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72880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6/24/2019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071877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n-US" dirty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6/24/2019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92569143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6/24/2019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6066723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6/24/2019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862937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6/24/2019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2454145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7927623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6/24/2019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67331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6/24/2019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7051177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54" r:id="rId1"/>
    <p:sldLayoutId id="2147483755" r:id="rId2"/>
    <p:sldLayoutId id="2147483756" r:id="rId3"/>
    <p:sldLayoutId id="2147483757" r:id="rId4"/>
    <p:sldLayoutId id="2147483758" r:id="rId5"/>
    <p:sldLayoutId id="2147483759" r:id="rId6"/>
    <p:sldLayoutId id="2147483760" r:id="rId7"/>
    <p:sldLayoutId id="2147483761" r:id="rId8"/>
    <p:sldLayoutId id="2147483762" r:id="rId9"/>
    <p:sldLayoutId id="2147483763" r:id="rId10"/>
    <p:sldLayoutId id="2147483764" r:id="rId11"/>
    <p:sldLayoutId id="2147483765" r:id="rId12"/>
    <p:sldLayoutId id="2147483766" r:id="rId13"/>
    <p:sldLayoutId id="2147483767" r:id="rId14"/>
    <p:sldLayoutId id="2147483768" r:id="rId15"/>
    <p:sldLayoutId id="2147483769" r:id="rId16"/>
    <p:sldLayoutId id="2147483770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s://creativecommons.org/licenses/by-sa/3.0/" TargetMode="External"/><Relationship Id="rId3" Type="http://schemas.openxmlformats.org/officeDocument/2006/relationships/hyperlink" Target="https://www.lazydaisyjones.com/2013/08/the-laura-ashley-exhibition-bath.html" TargetMode="External"/><Relationship Id="rId7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6" Type="http://schemas.openxmlformats.org/officeDocument/2006/relationships/hyperlink" Target="https://creativecommons.org/licenses/by-sa/3.0/" TargetMode="External"/><Relationship Id="rId5" Type="http://schemas.openxmlformats.org/officeDocument/2006/relationships/hyperlink" Target="https://en.wikipedia.org/wiki/Laura_Ashley" TargetMode="External"/><Relationship Id="rId4" Type="http://schemas.openxmlformats.org/officeDocument/2006/relationships/hyperlink" Target="https://creativecommons.org/licenses/by-nc-nd/3.0/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creativecommons.org/licenses/by-sa/3.0/" TargetMode="Externa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Relationship Id="rId5" Type="http://schemas.openxmlformats.org/officeDocument/2006/relationships/hyperlink" Target="https://creativecommons.org/licenses/by-nc-nd/3.0/" TargetMode="External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s://creativecommons.org/licenses/by/3.0/" TargetMode="External"/><Relationship Id="rId3" Type="http://schemas.openxmlformats.org/officeDocument/2006/relationships/image" Target="../media/image2.png"/><Relationship Id="rId7" Type="http://schemas.openxmlformats.org/officeDocument/2006/relationships/image" Target="../media/image9.jpeg"/><Relationship Id="rId12" Type="http://schemas.openxmlformats.org/officeDocument/2006/relationships/hyperlink" Target="http://trendoffice.blogspot.de/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5.png"/><Relationship Id="rId11" Type="http://schemas.openxmlformats.org/officeDocument/2006/relationships/hyperlink" Target="http://cute-pictures.blogspot.com/2010/05/beautifully-illustrated-vector-flower.html" TargetMode="External"/><Relationship Id="rId5" Type="http://schemas.openxmlformats.org/officeDocument/2006/relationships/image" Target="../media/image4.png"/><Relationship Id="rId10" Type="http://schemas.openxmlformats.org/officeDocument/2006/relationships/hyperlink" Target="https://creativecommons.org/licenses/by-nc-nd/3.0/" TargetMode="External"/><Relationship Id="rId4" Type="http://schemas.openxmlformats.org/officeDocument/2006/relationships/image" Target="../media/image3.png"/><Relationship Id="rId9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https://creativecommons.org/licenses/by/3.0/" TargetMode="External"/><Relationship Id="rId3" Type="http://schemas.openxmlformats.org/officeDocument/2006/relationships/image" Target="../media/image2.png"/><Relationship Id="rId7" Type="http://schemas.openxmlformats.org/officeDocument/2006/relationships/hyperlink" Target="http://creativity103.com/collections/Graphic/slides/lightflare.html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5.png"/><Relationship Id="rId11" Type="http://schemas.openxmlformats.org/officeDocument/2006/relationships/hyperlink" Target="http://www.creativity103.com/backgrounds/index.htm" TargetMode="External"/><Relationship Id="rId5" Type="http://schemas.openxmlformats.org/officeDocument/2006/relationships/image" Target="../media/image4.png"/><Relationship Id="rId10" Type="http://schemas.openxmlformats.org/officeDocument/2006/relationships/hyperlink" Target="https://creativecommons.org/licenses/by-sa/3.0/" TargetMode="External"/><Relationship Id="rId4" Type="http://schemas.openxmlformats.org/officeDocument/2006/relationships/image" Target="../media/image3.png"/><Relationship Id="rId9" Type="http://schemas.openxmlformats.org/officeDocument/2006/relationships/hyperlink" Target="https://www.londonremembers.com/subjects/laura-ashley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0464" y="1332781"/>
            <a:ext cx="8825658" cy="3329581"/>
          </a:xfrm>
        </p:spPr>
        <p:txBody>
          <a:bodyPr/>
          <a:lstStyle/>
          <a:p>
            <a:r>
              <a:rPr lang="en-US" dirty="0" err="1"/>
              <a:t>Dydd</a:t>
            </a:r>
            <a:r>
              <a:rPr lang="en-US" dirty="0"/>
              <a:t> </a:t>
            </a:r>
            <a:r>
              <a:rPr lang="en-US" dirty="0" err="1"/>
              <a:t>Mercher</a:t>
            </a:r>
            <a:r>
              <a:rPr lang="en-US" dirty="0"/>
              <a:t> </a:t>
            </a:r>
            <a:r>
              <a:rPr lang="en-US" dirty="0" err="1"/>
              <a:t>Mehefin</a:t>
            </a:r>
            <a:r>
              <a:rPr lang="en-US" dirty="0"/>
              <a:t> 19eg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Laura Ashley </a:t>
            </a:r>
            <a:r>
              <a:rPr lang="en-US" dirty="0" err="1"/>
              <a:t>gan</a:t>
            </a:r>
            <a:r>
              <a:rPr lang="en-US" dirty="0"/>
              <a:t> Shae </a:t>
            </a:r>
            <a:r>
              <a:rPr lang="en-US" dirty="0" err="1"/>
              <a:t>sarine</a:t>
            </a:r>
            <a:r>
              <a:rPr lang="en-US" dirty="0"/>
              <a:t> </a:t>
            </a:r>
            <a:r>
              <a:rPr lang="en-US" dirty="0" err="1"/>
              <a:t>spooner</a:t>
            </a:r>
          </a:p>
        </p:txBody>
      </p:sp>
    </p:spTree>
    <p:extLst>
      <p:ext uri="{BB962C8B-B14F-4D97-AF65-F5344CB8AC3E}">
        <p14:creationId xmlns:p14="http://schemas.microsoft.com/office/powerpoint/2010/main" val="3402371617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91000"/>
                <a:satMod val="164000"/>
                <a:lumMod val="74000"/>
              </a:schemeClr>
              <a:schemeClr val="bg2">
                <a:hueMod val="124000"/>
                <a:satMod val="140000"/>
                <a:lumMod val="14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011B409-E5C5-47A1-A6DA-4BA156CF94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01839" y="1807234"/>
            <a:ext cx="3342459" cy="3085166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6000" dirty="0"/>
              <a:t/>
            </a:r>
            <a:br>
              <a:rPr lang="en-US" sz="6000" dirty="0"/>
            </a:br>
            <a:endParaRPr lang="en-US" sz="6000" dirty="0"/>
          </a:p>
        </p:txBody>
      </p:sp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xmlns="" id="{6B96C154-4250-45AC-9335-915449D176A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175199" y="1729895"/>
            <a:ext cx="3562453" cy="2916179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 err="1"/>
              <a:t>Dyma</a:t>
            </a:r>
            <a:r>
              <a:rPr lang="en-US" dirty="0"/>
              <a:t> </a:t>
            </a:r>
            <a:r>
              <a:rPr lang="en-US" dirty="0" err="1"/>
              <a:t>ffociau</a:t>
            </a:r>
            <a:r>
              <a:rPr lang="en-US" dirty="0"/>
              <a:t> Laura Ashley.</a:t>
            </a:r>
          </a:p>
          <a:p>
            <a:r>
              <a:rPr lang="en-US" dirty="0"/>
              <a:t>Mae </a:t>
            </a:r>
            <a:r>
              <a:rPr lang="en-US" dirty="0" err="1"/>
              <a:t>he'n</a:t>
            </a:r>
            <a:r>
              <a:rPr lang="en-US" dirty="0"/>
              <a:t> </a:t>
            </a:r>
            <a:r>
              <a:rPr lang="en-US" dirty="0" err="1"/>
              <a:t>greadigol</a:t>
            </a:r>
            <a:r>
              <a:rPr lang="en-US" dirty="0"/>
              <a:t> </a:t>
            </a:r>
            <a:r>
              <a:rPr lang="en-US" dirty="0" err="1"/>
              <a:t>iawn</a:t>
            </a:r>
            <a:r>
              <a:rPr lang="en-US" dirty="0"/>
              <a:t>!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77F574C5-96A8-4B13-B207-F2D9149EAA52}"/>
              </a:ext>
            </a:extLst>
          </p:cNvPr>
          <p:cNvSpPr txBox="1"/>
          <p:nvPr/>
        </p:nvSpPr>
        <p:spPr>
          <a:xfrm>
            <a:off x="9298258" y="6870700"/>
            <a:ext cx="2893742" cy="200055"/>
          </a:xfrm>
          <a:prstGeom prst="rect">
            <a:avLst/>
          </a:prstGeom>
          <a:solidFill>
            <a:srgbClr val="000000"/>
          </a:solidFill>
        </p:spPr>
        <p:txBody>
          <a:bodyPr wrap="none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CC BY-NC-ND</a:t>
            </a:r>
            <a:r>
              <a:rPr lang="en-US" sz="700">
                <a:solidFill>
                  <a:srgbClr val="FFFFFF"/>
                </a:solidFill>
              </a:rPr>
              <a:t>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F7DA2D95-5DCB-4F0D-A6A3-B752520515DD}"/>
              </a:ext>
            </a:extLst>
          </p:cNvPr>
          <p:cNvSpPr txBox="1"/>
          <p:nvPr/>
        </p:nvSpPr>
        <p:spPr>
          <a:xfrm>
            <a:off x="6391817" y="6870700"/>
            <a:ext cx="2893741" cy="200055"/>
          </a:xfrm>
          <a:prstGeom prst="rect">
            <a:avLst/>
          </a:prstGeom>
          <a:solidFill>
            <a:srgbClr val="000000"/>
          </a:solidFill>
        </p:spPr>
        <p:txBody>
          <a:bodyPr wrap="none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CC BY-NC-ND</a:t>
            </a:r>
            <a:r>
              <a:rPr lang="en-US" sz="700">
                <a:solidFill>
                  <a:srgbClr val="FFFFFF"/>
                </a:solidFill>
              </a:rPr>
              <a:t>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32864FCD-FFDA-47CE-88E6-A0DA0D513A1A}"/>
              </a:ext>
            </a:extLst>
          </p:cNvPr>
          <p:cNvSpPr txBox="1"/>
          <p:nvPr/>
        </p:nvSpPr>
        <p:spPr>
          <a:xfrm>
            <a:off x="3677736" y="6870700"/>
            <a:ext cx="2701381" cy="200055"/>
          </a:xfrm>
          <a:prstGeom prst="rect">
            <a:avLst/>
          </a:prstGeom>
          <a:solidFill>
            <a:srgbClr val="000000"/>
          </a:solidFill>
        </p:spPr>
        <p:txBody>
          <a:bodyPr wrap="none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5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6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CC BY-SA</a:t>
            </a:r>
            <a:r>
              <a:rPr lang="en-US" sz="700">
                <a:solidFill>
                  <a:srgbClr val="FFFFFF"/>
                </a:solidFill>
              </a:rPr>
              <a:t>.</a:t>
            </a:r>
          </a:p>
        </p:txBody>
      </p:sp>
      <p:pic>
        <p:nvPicPr>
          <p:cNvPr id="17" name="Picture 23" descr="A group of people posing for the camera&#10;&#10;Description generated with very high confidence">
            <a:extLst>
              <a:ext uri="{FF2B5EF4-FFF2-40B4-BE49-F238E27FC236}">
                <a16:creationId xmlns:a16="http://schemas.microsoft.com/office/drawing/2014/main" xmlns="" id="{70C89B86-50A6-4DC3-A083-30C6A3033E2C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7">
            <a:extLst>
              <a:ext uri="{837473B0-CC2E-450A-ABE3-18F120FF3D39}">
                <a1611:picAttrSrcUrl xmlns:a1611="http://schemas.microsoft.com/office/drawing/2016/11/main" xmlns="" r:id="rId8"/>
              </a:ext>
            </a:extLst>
          </a:blip>
          <a:stretch>
            <a:fillRect/>
          </a:stretch>
        </p:blipFill>
        <p:spPr>
          <a:xfrm>
            <a:off x="5654675" y="1990071"/>
            <a:ext cx="4942128" cy="3699407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xmlns="" id="{3E976D3D-D828-49A5-80A9-19BCEA82E0A8}"/>
              </a:ext>
            </a:extLst>
          </p:cNvPr>
          <p:cNvSpPr txBox="1"/>
          <p:nvPr/>
        </p:nvSpPr>
        <p:spPr>
          <a:xfrm>
            <a:off x="5654675" y="5760768"/>
            <a:ext cx="4654581" cy="288746"/>
          </a:xfrm>
          <a:prstGeom prst="rect">
            <a:avLst/>
          </a:prstGeom>
        </p:spPr>
        <p:txBody>
          <a:bodyPr anchor="t">
            <a:normAutofit fontScale="85000" lnSpcReduction="20000"/>
          </a:bodyPr>
          <a:lstStyle/>
          <a:p>
            <a:r>
              <a:rPr lang="en-US" dirty="0" err="1"/>
              <a:t>Mae'r</a:t>
            </a:r>
            <a:r>
              <a:rPr lang="en-US" dirty="0"/>
              <a:t> </a:t>
            </a:r>
            <a:r>
              <a:rPr lang="en-US" dirty="0" err="1"/>
              <a:t>ffrociau</a:t>
            </a:r>
            <a:r>
              <a:rPr lang="en-US" dirty="0"/>
              <a:t> </a:t>
            </a:r>
            <a:r>
              <a:rPr lang="en-US" dirty="0" err="1"/>
              <a:t>yma</a:t>
            </a:r>
            <a:r>
              <a:rPr lang="en-US" dirty="0"/>
              <a:t> </a:t>
            </a:r>
            <a:r>
              <a:rPr lang="en-US" dirty="0" err="1"/>
              <a:t>yn</a:t>
            </a:r>
            <a:r>
              <a:rPr lang="en-US" dirty="0"/>
              <a:t> </a:t>
            </a:r>
            <a:r>
              <a:rPr lang="en-US" dirty="0" err="1"/>
              <a:t>edrich</a:t>
            </a:r>
            <a:r>
              <a:rPr lang="en-US" dirty="0"/>
              <a:t> </a:t>
            </a:r>
            <a:r>
              <a:rPr lang="en-US" dirty="0" err="1"/>
              <a:t>yn</a:t>
            </a:r>
            <a:r>
              <a:rPr lang="en-US" dirty="0"/>
              <a:t> </a:t>
            </a:r>
            <a:r>
              <a:rPr lang="en-US" dirty="0" err="1"/>
              <a:t>lliwgar</a:t>
            </a:r>
            <a:r>
              <a:rPr lang="en-US" dirty="0"/>
              <a:t> </a:t>
            </a:r>
            <a:r>
              <a:rPr lang="en-US" dirty="0" err="1"/>
              <a:t>iawn</a:t>
            </a:r>
            <a:r>
              <a:rPr lang="en-US" dirty="0"/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11373529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2" grpId="0"/>
      <p:bldP spid="2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9689C38-7BB3-4A52-8721-BCD4F1AFFD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Dyma</a:t>
            </a:r>
            <a:r>
              <a:rPr lang="en-US" dirty="0"/>
              <a:t> </a:t>
            </a:r>
            <a:r>
              <a:rPr lang="en-US" dirty="0" err="1"/>
              <a:t>lun</a:t>
            </a:r>
            <a:r>
              <a:rPr lang="en-US" dirty="0"/>
              <a:t> o </a:t>
            </a:r>
            <a:r>
              <a:rPr lang="en-US" dirty="0" err="1"/>
              <a:t>dag</a:t>
            </a:r>
            <a:r>
              <a:rPr lang="en-US" dirty="0"/>
              <a:t> Laura Ashley.</a:t>
            </a:r>
          </a:p>
        </p:txBody>
      </p:sp>
      <p:pic>
        <p:nvPicPr>
          <p:cNvPr id="5" name="Picture 5" descr="A person wearing a suit and tie&#10;&#10;Description generated with very high confidence">
            <a:extLst>
              <a:ext uri="{FF2B5EF4-FFF2-40B4-BE49-F238E27FC236}">
                <a16:creationId xmlns:a16="http://schemas.microsoft.com/office/drawing/2014/main" xmlns="" id="{CEFDDC37-9407-4384-A97A-81484905C3B3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tretch>
            <a:fillRect/>
          </a:stretch>
        </p:blipFill>
        <p:spPr>
          <a:xfrm>
            <a:off x="2341086" y="2100424"/>
            <a:ext cx="3056050" cy="3009008"/>
          </a:xfrm>
          <a:prstGeom prst="rect">
            <a:avLst/>
          </a:prstGeom>
        </p:spPr>
      </p:pic>
      <p:pic>
        <p:nvPicPr>
          <p:cNvPr id="9" name="Picture 9">
            <a:extLst>
              <a:ext uri="{FF2B5EF4-FFF2-40B4-BE49-F238E27FC236}">
                <a16:creationId xmlns:a16="http://schemas.microsoft.com/office/drawing/2014/main" xmlns="" id="{F9D07A02-4AC2-426B-B0EB-5E2DECDC2317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4">
            <a:extLst>
              <a:ext uri="{837473B0-CC2E-450A-ABE3-18F120FF3D39}">
                <a1611:picAttrSrcUrl xmlns:a1611="http://schemas.microsoft.com/office/drawing/2016/11/main" xmlns="" r:id="rId5"/>
              </a:ext>
            </a:extLst>
          </a:blip>
          <a:stretch>
            <a:fillRect/>
          </a:stretch>
        </p:blipFill>
        <p:spPr>
          <a:xfrm>
            <a:off x="5654675" y="2030640"/>
            <a:ext cx="4395788" cy="3718908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A24C0A88-3C98-4D19-B447-4E0149DF8FAE}"/>
              </a:ext>
            </a:extLst>
          </p:cNvPr>
          <p:cNvSpPr txBox="1"/>
          <p:nvPr/>
        </p:nvSpPr>
        <p:spPr>
          <a:xfrm>
            <a:off x="2341563" y="4966390"/>
            <a:ext cx="3055097" cy="461273"/>
          </a:xfrm>
          <a:prstGeom prst="rect">
            <a:avLst/>
          </a:prstGeom>
        </p:spPr>
        <p:txBody>
          <a:bodyPr anchor="t">
            <a:normAutofit/>
          </a:bodyPr>
          <a:lstStyle/>
          <a:p>
            <a:endParaRPr lang="en-US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39B56EE2-51F9-4FB3-B115-4AC757F70980}"/>
              </a:ext>
            </a:extLst>
          </p:cNvPr>
          <p:cNvSpPr txBox="1"/>
          <p:nvPr/>
        </p:nvSpPr>
        <p:spPr>
          <a:xfrm>
            <a:off x="5654675" y="5692416"/>
            <a:ext cx="4395788" cy="375009"/>
          </a:xfrm>
          <a:prstGeom prst="rect">
            <a:avLst/>
          </a:prstGeom>
        </p:spPr>
        <p:txBody>
          <a:bodyPr anchor="t">
            <a:normAutofit fontScale="85000" lnSpcReduction="10000"/>
          </a:bodyPr>
          <a:lstStyle/>
          <a:p>
            <a:r>
              <a:rPr lang="en-US" dirty="0"/>
              <a:t>My hon </a:t>
            </a:r>
            <a:r>
              <a:rPr lang="en-US" dirty="0" err="1"/>
              <a:t>wedi</a:t>
            </a:r>
            <a:r>
              <a:rPr lang="en-US" dirty="0"/>
              <a:t> </a:t>
            </a:r>
            <a:r>
              <a:rPr lang="en-US" dirty="0" err="1"/>
              <a:t>cael</a:t>
            </a:r>
            <a:r>
              <a:rPr lang="en-US" dirty="0"/>
              <a:t> I </a:t>
            </a:r>
            <a:r>
              <a:rPr lang="en-US"/>
              <a:t>gwaneind</a:t>
            </a:r>
            <a:r>
              <a:rPr lang="en-US" dirty="0"/>
              <a:t> </a:t>
            </a:r>
            <a:r>
              <a:rPr lang="en-US" dirty="0" err="1"/>
              <a:t>yn</a:t>
            </a:r>
            <a:r>
              <a:rPr lang="en-US" dirty="0"/>
              <a:t> Cymru.</a:t>
            </a:r>
          </a:p>
        </p:txBody>
      </p:sp>
    </p:spTree>
    <p:extLst>
      <p:ext uri="{BB962C8B-B14F-4D97-AF65-F5344CB8AC3E}">
        <p14:creationId xmlns:p14="http://schemas.microsoft.com/office/powerpoint/2010/main" val="29822436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>
            <a:extLst>
              <a:ext uri="{FF2B5EF4-FFF2-40B4-BE49-F238E27FC236}">
                <a16:creationId xmlns:a16="http://schemas.microsoft.com/office/drawing/2014/main" xmlns="" id="{DF19BAF3-7E20-4B9D-B544-BABAEEA1FA7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xmlns="" id="{950648F4-ABCD-4DF0-8641-76CFB235472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22" name="Oval 21">
            <a:extLst>
              <a:ext uri="{FF2B5EF4-FFF2-40B4-BE49-F238E27FC236}">
                <a16:creationId xmlns:a16="http://schemas.microsoft.com/office/drawing/2014/main" xmlns="" id="{989BE678-777B-482A-A616-FEDC47B162E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xmlns="" id="{CF1EB4BD-9C7E-4AA3-9681-C7EB0DA6250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xmlns="" id="{94AAE3AA-3759-4D28-B0EF-575F25A5146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28" name="Rectangle 27">
            <a:extLst>
              <a:ext uri="{FF2B5EF4-FFF2-40B4-BE49-F238E27FC236}">
                <a16:creationId xmlns:a16="http://schemas.microsoft.com/office/drawing/2014/main" xmlns="" id="{D28BE0C3-2102-4820-B88B-A448B1840D1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2BACBBDE-390D-4AD1-B554-E67CF58E48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0669" y="629266"/>
            <a:ext cx="3330328" cy="1641986"/>
          </a:xfrm>
        </p:spPr>
        <p:txBody>
          <a:bodyPr vert="horz" lIns="91440" tIns="45720" rIns="91440" bIns="45720" rtlCol="0" anchor="t">
            <a:normAutofit fontScale="90000"/>
          </a:bodyPr>
          <a:lstStyle/>
          <a:p>
            <a:r>
              <a:rPr lang="en-US" dirty="0" err="1"/>
              <a:t>Dyma</a:t>
            </a:r>
            <a:r>
              <a:rPr lang="en-US" dirty="0"/>
              <a:t> </a:t>
            </a:r>
            <a:r>
              <a:rPr lang="en-US" dirty="0" err="1"/>
              <a:t>gwely</a:t>
            </a:r>
            <a:r>
              <a:rPr lang="en-US" dirty="0"/>
              <a:t> odd Laura Ashley </a:t>
            </a:r>
            <a:r>
              <a:rPr lang="en-US" dirty="0" err="1"/>
              <a:t>wedi</a:t>
            </a:r>
            <a:r>
              <a:rPr lang="en-US" dirty="0"/>
              <a:t/>
            </a:r>
            <a:br>
              <a:rPr lang="en-US" dirty="0"/>
            </a:br>
            <a:r>
              <a:rPr lang="en-US" dirty="0" err="1"/>
              <a:t>creu</a:t>
            </a:r>
            <a:r>
              <a:rPr lang="en-US" dirty="0"/>
              <a:t>.</a:t>
            </a:r>
          </a:p>
        </p:txBody>
      </p:sp>
      <p:pic>
        <p:nvPicPr>
          <p:cNvPr id="11" name="Picture 11" descr="A picture containing green&#10;&#10;Description generated with high confidence">
            <a:extLst>
              <a:ext uri="{FF2B5EF4-FFF2-40B4-BE49-F238E27FC236}">
                <a16:creationId xmlns:a16="http://schemas.microsoft.com/office/drawing/2014/main" xmlns="" id="{81FF1D70-1185-4771-9C54-0E0F88BC6EB4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 rotWithShape="1">
          <a:blip r:embed="rId7">
            <a:extLst>
              <a:ext uri="{837473B0-CC2E-450A-ABE3-18F120FF3D39}">
                <a1611:picAttrSrcUrl xmlns:a1611="http://schemas.microsoft.com/office/drawing/2016/11/main" xmlns="" r:id="rId8"/>
              </a:ext>
            </a:extLst>
          </a:blip>
          <a:srcRect l="11902" r="19199"/>
          <a:stretch/>
        </p:blipFill>
        <p:spPr>
          <a:xfrm>
            <a:off x="4634680" y="10"/>
            <a:ext cx="7560130" cy="6857990"/>
          </a:xfrm>
          <a:prstGeom prst="rect">
            <a:avLst/>
          </a:prstGeom>
        </p:spPr>
      </p:pic>
      <p:sp>
        <p:nvSpPr>
          <p:cNvPr id="30" name="Rectangle 29">
            <a:extLst>
              <a:ext uri="{FF2B5EF4-FFF2-40B4-BE49-F238E27FC236}">
                <a16:creationId xmlns:a16="http://schemas.microsoft.com/office/drawing/2014/main" xmlns="" id="{A26E2FAE-FA60-497B-B2CB-7702C6FF3A3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15" name="Picture 16" descr="A large white bed sitting in a room&#10;&#10;Description generated with very high confidence">
            <a:extLst>
              <a:ext uri="{FF2B5EF4-FFF2-40B4-BE49-F238E27FC236}">
                <a16:creationId xmlns:a16="http://schemas.microsoft.com/office/drawing/2014/main" xmlns="" id="{AC060C7F-82F9-426E-9A6D-3046761B8810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9">
            <a:extLst>
              <a:ext uri="{837473B0-CC2E-450A-ABE3-18F120FF3D39}">
                <a1611:picAttrSrcUrl xmlns:a1611="http://schemas.microsoft.com/office/drawing/2016/11/main" xmlns="" r:id="rId10"/>
              </a:ext>
            </a:extLst>
          </a:blip>
          <a:stretch>
            <a:fillRect/>
          </a:stretch>
        </p:blipFill>
        <p:spPr>
          <a:xfrm>
            <a:off x="1628535" y="4389018"/>
            <a:ext cx="2022236" cy="2022236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C3171BED-82F7-4469-8FDC-555E6040E046}"/>
              </a:ext>
            </a:extLst>
          </p:cNvPr>
          <p:cNvSpPr txBox="1"/>
          <p:nvPr/>
        </p:nvSpPr>
        <p:spPr>
          <a:xfrm>
            <a:off x="9634494" y="6657945"/>
            <a:ext cx="2560316" cy="200055"/>
          </a:xfrm>
          <a:prstGeom prst="rect">
            <a:avLst/>
          </a:prstGeom>
          <a:solidFill>
            <a:srgbClr val="000000"/>
          </a:solidFill>
        </p:spPr>
        <p:txBody>
          <a:bodyPr wrap="none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11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8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CC BY</a:t>
            </a:r>
            <a:r>
              <a:rPr lang="en-US" sz="700">
                <a:solidFill>
                  <a:srgbClr val="FFFFFF"/>
                </a:solidFill>
              </a:rPr>
              <a:t>.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xmlns="" id="{87409BFD-F12F-40F3-A3B7-0E4E4C73419A}"/>
              </a:ext>
            </a:extLst>
          </p:cNvPr>
          <p:cNvSpPr txBox="1"/>
          <p:nvPr/>
        </p:nvSpPr>
        <p:spPr>
          <a:xfrm>
            <a:off x="1987969" y="4010235"/>
            <a:ext cx="3330575" cy="317500"/>
          </a:xfrm>
          <a:prstGeom prst="rect">
            <a:avLst/>
          </a:prstGeom>
        </p:spPr>
        <p:txBody>
          <a:bodyPr>
            <a:normAutofit fontScale="47500" lnSpcReduction="20000"/>
          </a:bodyPr>
          <a:lstStyle/>
          <a:p>
            <a:r>
              <a:rPr lang="en-US">
                <a:hlinkClick r:id="rId12"/>
              </a:rPr>
              <a:t>This Photo</a:t>
            </a:r>
            <a:r>
              <a:rPr lang="en-US"/>
              <a:t> by Unknown author is licensed under </a:t>
            </a:r>
            <a:r>
              <a:rPr lang="en-US">
                <a:hlinkClick r:id="rId10"/>
              </a:rPr>
              <a:t>CC BY-NC-ND</a:t>
            </a:r>
            <a:r>
              <a:rPr lang="en-US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825748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" name="Picture 67">
            <a:extLst>
              <a:ext uri="{FF2B5EF4-FFF2-40B4-BE49-F238E27FC236}">
                <a16:creationId xmlns:a16="http://schemas.microsoft.com/office/drawing/2014/main" xmlns="" id="{94DDC893-E5EF-4CDE-B040-BA5B53AADD7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0" name="Picture 69">
            <a:extLst>
              <a:ext uri="{FF2B5EF4-FFF2-40B4-BE49-F238E27FC236}">
                <a16:creationId xmlns:a16="http://schemas.microsoft.com/office/drawing/2014/main" xmlns="" id="{85F1A06D-D369-4974-8208-56120C5E7A9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72" name="Oval 71">
            <a:extLst>
              <a:ext uri="{FF2B5EF4-FFF2-40B4-BE49-F238E27FC236}">
                <a16:creationId xmlns:a16="http://schemas.microsoft.com/office/drawing/2014/main" xmlns="" id="{DAD27A50-88D7-4E2A-8488-F2879768AF3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74" name="Picture 73">
            <a:extLst>
              <a:ext uri="{FF2B5EF4-FFF2-40B4-BE49-F238E27FC236}">
                <a16:creationId xmlns:a16="http://schemas.microsoft.com/office/drawing/2014/main" xmlns="" id="{A47C6ACD-2325-48C6-B9F3-C21563A05EA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76" name="Picture 75">
            <a:extLst>
              <a:ext uri="{FF2B5EF4-FFF2-40B4-BE49-F238E27FC236}">
                <a16:creationId xmlns:a16="http://schemas.microsoft.com/office/drawing/2014/main" xmlns="" id="{1081DF83-4F35-4560-87E6-0DE8AAAC33D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78" name="Rectangle 77">
            <a:extLst>
              <a:ext uri="{FF2B5EF4-FFF2-40B4-BE49-F238E27FC236}">
                <a16:creationId xmlns:a16="http://schemas.microsoft.com/office/drawing/2014/main" xmlns="" id="{7C704F0F-1CD8-4DC1-AEE9-22595823241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6357B05B-0532-4730-BF5E-DF7A3A4EA0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6111" y="207035"/>
            <a:ext cx="4391414" cy="6377369"/>
          </a:xfrm>
        </p:spPr>
        <p:txBody>
          <a:bodyPr vert="horz" lIns="91440" tIns="45720" rIns="91440" bIns="45720" rtlCol="0" anchor="t">
            <a:normAutofit fontScale="90000"/>
          </a:bodyPr>
          <a:lstStyle/>
          <a:p>
            <a:r>
              <a:rPr lang="en-US" dirty="0"/>
              <a:t>Mae Laura Ashley </a:t>
            </a:r>
            <a:r>
              <a:rPr lang="en-US" dirty="0" err="1"/>
              <a:t>yn</a:t>
            </a:r>
            <a:r>
              <a:rPr lang="en-US" dirty="0"/>
              <a:t> </a:t>
            </a:r>
            <a:r>
              <a:rPr lang="en-US" dirty="0" err="1"/>
              <a:t>boblogaidd</a:t>
            </a:r>
            <a:r>
              <a:rPr lang="en-US" dirty="0"/>
              <a:t> </a:t>
            </a:r>
            <a:r>
              <a:rPr lang="en-US" dirty="0" err="1"/>
              <a:t>iawn</a:t>
            </a:r>
            <a:r>
              <a:rPr lang="en-US" dirty="0"/>
              <a:t> </a:t>
            </a:r>
            <a:r>
              <a:rPr lang="en-US" dirty="0" err="1"/>
              <a:t>ond</a:t>
            </a:r>
            <a:r>
              <a:rPr lang="en-US" dirty="0"/>
              <a:t> 1 </a:t>
            </a:r>
            <a:r>
              <a:rPr lang="en-US" dirty="0" err="1"/>
              <a:t>dydd</a:t>
            </a:r>
            <a:r>
              <a:rPr lang="en-US" dirty="0"/>
              <a:t> </a:t>
            </a:r>
            <a:r>
              <a:rPr lang="en-US" dirty="0" err="1"/>
              <a:t>roedd</a:t>
            </a:r>
            <a:r>
              <a:rPr lang="en-US" dirty="0"/>
              <a:t> </a:t>
            </a:r>
            <a:r>
              <a:rPr lang="en-US" dirty="0" err="1"/>
              <a:t>hi'n</a:t>
            </a:r>
            <a:r>
              <a:rPr lang="en-US" dirty="0"/>
              <a:t> </a:t>
            </a:r>
            <a:r>
              <a:rPr lang="en-US" dirty="0" err="1"/>
              <a:t>dod</a:t>
            </a:r>
            <a:r>
              <a:rPr lang="en-US" dirty="0"/>
              <a:t> </a:t>
            </a:r>
            <a:r>
              <a:rPr lang="en-US" dirty="0" err="1"/>
              <a:t>lawr</a:t>
            </a:r>
            <a:r>
              <a:rPr lang="en-US" dirty="0"/>
              <a:t> y </a:t>
            </a:r>
            <a:r>
              <a:rPr lang="en-US" dirty="0" err="1"/>
              <a:t>grisiau</a:t>
            </a:r>
            <a:r>
              <a:rPr lang="en-US" dirty="0"/>
              <a:t>, </a:t>
            </a:r>
            <a:r>
              <a:rPr lang="en-US" dirty="0" err="1"/>
              <a:t>wedyn</a:t>
            </a:r>
            <a:r>
              <a:rPr lang="en-US" dirty="0"/>
              <a:t> </a:t>
            </a:r>
            <a:r>
              <a:rPr lang="en-US" dirty="0" err="1"/>
              <a:t>roedd</a:t>
            </a:r>
            <a:r>
              <a:rPr lang="en-US" dirty="0"/>
              <a:t> hi </a:t>
            </a:r>
            <a:r>
              <a:rPr lang="en-US" dirty="0" err="1"/>
              <a:t>wedi</a:t>
            </a:r>
            <a:r>
              <a:rPr lang="en-US" dirty="0"/>
              <a:t> </a:t>
            </a:r>
            <a:r>
              <a:rPr lang="en-US" dirty="0" err="1"/>
              <a:t>cwmpo</a:t>
            </a:r>
            <a:r>
              <a:rPr lang="en-US" dirty="0"/>
              <a:t> </a:t>
            </a:r>
            <a:r>
              <a:rPr lang="en-US" dirty="0" err="1"/>
              <a:t>lawr</a:t>
            </a:r>
            <a:r>
              <a:rPr lang="en-US" dirty="0"/>
              <a:t> a </a:t>
            </a:r>
            <a:r>
              <a:rPr lang="en-US" dirty="0" err="1"/>
              <a:t>marw</a:t>
            </a:r>
            <a:r>
              <a:rPr lang="en-US" dirty="0"/>
              <a:t>! </a:t>
            </a:r>
          </a:p>
        </p:txBody>
      </p:sp>
      <p:sp>
        <p:nvSpPr>
          <p:cNvPr id="80" name="Rectangle 79">
            <a:extLst>
              <a:ext uri="{FF2B5EF4-FFF2-40B4-BE49-F238E27FC236}">
                <a16:creationId xmlns:a16="http://schemas.microsoft.com/office/drawing/2014/main" xmlns="" id="{78D66203-18BB-40A2-B632-9356FE169D0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E8024DA9-A71B-4639-BA7C-F6275BF6C418}"/>
              </a:ext>
            </a:extLst>
          </p:cNvPr>
          <p:cNvSpPr txBox="1"/>
          <p:nvPr/>
        </p:nvSpPr>
        <p:spPr>
          <a:xfrm>
            <a:off x="9631684" y="6870700"/>
            <a:ext cx="2560316" cy="200055"/>
          </a:xfrm>
          <a:prstGeom prst="rect">
            <a:avLst/>
          </a:prstGeom>
          <a:solidFill>
            <a:srgbClr val="000000"/>
          </a:solidFill>
        </p:spPr>
        <p:txBody>
          <a:bodyPr wrap="none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7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8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CC BY</a:t>
            </a:r>
            <a:r>
              <a:rPr lang="en-US" sz="700">
                <a:solidFill>
                  <a:srgbClr val="FFFFFF"/>
                </a:solidFill>
              </a:rPr>
              <a:t>.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xmlns="" id="{58BF565E-C2AE-4B79-A1BB-0B98EE96A80F}"/>
              </a:ext>
            </a:extLst>
          </p:cNvPr>
          <p:cNvSpPr txBox="1"/>
          <p:nvPr/>
        </p:nvSpPr>
        <p:spPr>
          <a:xfrm>
            <a:off x="6917603" y="6870700"/>
            <a:ext cx="2701381" cy="200055"/>
          </a:xfrm>
          <a:prstGeom prst="rect">
            <a:avLst/>
          </a:prstGeom>
          <a:solidFill>
            <a:srgbClr val="000000"/>
          </a:solidFill>
        </p:spPr>
        <p:txBody>
          <a:bodyPr wrap="none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9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10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CC BY-SA</a:t>
            </a:r>
            <a:r>
              <a:rPr lang="en-US" sz="700">
                <a:solidFill>
                  <a:srgbClr val="FFFFFF"/>
                </a:solidFill>
              </a:rPr>
              <a:t>.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xmlns="" id="{EBEB2C2C-BF7D-47A3-A35A-53F7B41D9132}"/>
              </a:ext>
            </a:extLst>
          </p:cNvPr>
          <p:cNvSpPr txBox="1"/>
          <p:nvPr/>
        </p:nvSpPr>
        <p:spPr>
          <a:xfrm>
            <a:off x="4203522" y="6870700"/>
            <a:ext cx="2701381" cy="200055"/>
          </a:xfrm>
          <a:prstGeom prst="rect">
            <a:avLst/>
          </a:prstGeom>
          <a:solidFill>
            <a:srgbClr val="000000"/>
          </a:solidFill>
        </p:spPr>
        <p:txBody>
          <a:bodyPr wrap="none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9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10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CC BY-SA</a:t>
            </a:r>
            <a:r>
              <a:rPr lang="en-US" sz="700">
                <a:solidFill>
                  <a:srgbClr val="FFFFFF"/>
                </a:solidFill>
              </a:rPr>
              <a:t>.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xmlns="" id="{84D233B2-77AA-43FA-8725-B221DDC5E33F}"/>
              </a:ext>
            </a:extLst>
          </p:cNvPr>
          <p:cNvSpPr txBox="1"/>
          <p:nvPr/>
        </p:nvSpPr>
        <p:spPr>
          <a:xfrm>
            <a:off x="1630506" y="6870700"/>
            <a:ext cx="2560316" cy="200055"/>
          </a:xfrm>
          <a:prstGeom prst="rect">
            <a:avLst/>
          </a:prstGeom>
          <a:solidFill>
            <a:srgbClr val="000000"/>
          </a:solidFill>
        </p:spPr>
        <p:txBody>
          <a:bodyPr wrap="none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11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8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CC BY</a:t>
            </a:r>
            <a:r>
              <a:rPr lang="en-US" sz="700">
                <a:solidFill>
                  <a:srgbClr val="FFFFFF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8360677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0</TotalTime>
  <Words>143</Words>
  <Application>Microsoft Office PowerPoint</Application>
  <PresentationFormat>Custom</PresentationFormat>
  <Paragraphs>19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Ion</vt:lpstr>
      <vt:lpstr>Dydd Mercher Mehefin 19eg</vt:lpstr>
      <vt:lpstr> </vt:lpstr>
      <vt:lpstr>Dyma lun o dag Laura Ashley.</vt:lpstr>
      <vt:lpstr>Dyma gwely odd Laura Ashley wedi creu.</vt:lpstr>
      <vt:lpstr>Mae Laura Ashley yn boblogaidd iawn ond 1 dydd roedd hi'n dod lawr y grisiau, wedyn roedd hi wedi cwmpo lawr a marw! 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staff-yggbym9</dc:creator>
  <cp:lastModifiedBy>staff-yggbym9</cp:lastModifiedBy>
  <cp:revision>389</cp:revision>
  <dcterms:created xsi:type="dcterms:W3CDTF">2013-07-15T20:26:09Z</dcterms:created>
  <dcterms:modified xsi:type="dcterms:W3CDTF">2019-06-24T13:09:26Z</dcterms:modified>
</cp:coreProperties>
</file>