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-1476" y="-4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4/12/2019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-sa/3.0/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med.libretexts.org/Bookshelves/Anatomy_and_Physiology/Supplemental_Modules_(Anatomy_and_Physiology)/Animated_Heart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/3.0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spyglassviewer.wordpress.com/2014/04/16/relational-psychology-the-doors-game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/3.0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courses.lumenlearning.com/ap2/chapter/the-lungs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-sa/3.0/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4" Type="http://schemas.openxmlformats.org/officeDocument/2006/relationships/hyperlink" Target="http://sgaguilarjramos.blogspot.com/2014/01/respiratory-system-and-excretory-system.html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Y </a:t>
            </a:r>
            <a:r>
              <a:rPr lang="en-US" err="1">
                <a:cs typeface="Calibri Light"/>
              </a:rPr>
              <a:t>corff</a:t>
            </a:r>
            <a:r>
              <a:rPr lang="en-US">
                <a:cs typeface="Calibri Light"/>
              </a:rPr>
              <a:t> </a:t>
            </a:r>
            <a:r>
              <a:rPr lang="en-US" err="1">
                <a:cs typeface="Calibri Light"/>
              </a:rPr>
              <a:t>dynol</a:t>
            </a:r>
            <a:r>
              <a:rPr lang="en-US">
                <a:cs typeface="Calibri Light"/>
              </a:rPr>
              <a:t>.</a:t>
            </a:r>
            <a:endParaRPr lang="en-US" err="1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Gan </a:t>
            </a:r>
            <a:r>
              <a:rPr lang="en-US" err="1">
                <a:cs typeface="Calibri"/>
              </a:rPr>
              <a:t>Iwan</a:t>
            </a:r>
            <a:r>
              <a:rPr lang="en-US">
                <a:cs typeface="Calibri"/>
              </a:rPr>
              <a:t>  a  </a:t>
            </a:r>
            <a:r>
              <a:rPr lang="en-US" err="1">
                <a:cs typeface="Calibri"/>
              </a:rPr>
              <a:t>Macsen</a:t>
            </a:r>
            <a:r>
              <a:rPr lang="en-US">
                <a:cs typeface="Calibri"/>
              </a:rPr>
              <a:t> J.</a:t>
            </a:r>
            <a:endParaRPr lang="en-US" err="1">
              <a:cs typeface="Calibri"/>
            </a:endParaRP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02A154F-4A81-4EE2-8DCF-52A3D21B7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Y </a:t>
            </a:r>
            <a:r>
              <a:rPr lang="en-US" dirty="0" err="1" smtClean="0">
                <a:cs typeface="Calibri Light"/>
              </a:rPr>
              <a:t>sgerbyd</a:t>
            </a:r>
            <a:r>
              <a:rPr lang="en-US" dirty="0">
                <a:cs typeface="Calibri Light"/>
              </a:rPr>
              <a:t/>
            </a:r>
            <a:br>
              <a:rPr lang="en-US" dirty="0">
                <a:cs typeface="Calibri Light"/>
              </a:rPr>
            </a:br>
            <a:endParaRPr lang="en-US" dirty="0"/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xmlns="" id="{4B626BF0-252B-46CE-A34E-95E843F2ED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938179" y="987425"/>
            <a:ext cx="2662217" cy="4873625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DE345F6-3447-4860-BBC3-EA62D70F3D7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 err="1">
                <a:cs typeface="Calibri"/>
              </a:rPr>
              <a:t>Dyma'r</a:t>
            </a:r>
            <a:r>
              <a:rPr lang="en-US" sz="2400" dirty="0">
                <a:cs typeface="Calibri"/>
              </a:rPr>
              <a:t> </a:t>
            </a:r>
            <a:r>
              <a:rPr lang="en-US" sz="2400" dirty="0" err="1" smtClean="0">
                <a:cs typeface="Calibri"/>
              </a:rPr>
              <a:t>sgerbwd</a:t>
            </a:r>
            <a:r>
              <a:rPr lang="en-US" sz="2400" dirty="0">
                <a:cs typeface="Calibri"/>
              </a:rPr>
              <a:t> .  </a:t>
            </a:r>
            <a:r>
              <a:rPr lang="en-US" sz="2400" dirty="0" err="1">
                <a:cs typeface="Calibri"/>
              </a:rPr>
              <a:t>Mae’r</a:t>
            </a:r>
            <a:r>
              <a:rPr lang="en-US" sz="2400" dirty="0">
                <a:cs typeface="Calibri"/>
              </a:rPr>
              <a:t> </a:t>
            </a:r>
            <a:r>
              <a:rPr lang="en-US" sz="2400" dirty="0" err="1">
                <a:cs typeface="Calibri"/>
              </a:rPr>
              <a:t>sgerbwd</a:t>
            </a:r>
            <a:r>
              <a:rPr lang="en-US" sz="2400" dirty="0">
                <a:cs typeface="Calibri"/>
              </a:rPr>
              <a:t> </a:t>
            </a:r>
            <a:r>
              <a:rPr lang="en-US" sz="2400" dirty="0" err="1">
                <a:cs typeface="Calibri"/>
              </a:rPr>
              <a:t>yn</a:t>
            </a:r>
            <a:r>
              <a:rPr lang="en-US" sz="2400" dirty="0">
                <a:cs typeface="Calibri"/>
              </a:rPr>
              <a:t> </a:t>
            </a:r>
            <a:r>
              <a:rPr lang="en-US" sz="2400" dirty="0" err="1">
                <a:cs typeface="Calibri"/>
              </a:rPr>
              <a:t>rheoli</a:t>
            </a:r>
            <a:r>
              <a:rPr lang="en-US" sz="2400" dirty="0">
                <a:cs typeface="Calibri"/>
              </a:rPr>
              <a:t> </a:t>
            </a:r>
            <a:r>
              <a:rPr lang="en-US" sz="2400" dirty="0" err="1">
                <a:cs typeface="Calibri"/>
              </a:rPr>
              <a:t>symudiadau</a:t>
            </a:r>
            <a:r>
              <a:rPr lang="en-US" sz="2400" dirty="0">
                <a:cs typeface="Calibri"/>
              </a:rPr>
              <a:t> y </a:t>
            </a:r>
            <a:r>
              <a:rPr lang="en-US" sz="2400" dirty="0" err="1">
                <a:cs typeface="Calibri"/>
              </a:rPr>
              <a:t>corff</a:t>
            </a:r>
            <a:r>
              <a:rPr lang="en-US" sz="2400" dirty="0">
                <a:cs typeface="Calibri"/>
              </a:rPr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2566629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62FEDE4-F5F3-421F-BF7A-0DC3D9A0F1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err="1">
                <a:cs typeface="Calibri Light"/>
              </a:rPr>
              <a:t>Dyma'r</a:t>
            </a:r>
            <a:r>
              <a:rPr lang="en-US">
                <a:cs typeface="Calibri Light"/>
              </a:rPr>
              <a:t> </a:t>
            </a:r>
            <a:r>
              <a:rPr lang="en-US" err="1">
                <a:cs typeface="Calibri Light"/>
              </a:rPr>
              <a:t>galon</a:t>
            </a:r>
            <a:endParaRPr lang="en-US" err="1"/>
          </a:p>
        </p:txBody>
      </p:sp>
      <p:pic>
        <p:nvPicPr>
          <p:cNvPr id="5" name="Picture 5" descr="A picture containing red, fruit&#10;&#10;Description generated with high confidence">
            <a:extLst>
              <a:ext uri="{FF2B5EF4-FFF2-40B4-BE49-F238E27FC236}">
                <a16:creationId xmlns:a16="http://schemas.microsoft.com/office/drawing/2014/main" xmlns="" id="{3D3ED871-CF39-43C0-AD64-472619E8B2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4910138" y="920750"/>
            <a:ext cx="6445250" cy="4833937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2B7140BE-8F9A-4313-83B5-0B0C07EB78DA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2800" dirty="0" err="1">
                <a:cs typeface="Calibri"/>
              </a:rPr>
              <a:t>Mae'r</a:t>
            </a:r>
            <a:r>
              <a:rPr lang="en-US" sz="2800" dirty="0">
                <a:cs typeface="Calibri"/>
              </a:rPr>
              <a:t> </a:t>
            </a:r>
            <a:r>
              <a:rPr lang="en-US" sz="2800" dirty="0" err="1">
                <a:cs typeface="Calibri"/>
              </a:rPr>
              <a:t>galon</a:t>
            </a:r>
            <a:r>
              <a:rPr lang="en-US" sz="2800" dirty="0">
                <a:cs typeface="Calibri"/>
              </a:rPr>
              <a:t>  </a:t>
            </a:r>
            <a:r>
              <a:rPr lang="en-US" sz="2800" dirty="0" err="1">
                <a:cs typeface="Calibri"/>
              </a:rPr>
              <a:t>yn</a:t>
            </a:r>
            <a:r>
              <a:rPr lang="en-US" sz="2800" dirty="0">
                <a:cs typeface="Calibri"/>
              </a:rPr>
              <a:t> </a:t>
            </a:r>
            <a:r>
              <a:rPr lang="en-US" sz="2800" dirty="0" err="1" smtClean="0">
                <a:cs typeface="Calibri"/>
              </a:rPr>
              <a:t>p</a:t>
            </a:r>
            <a:r>
              <a:rPr lang="en-US" sz="2800" dirty="0" err="1" smtClean="0">
                <a:cs typeface="Calibri"/>
              </a:rPr>
              <a:t>wmpio</a:t>
            </a:r>
            <a:r>
              <a:rPr lang="en-US" sz="2800" dirty="0">
                <a:cs typeface="Calibri"/>
              </a:rPr>
              <a:t> </a:t>
            </a:r>
            <a:r>
              <a:rPr lang="en-US" sz="2800" dirty="0" err="1" smtClean="0">
                <a:cs typeface="Calibri"/>
              </a:rPr>
              <a:t>gwaed</a:t>
            </a:r>
            <a:r>
              <a:rPr lang="en-US" sz="2800" dirty="0" smtClean="0">
                <a:cs typeface="Calibri"/>
              </a:rPr>
              <a:t> ac</a:t>
            </a:r>
            <a:r>
              <a:rPr lang="en-US" sz="2800" dirty="0">
                <a:cs typeface="Calibri"/>
              </a:rPr>
              <a:t> </a:t>
            </a:r>
            <a:r>
              <a:rPr lang="en-US" sz="2800" dirty="0" err="1">
                <a:cs typeface="Calibri"/>
              </a:rPr>
              <a:t>ocsigen</a:t>
            </a:r>
            <a:r>
              <a:rPr lang="en-US" sz="2800" dirty="0">
                <a:cs typeface="Calibri"/>
              </a:rPr>
              <a:t> o </a:t>
            </a:r>
            <a:r>
              <a:rPr lang="en-US" sz="2800" dirty="0" err="1" smtClean="0">
                <a:cs typeface="Calibri"/>
              </a:rPr>
              <a:t>amgylch</a:t>
            </a:r>
            <a:r>
              <a:rPr lang="en-US" sz="2800" dirty="0">
                <a:cs typeface="Calibri"/>
              </a:rPr>
              <a:t> y </a:t>
            </a:r>
            <a:r>
              <a:rPr lang="en-US" sz="2800" dirty="0" err="1" smtClean="0">
                <a:cs typeface="Calibri"/>
              </a:rPr>
              <a:t>corff</a:t>
            </a:r>
            <a:r>
              <a:rPr lang="en-US" sz="2800" dirty="0" smtClean="0">
                <a:cs typeface="Calibri"/>
              </a:rPr>
              <a:t>.</a:t>
            </a:r>
            <a:endParaRPr lang="en-US" sz="2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F768A7C1-05A8-4A41-8F93-AF2AF7A82A13}"/>
              </a:ext>
            </a:extLst>
          </p:cNvPr>
          <p:cNvSpPr txBox="1"/>
          <p:nvPr/>
        </p:nvSpPr>
        <p:spPr>
          <a:xfrm>
            <a:off x="4910138" y="5754688"/>
            <a:ext cx="6445250" cy="3175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en-US">
                <a:hlinkClick r:id="rId4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3"/>
              </a:rPr>
              <a:t>CC BY-SA-NC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9544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0ED1C25-03C9-4661-8A2A-5E4EA3A0E4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756" y="276942"/>
            <a:ext cx="3932237" cy="1600200"/>
          </a:xfrm>
        </p:spPr>
        <p:txBody>
          <a:bodyPr/>
          <a:lstStyle/>
          <a:p>
            <a:r>
              <a:rPr lang="en-US" dirty="0" err="1" smtClean="0">
                <a:cs typeface="Calibri Light"/>
              </a:rPr>
              <a:t>Yr</a:t>
            </a:r>
            <a:r>
              <a:rPr lang="en-US" dirty="0" smtClean="0">
                <a:cs typeface="Calibri Light"/>
              </a:rPr>
              <a:t> </a:t>
            </a:r>
            <a:r>
              <a:rPr lang="en-US" dirty="0" err="1" smtClean="0">
                <a:cs typeface="Calibri Light"/>
              </a:rPr>
              <a:t>ymennydd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1A2A2BF2-382A-4C9B-ADAB-82F23265EA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56175" y="2204884"/>
            <a:ext cx="3932237" cy="38115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800" dirty="0" err="1">
                <a:cs typeface="Calibri"/>
              </a:rPr>
              <a:t>Mae'r</a:t>
            </a:r>
            <a:r>
              <a:rPr lang="en-US" sz="2800" dirty="0">
                <a:cs typeface="Calibri"/>
              </a:rPr>
              <a:t> </a:t>
            </a:r>
            <a:r>
              <a:rPr lang="en-US" sz="2800" dirty="0" err="1">
                <a:cs typeface="Calibri"/>
              </a:rPr>
              <a:t>ymennydd</a:t>
            </a:r>
            <a:r>
              <a:rPr lang="en-US" sz="2800" dirty="0">
                <a:cs typeface="Calibri"/>
              </a:rPr>
              <a:t>  </a:t>
            </a:r>
            <a:r>
              <a:rPr lang="en-US" sz="2800" dirty="0" err="1">
                <a:cs typeface="Calibri"/>
              </a:rPr>
              <a:t>yn</a:t>
            </a:r>
            <a:r>
              <a:rPr lang="en-US" sz="2800" dirty="0">
                <a:cs typeface="Calibri"/>
              </a:rPr>
              <a:t> </a:t>
            </a:r>
            <a:r>
              <a:rPr lang="en-US" sz="2800" dirty="0" err="1" smtClean="0">
                <a:cs typeface="Calibri"/>
              </a:rPr>
              <a:t>rheoli’r</a:t>
            </a:r>
            <a:r>
              <a:rPr lang="en-US" sz="2800" dirty="0" smtClean="0">
                <a:cs typeface="Calibri"/>
              </a:rPr>
              <a:t> </a:t>
            </a:r>
            <a:r>
              <a:rPr lang="en-US" sz="2800" dirty="0" err="1">
                <a:cs typeface="Calibri"/>
              </a:rPr>
              <a:t>corff</a:t>
            </a:r>
            <a:r>
              <a:rPr lang="en-US" sz="2800" dirty="0">
                <a:cs typeface="Calibri"/>
              </a:rPr>
              <a:t> </a:t>
            </a:r>
            <a:r>
              <a:rPr lang="en-US" sz="2800" dirty="0" err="1" smtClean="0">
                <a:cs typeface="Calibri"/>
              </a:rPr>
              <a:t>cyfan</a:t>
            </a:r>
            <a:r>
              <a:rPr lang="en-US" sz="2800" dirty="0" smtClean="0">
                <a:cs typeface="Calibri"/>
              </a:rPr>
              <a:t>.</a:t>
            </a:r>
            <a:endParaRPr lang="en-US" sz="2800" dirty="0">
              <a:cs typeface="Calibri"/>
            </a:endParaRPr>
          </a:p>
          <a:p>
            <a:r>
              <a:rPr lang="en-US" dirty="0">
                <a:cs typeface="Calibri"/>
              </a:rPr>
              <a:t>.</a:t>
            </a:r>
          </a:p>
        </p:txBody>
      </p:sp>
      <p:pic>
        <p:nvPicPr>
          <p:cNvPr id="39" name="Picture 39" descr="A picture containing fruit, table&#10;&#10;Description generated with high confidence">
            <a:extLst>
              <a:ext uri="{FF2B5EF4-FFF2-40B4-BE49-F238E27FC236}">
                <a16:creationId xmlns:a16="http://schemas.microsoft.com/office/drawing/2014/main" xmlns="" id="{CF2D40D1-8F3B-4593-B9BC-61A2AB1F0F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5763184" y="754372"/>
            <a:ext cx="6172200" cy="4857521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94287FF1-5CA3-4852-A0F0-BA6CD21C4FCD}"/>
              </a:ext>
            </a:extLst>
          </p:cNvPr>
          <p:cNvSpPr txBox="1"/>
          <p:nvPr/>
        </p:nvSpPr>
        <p:spPr>
          <a:xfrm>
            <a:off x="5183188" y="5853113"/>
            <a:ext cx="6172200" cy="3175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en-US">
                <a:hlinkClick r:id="rId4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3"/>
              </a:rPr>
              <a:t>CC BY-NC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501491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645C71-BA8E-4311-A2F3-2C029F3537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Yr</a:t>
            </a:r>
            <a:r>
              <a:rPr lang="en-US" dirty="0" smtClean="0"/>
              <a:t> </a:t>
            </a:r>
            <a:r>
              <a:rPr lang="en-US" dirty="0" err="1" smtClean="0"/>
              <a:t>ysgyfaint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8CB7FC4-6600-41FB-AE6C-0DC2A94CE54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>
                <a:cs typeface="Calibri"/>
              </a:rPr>
              <a:t>Mae  </a:t>
            </a:r>
            <a:r>
              <a:rPr lang="en-US" sz="2400" dirty="0" err="1" smtClean="0">
                <a:cs typeface="Calibri"/>
              </a:rPr>
              <a:t>ysgfiant</a:t>
            </a:r>
            <a:r>
              <a:rPr lang="en-US" sz="2400" dirty="0">
                <a:cs typeface="Calibri"/>
              </a:rPr>
              <a:t>  </a:t>
            </a:r>
            <a:r>
              <a:rPr lang="en-US" sz="2400" dirty="0" err="1">
                <a:cs typeface="Calibri"/>
              </a:rPr>
              <a:t>yn</a:t>
            </a:r>
            <a:r>
              <a:rPr lang="en-US" sz="2400" dirty="0">
                <a:cs typeface="Calibri"/>
              </a:rPr>
              <a:t>  </a:t>
            </a:r>
            <a:r>
              <a:rPr lang="en-US" sz="2400" dirty="0" err="1">
                <a:cs typeface="Calibri"/>
              </a:rPr>
              <a:t>cymryd</a:t>
            </a:r>
            <a:r>
              <a:rPr lang="en-US" sz="2400" dirty="0">
                <a:cs typeface="Calibri"/>
              </a:rPr>
              <a:t> </a:t>
            </a:r>
            <a:r>
              <a:rPr lang="en-US" sz="2400" dirty="0" err="1">
                <a:cs typeface="Calibri"/>
              </a:rPr>
              <a:t>ocsigen</a:t>
            </a:r>
            <a:r>
              <a:rPr lang="en-US" sz="2400" dirty="0">
                <a:cs typeface="Calibri"/>
              </a:rPr>
              <a:t> i </a:t>
            </a:r>
            <a:r>
              <a:rPr lang="en-US" sz="2400" dirty="0" err="1">
                <a:cs typeface="Calibri"/>
              </a:rPr>
              <a:t>mewn</a:t>
            </a:r>
            <a:r>
              <a:rPr lang="en-US" sz="2400" dirty="0">
                <a:cs typeface="Calibri"/>
              </a:rPr>
              <a:t>. </a:t>
            </a:r>
            <a:endParaRPr lang="en-US" sz="2400" dirty="0" smtClean="0">
              <a:cs typeface="Calibri"/>
            </a:endParaRPr>
          </a:p>
          <a:p>
            <a:endParaRPr lang="en-US" sz="2400" dirty="0">
              <a:cs typeface="Calibri"/>
            </a:endParaRPr>
          </a:p>
          <a:p>
            <a:r>
              <a:rPr lang="en-US" sz="2400" dirty="0" err="1" smtClean="0">
                <a:cs typeface="Calibri"/>
              </a:rPr>
              <a:t>Mae’r</a:t>
            </a:r>
            <a:r>
              <a:rPr lang="en-US" sz="2400" dirty="0" smtClean="0">
                <a:cs typeface="Calibri"/>
              </a:rPr>
              <a:t> </a:t>
            </a:r>
            <a:r>
              <a:rPr lang="en-US" sz="2400" dirty="0" err="1" smtClean="0">
                <a:cs typeface="Calibri"/>
              </a:rPr>
              <a:t>ysgyfaint</a:t>
            </a:r>
            <a:r>
              <a:rPr lang="en-US" sz="2400" dirty="0" smtClean="0">
                <a:cs typeface="Calibri"/>
              </a:rPr>
              <a:t> </a:t>
            </a:r>
            <a:r>
              <a:rPr lang="en-US" sz="2400" dirty="0" err="1">
                <a:cs typeface="Calibri"/>
              </a:rPr>
              <a:t>yn</a:t>
            </a:r>
            <a:r>
              <a:rPr lang="en-US" sz="2400" dirty="0">
                <a:cs typeface="Calibri"/>
              </a:rPr>
              <a:t> </a:t>
            </a:r>
            <a:r>
              <a:rPr lang="en-US" sz="2400" dirty="0" err="1">
                <a:cs typeface="Calibri"/>
              </a:rPr>
              <a:t>hynod</a:t>
            </a:r>
            <a:r>
              <a:rPr lang="en-US" sz="2400" dirty="0">
                <a:cs typeface="Calibri"/>
              </a:rPr>
              <a:t> o </a:t>
            </a:r>
            <a:r>
              <a:rPr lang="en-US" sz="2400" dirty="0" err="1">
                <a:cs typeface="Calibri"/>
              </a:rPr>
              <a:t>bwysig</a:t>
            </a:r>
            <a:r>
              <a:rPr lang="en-US" sz="2400" dirty="0">
                <a:cs typeface="Calibri"/>
              </a:rPr>
              <a:t> </a:t>
            </a:r>
            <a:r>
              <a:rPr lang="en-US" sz="2400" dirty="0" err="1">
                <a:cs typeface="Calibri"/>
              </a:rPr>
              <a:t>er</a:t>
            </a:r>
            <a:r>
              <a:rPr lang="en-US" sz="2400" dirty="0">
                <a:cs typeface="Calibri"/>
              </a:rPr>
              <a:t> </a:t>
            </a:r>
            <a:r>
              <a:rPr lang="en-US" sz="2400" dirty="0" err="1">
                <a:cs typeface="Calibri"/>
              </a:rPr>
              <a:t>mwyn</a:t>
            </a:r>
            <a:r>
              <a:rPr lang="en-US" sz="2400" dirty="0">
                <a:cs typeface="Calibri"/>
              </a:rPr>
              <a:t> i </a:t>
            </a:r>
            <a:r>
              <a:rPr lang="en-US" sz="2400" dirty="0" err="1">
                <a:cs typeface="Calibri"/>
              </a:rPr>
              <a:t>ni</a:t>
            </a:r>
            <a:r>
              <a:rPr lang="en-US" sz="2400" dirty="0">
                <a:cs typeface="Calibri"/>
              </a:rPr>
              <a:t> </a:t>
            </a:r>
            <a:r>
              <a:rPr lang="en-US" sz="2400" dirty="0" err="1">
                <a:cs typeface="Calibri"/>
              </a:rPr>
              <a:t>anadlu</a:t>
            </a:r>
            <a:r>
              <a:rPr lang="en-US" sz="2400" dirty="0">
                <a:cs typeface="Calibri"/>
              </a:rPr>
              <a:t>.</a:t>
            </a:r>
            <a:endParaRPr lang="en-US" sz="2400" dirty="0"/>
          </a:p>
        </p:txBody>
      </p:sp>
      <p:pic>
        <p:nvPicPr>
          <p:cNvPr id="17" name="Picture 17" descr="A screenshot of a cell phone&#10;&#10;Description generated with high confidence">
            <a:extLst>
              <a:ext uri="{FF2B5EF4-FFF2-40B4-BE49-F238E27FC236}">
                <a16:creationId xmlns:a16="http://schemas.microsoft.com/office/drawing/2014/main" xmlns="" id="{2D8C8439-CA52-4CC6-A4B7-CDC1B0A78A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5014235" y="1406829"/>
            <a:ext cx="6510107" cy="4468367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A8E15E2C-894B-4F5E-A28F-D8C9C4E6EDCD}"/>
              </a:ext>
            </a:extLst>
          </p:cNvPr>
          <p:cNvSpPr txBox="1"/>
          <p:nvPr/>
        </p:nvSpPr>
        <p:spPr>
          <a:xfrm>
            <a:off x="6958013" y="4324350"/>
            <a:ext cx="2622550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4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3"/>
              </a:rPr>
              <a:t>CC BY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667245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8E75F96-2840-420E-9C18-054EB655A0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Y </a:t>
            </a:r>
            <a:r>
              <a:rPr lang="en-US" err="1">
                <a:cs typeface="Calibri Light"/>
              </a:rPr>
              <a:t>bledren</a:t>
            </a:r>
            <a:endParaRPr lang="en-US" err="1"/>
          </a:p>
        </p:txBody>
      </p:sp>
      <p:pic>
        <p:nvPicPr>
          <p:cNvPr id="5" name="Picture 5" descr="A close up of a toy&#10;&#10;Description generated with high confidence">
            <a:extLst>
              <a:ext uri="{FF2B5EF4-FFF2-40B4-BE49-F238E27FC236}">
                <a16:creationId xmlns:a16="http://schemas.microsoft.com/office/drawing/2014/main" xmlns="" id="{5ED6B411-7623-4598-940A-73D5A60EF9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6602413" y="1333500"/>
            <a:ext cx="3333750" cy="4181475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82ED9397-825E-4EB5-B75F-44E339566C6C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3600" dirty="0" err="1">
                <a:cs typeface="Calibri"/>
              </a:rPr>
              <a:t>Maer</a:t>
            </a:r>
            <a:r>
              <a:rPr lang="en-US" sz="3600" dirty="0">
                <a:cs typeface="Calibri"/>
              </a:rPr>
              <a:t> </a:t>
            </a:r>
            <a:r>
              <a:rPr lang="en-US" sz="3600" dirty="0" err="1">
                <a:cs typeface="Calibri"/>
              </a:rPr>
              <a:t>bledren</a:t>
            </a:r>
            <a:r>
              <a:rPr lang="en-US" sz="3600" dirty="0">
                <a:cs typeface="Calibri"/>
              </a:rPr>
              <a:t>  </a:t>
            </a:r>
            <a:r>
              <a:rPr lang="en-US" sz="3600" dirty="0" err="1">
                <a:cs typeface="Calibri"/>
              </a:rPr>
              <a:t>yn</a:t>
            </a:r>
            <a:r>
              <a:rPr lang="en-US" sz="3600" dirty="0">
                <a:cs typeface="Calibri"/>
              </a:rPr>
              <a:t> </a:t>
            </a:r>
            <a:r>
              <a:rPr lang="en-US" sz="3600" dirty="0" err="1" smtClean="0">
                <a:cs typeface="Calibri"/>
              </a:rPr>
              <a:t>cael</a:t>
            </a:r>
            <a:r>
              <a:rPr lang="en-US" sz="3600" dirty="0" smtClean="0">
                <a:cs typeface="Calibri"/>
              </a:rPr>
              <a:t> </a:t>
            </a:r>
            <a:r>
              <a:rPr lang="en-US" sz="3600" dirty="0" err="1" smtClean="0">
                <a:cs typeface="Calibri"/>
              </a:rPr>
              <a:t>gwared</a:t>
            </a:r>
            <a:r>
              <a:rPr lang="en-US" sz="3600" dirty="0" smtClean="0">
                <a:cs typeface="Calibri"/>
              </a:rPr>
              <a:t> </a:t>
            </a:r>
            <a:r>
              <a:rPr lang="en-US" sz="3600" dirty="0" err="1">
                <a:cs typeface="Calibri"/>
              </a:rPr>
              <a:t>gwastraff</a:t>
            </a:r>
            <a:r>
              <a:rPr lang="en-US" sz="3600" dirty="0">
                <a:cs typeface="Calibri"/>
              </a:rPr>
              <a:t> </a:t>
            </a:r>
            <a:r>
              <a:rPr lang="en-US" sz="3600" dirty="0" err="1" smtClean="0">
                <a:cs typeface="Calibri"/>
              </a:rPr>
              <a:t>o’r</a:t>
            </a:r>
            <a:r>
              <a:rPr lang="en-US" sz="3600" dirty="0" smtClean="0">
                <a:cs typeface="Calibri"/>
              </a:rPr>
              <a:t> </a:t>
            </a:r>
            <a:r>
              <a:rPr lang="en-US" sz="3600" dirty="0" err="1">
                <a:cs typeface="Calibri"/>
              </a:rPr>
              <a:t>corff</a:t>
            </a:r>
            <a:r>
              <a:rPr lang="en-US" sz="3600" dirty="0">
                <a:cs typeface="Calibri"/>
              </a:rPr>
              <a:t>.</a:t>
            </a:r>
            <a:endParaRPr lang="en-US" sz="36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55ED17CF-35B4-4CED-ACDA-590EBB3B3C52}"/>
              </a:ext>
            </a:extLst>
          </p:cNvPr>
          <p:cNvSpPr txBox="1"/>
          <p:nvPr/>
        </p:nvSpPr>
        <p:spPr>
          <a:xfrm>
            <a:off x="6602413" y="5514975"/>
            <a:ext cx="3333750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4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3"/>
              </a:rPr>
              <a:t>CC BY-SA-NC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715995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551B257-5250-41C2-ABB6-AEA0058880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err="1">
                <a:cs typeface="Calibri Light"/>
              </a:rPr>
              <a:t>Diolch</a:t>
            </a:r>
            <a:r>
              <a:rPr lang="en-US">
                <a:cs typeface="Calibri Light"/>
              </a:rPr>
              <a:t> am </a:t>
            </a:r>
            <a:r>
              <a:rPr lang="en-US" err="1">
                <a:cs typeface="Calibri Light"/>
              </a:rPr>
              <a:t>wrando</a:t>
            </a:r>
            <a:r>
              <a:rPr lang="en-US">
                <a:cs typeface="Calibri Light"/>
              </a:rPr>
              <a:t>!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BE922B2-B8EF-454B-B0B4-E78003E671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err="1">
                <a:cs typeface="Calibri"/>
              </a:rPr>
              <a:t>Gobeithio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eich</a:t>
            </a:r>
            <a:r>
              <a:rPr lang="en-US">
                <a:cs typeface="Calibri"/>
              </a:rPr>
              <a:t> bod </a:t>
            </a:r>
            <a:r>
              <a:rPr lang="en-US" err="1">
                <a:cs typeface="Calibri"/>
              </a:rPr>
              <a:t>wedi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dysgu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ffeithiau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newydd</a:t>
            </a:r>
            <a:r>
              <a:rPr lang="en-US">
                <a:cs typeface="Calibri"/>
              </a:rPr>
              <a:t> am y </a:t>
            </a:r>
            <a:r>
              <a:rPr lang="en-US" err="1">
                <a:cs typeface="Calibri"/>
              </a:rPr>
              <a:t>corff</a:t>
            </a:r>
            <a:r>
              <a:rPr lang="en-US">
                <a:cs typeface="Calibri"/>
              </a:rPr>
              <a:t> </a:t>
            </a:r>
            <a:r>
              <a:rPr lang="en-US" err="1">
                <a:cs typeface="Calibri"/>
              </a:rPr>
              <a:t>dynol</a:t>
            </a:r>
            <a:r>
              <a:rPr lang="en-US">
                <a:cs typeface="Calibri"/>
              </a:rPr>
              <a:t>.</a:t>
            </a:r>
          </a:p>
          <a:p>
            <a:r>
              <a:rPr lang="en-US">
                <a:cs typeface="Calibri"/>
              </a:rPr>
              <a:t>😁🤩😎</a:t>
            </a:r>
          </a:p>
        </p:txBody>
      </p:sp>
    </p:spTree>
    <p:extLst>
      <p:ext uri="{BB962C8B-B14F-4D97-AF65-F5344CB8AC3E}">
        <p14:creationId xmlns:p14="http://schemas.microsoft.com/office/powerpoint/2010/main" val="33205275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83</Words>
  <Application>Microsoft Office PowerPoint</Application>
  <PresentationFormat>Custom</PresentationFormat>
  <Paragraphs>27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Y corff dynol.</vt:lpstr>
      <vt:lpstr>Y sgerbyd </vt:lpstr>
      <vt:lpstr>Dyma'r galon</vt:lpstr>
      <vt:lpstr>Yr ymennydd</vt:lpstr>
      <vt:lpstr>Yr ysgyfaint</vt:lpstr>
      <vt:lpstr>Y bledren</vt:lpstr>
      <vt:lpstr>Diolch am wrando!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staff-yggbym9</dc:creator>
  <cp:lastModifiedBy>staff-yggbym9</cp:lastModifiedBy>
  <cp:revision>3</cp:revision>
  <dcterms:created xsi:type="dcterms:W3CDTF">2013-07-15T20:26:40Z</dcterms:created>
  <dcterms:modified xsi:type="dcterms:W3CDTF">2019-04-12T09:18:06Z</dcterms:modified>
</cp:coreProperties>
</file>