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2E0E35-2219-4660-A398-1CC5A903A6DC}" v="3" dt="2021-03-26T09:31:15.535"/>
    <p1510:client id="{3801B89F-4025-B000-CFF1-BE2DD6E32504}" v="755" dt="2021-03-26T10:14:03.960"/>
    <p1510:client id="{55C56929-A420-4986-81BA-25E44ACED9E1}" v="131" dt="2021-03-25T11:35:11.824"/>
    <p1510:client id="{605B8B76-1E81-2F23-7551-90DDAF508538}" v="56" dt="2021-03-26T12:28:46.747"/>
    <p1510:client id="{8EF98A68-8C98-A4C3-65FC-EEBB523FC47F}" v="17" dt="2021-03-26T08:13:49.117"/>
    <p1510:client id="{CD00B89F-A087-B000-F899-E7AA33FCB097}" v="91" dt="2021-03-26T09:38:37.9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enspark.com/animals/aww-cute-baby-animals-20171231.html" TargetMode="External"/><Relationship Id="rId3" Type="http://schemas.openxmlformats.org/officeDocument/2006/relationships/hyperlink" Target="http://bunnyopia.com/cute-baby-rabbits-pics/" TargetMode="External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commons.wikimedia.org/wiki/File:Holy_Cross_Church_interior_(Garrett_Park,_Maryland)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608" y="-12700"/>
            <a:ext cx="5289386" cy="50008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E7142A8-393B-47A8-A092-871662362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688" y="-12700"/>
            <a:ext cx="5289386" cy="500971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A14E168-70E6-4C9F-BB61-FCF0AF368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2700" y="-12700"/>
            <a:ext cx="5239448" cy="4902669"/>
          </a:xfrm>
          <a:custGeom>
            <a:avLst/>
            <a:gdLst>
              <a:gd name="connsiteX0" fmla="*/ 1223006 w 5239448"/>
              <a:gd name="connsiteY0" fmla="*/ 0 h 4902669"/>
              <a:gd name="connsiteX1" fmla="*/ 3966508 w 5239448"/>
              <a:gd name="connsiteY1" fmla="*/ 0 h 4902669"/>
              <a:gd name="connsiteX2" fmla="*/ 4073429 w 5239448"/>
              <a:gd name="connsiteY2" fmla="*/ 64957 h 4902669"/>
              <a:gd name="connsiteX3" fmla="*/ 5239448 w 5239448"/>
              <a:gd name="connsiteY3" fmla="*/ 2257977 h 4902669"/>
              <a:gd name="connsiteX4" fmla="*/ 2594756 w 5239448"/>
              <a:gd name="connsiteY4" fmla="*/ 4902669 h 4902669"/>
              <a:gd name="connsiteX5" fmla="*/ 3795 w 5239448"/>
              <a:gd name="connsiteY5" fmla="*/ 2790975 h 4902669"/>
              <a:gd name="connsiteX6" fmla="*/ 0 w 5239448"/>
              <a:gd name="connsiteY6" fmla="*/ 2766110 h 4902669"/>
              <a:gd name="connsiteX7" fmla="*/ 0 w 5239448"/>
              <a:gd name="connsiteY7" fmla="*/ 1745670 h 4902669"/>
              <a:gd name="connsiteX8" fmla="*/ 33326 w 5239448"/>
              <a:gd name="connsiteY8" fmla="*/ 1597027 h 4902669"/>
              <a:gd name="connsiteX9" fmla="*/ 1116084 w 5239448"/>
              <a:gd name="connsiteY9" fmla="*/ 64957 h 4902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239448" h="4902669">
                <a:moveTo>
                  <a:pt x="1223006" y="0"/>
                </a:moveTo>
                <a:lnTo>
                  <a:pt x="3966508" y="0"/>
                </a:lnTo>
                <a:lnTo>
                  <a:pt x="4073429" y="64957"/>
                </a:lnTo>
                <a:cubicBezTo>
                  <a:pt x="4776921" y="540227"/>
                  <a:pt x="5239448" y="1345088"/>
                  <a:pt x="5239448" y="2257977"/>
                </a:cubicBezTo>
                <a:cubicBezTo>
                  <a:pt x="5239448" y="3718600"/>
                  <a:pt x="4055379" y="4902669"/>
                  <a:pt x="2594756" y="4902669"/>
                </a:cubicBezTo>
                <a:cubicBezTo>
                  <a:pt x="1316711" y="4902669"/>
                  <a:pt x="250402" y="3996116"/>
                  <a:pt x="3795" y="2790975"/>
                </a:cubicBezTo>
                <a:lnTo>
                  <a:pt x="0" y="2766110"/>
                </a:lnTo>
                <a:lnTo>
                  <a:pt x="0" y="1745670"/>
                </a:lnTo>
                <a:lnTo>
                  <a:pt x="33326" y="1597027"/>
                </a:lnTo>
                <a:cubicBezTo>
                  <a:pt x="196388" y="963257"/>
                  <a:pt x="588464" y="421409"/>
                  <a:pt x="1116084" y="64957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372738-DD6E-47BF-9B27-5BBAACF740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0353" y="463736"/>
            <a:ext cx="4326831" cy="2803292"/>
          </a:xfrm>
        </p:spPr>
        <p:txBody>
          <a:bodyPr>
            <a:normAutofit/>
          </a:bodyPr>
          <a:lstStyle/>
          <a:p>
            <a:r>
              <a:rPr lang="en-US" sz="4800" i="1" dirty="0">
                <a:solidFill>
                  <a:schemeClr val="bg1"/>
                </a:solidFill>
                <a:cs typeface="Calibri Light"/>
              </a:rPr>
              <a:t>Y </a:t>
            </a:r>
            <a:r>
              <a:rPr lang="en-US" sz="4800" i="1" dirty="0" err="1">
                <a:solidFill>
                  <a:schemeClr val="bg1"/>
                </a:solidFill>
                <a:cs typeface="Calibri Light"/>
              </a:rPr>
              <a:t>Pasg</a:t>
            </a:r>
            <a:r>
              <a:rPr lang="en-US" sz="4800" i="1" dirty="0">
                <a:solidFill>
                  <a:schemeClr val="bg1"/>
                </a:solidFill>
                <a:cs typeface="Calibri Light"/>
              </a:rPr>
              <a:t> </a:t>
            </a:r>
            <a:br>
              <a:rPr lang="en-US" sz="4800" i="1" dirty="0">
                <a:cs typeface="Calibri Light"/>
              </a:rPr>
            </a:br>
            <a:r>
              <a:rPr lang="en-US" sz="4800" i="1" dirty="0">
                <a:solidFill>
                  <a:schemeClr val="bg1"/>
                </a:solidFill>
                <a:cs typeface="Calibri Light"/>
              </a:rPr>
              <a:t>Gan Morgan a Beau</a:t>
            </a:r>
            <a:r>
              <a:rPr lang="en-US" sz="4800" dirty="0">
                <a:solidFill>
                  <a:schemeClr val="bg1"/>
                </a:solidFill>
                <a:cs typeface="Calibri Light"/>
              </a:rPr>
              <a:t>.</a:t>
            </a:r>
          </a:p>
        </p:txBody>
      </p:sp>
      <p:sp>
        <p:nvSpPr>
          <p:cNvPr id="19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9933" y="1550555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pic>
        <p:nvPicPr>
          <p:cNvPr id="4" name="Picture 4" descr="Easter Bunny Free Stock Photo - Public Domain Pictures">
            <a:extLst>
              <a:ext uri="{FF2B5EF4-FFF2-40B4-BE49-F238E27FC236}">
                <a16:creationId xmlns:a16="http://schemas.microsoft.com/office/drawing/2014/main" id="{25D517BE-16D2-4457-B37A-89078921EB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91" r="9008" b="-1"/>
          <a:stretch/>
        </p:blipFill>
        <p:spPr>
          <a:xfrm>
            <a:off x="5666308" y="170244"/>
            <a:ext cx="2885716" cy="2885716"/>
          </a:xfrm>
          <a:custGeom>
            <a:avLst/>
            <a:gdLst/>
            <a:ahLst/>
            <a:cxnLst/>
            <a:rect l="l" t="t" r="r" b="b"/>
            <a:pathLst>
              <a:path w="2885716" h="2885716">
                <a:moveTo>
                  <a:pt x="1442858" y="0"/>
                </a:moveTo>
                <a:cubicBezTo>
                  <a:pt x="2239726" y="0"/>
                  <a:pt x="2885716" y="645990"/>
                  <a:pt x="2885716" y="1442858"/>
                </a:cubicBezTo>
                <a:cubicBezTo>
                  <a:pt x="2885716" y="2239726"/>
                  <a:pt x="2239726" y="2885716"/>
                  <a:pt x="1442858" y="2885716"/>
                </a:cubicBezTo>
                <a:cubicBezTo>
                  <a:pt x="645990" y="2885716"/>
                  <a:pt x="0" y="2239726"/>
                  <a:pt x="0" y="1442858"/>
                </a:cubicBezTo>
                <a:cubicBezTo>
                  <a:pt x="0" y="645990"/>
                  <a:pt x="645990" y="0"/>
                  <a:pt x="1442858" y="0"/>
                </a:cubicBezTo>
                <a:close/>
              </a:path>
            </a:pathLst>
          </a:custGeom>
        </p:spPr>
      </p:pic>
      <p:pic>
        <p:nvPicPr>
          <p:cNvPr id="6" name="Picture 6" descr="Girl Easter Bunny With Daffodils Free Stock Photo - Public ...">
            <a:extLst>
              <a:ext uri="{FF2B5EF4-FFF2-40B4-BE49-F238E27FC236}">
                <a16:creationId xmlns:a16="http://schemas.microsoft.com/office/drawing/2014/main" id="{427A97FB-30DE-4413-AF2E-AF45E9CABD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72" r="11889"/>
          <a:stretch/>
        </p:blipFill>
        <p:spPr>
          <a:xfrm>
            <a:off x="8844338" y="10"/>
            <a:ext cx="3347663" cy="2986304"/>
          </a:xfrm>
          <a:custGeom>
            <a:avLst/>
            <a:gdLst/>
            <a:ahLst/>
            <a:cxnLst/>
            <a:rect l="l" t="t" r="r" b="b"/>
            <a:pathLst>
              <a:path w="3347663" h="2986314">
                <a:moveTo>
                  <a:pt x="458203" y="0"/>
                </a:moveTo>
                <a:lnTo>
                  <a:pt x="3126555" y="0"/>
                </a:lnTo>
                <a:lnTo>
                  <a:pt x="3175466" y="53815"/>
                </a:lnTo>
                <a:cubicBezTo>
                  <a:pt x="3239389" y="131273"/>
                  <a:pt x="3296932" y="214191"/>
                  <a:pt x="3347288" y="301766"/>
                </a:cubicBezTo>
                <a:lnTo>
                  <a:pt x="3347663" y="302487"/>
                </a:lnTo>
                <a:lnTo>
                  <a:pt x="3347663" y="2082469"/>
                </a:lnTo>
                <a:lnTo>
                  <a:pt x="3278648" y="2196072"/>
                </a:lnTo>
                <a:cubicBezTo>
                  <a:pt x="2956544" y="2672847"/>
                  <a:pt x="2411068" y="2986314"/>
                  <a:pt x="1792379" y="2986314"/>
                </a:cubicBezTo>
                <a:cubicBezTo>
                  <a:pt x="802475" y="2986314"/>
                  <a:pt x="0" y="2183839"/>
                  <a:pt x="0" y="1193935"/>
                </a:cubicBezTo>
                <a:cubicBezTo>
                  <a:pt x="0" y="760853"/>
                  <a:pt x="153599" y="363644"/>
                  <a:pt x="409292" y="53815"/>
                </a:cubicBezTo>
                <a:close/>
              </a:path>
            </a:pathLst>
          </a:custGeom>
        </p:spPr>
      </p:pic>
      <p:pic>
        <p:nvPicPr>
          <p:cNvPr id="5" name="Picture 5" descr="Easter Bunny And Lemons Free Stock Photo - Public Domain ...">
            <a:extLst>
              <a:ext uri="{FF2B5EF4-FFF2-40B4-BE49-F238E27FC236}">
                <a16:creationId xmlns:a16="http://schemas.microsoft.com/office/drawing/2014/main" id="{F6C2B9C5-909C-4667-A7F9-93168088276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942"/>
          <a:stretch/>
        </p:blipFill>
        <p:spPr>
          <a:xfrm>
            <a:off x="5940224" y="3122839"/>
            <a:ext cx="4783902" cy="3735161"/>
          </a:xfrm>
          <a:custGeom>
            <a:avLst/>
            <a:gdLst/>
            <a:ahLst/>
            <a:cxnLst/>
            <a:rect l="l" t="t" r="r" b="b"/>
            <a:pathLst>
              <a:path w="4783902" h="3735161">
                <a:moveTo>
                  <a:pt x="2391951" y="0"/>
                </a:moveTo>
                <a:cubicBezTo>
                  <a:pt x="3712988" y="0"/>
                  <a:pt x="4783902" y="1070915"/>
                  <a:pt x="4783902" y="2391951"/>
                </a:cubicBezTo>
                <a:cubicBezTo>
                  <a:pt x="4783902" y="2846058"/>
                  <a:pt x="4657359" y="3270609"/>
                  <a:pt x="4437611" y="3632264"/>
                </a:cubicBezTo>
                <a:lnTo>
                  <a:pt x="4370329" y="3735161"/>
                </a:lnTo>
                <a:lnTo>
                  <a:pt x="413573" y="3735161"/>
                </a:lnTo>
                <a:lnTo>
                  <a:pt x="346291" y="3632264"/>
                </a:lnTo>
                <a:cubicBezTo>
                  <a:pt x="126544" y="3270609"/>
                  <a:pt x="0" y="2846058"/>
                  <a:pt x="0" y="2391951"/>
                </a:cubicBezTo>
                <a:cubicBezTo>
                  <a:pt x="0" y="1070915"/>
                  <a:pt x="1070915" y="0"/>
                  <a:pt x="2391951" y="0"/>
                </a:cubicBezTo>
                <a:close/>
              </a:path>
            </a:pathLst>
          </a:custGeom>
        </p:spPr>
      </p:pic>
      <p:grpSp>
        <p:nvGrpSpPr>
          <p:cNvPr id="21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9D69F773-8C5C-486C-B033-51C7BB3B36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tx1">
              <a:alpha val="20000"/>
            </a:schemeClr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1948534-1A91-4F84-8612-1C2B4C52F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1FAA3112-9317-4953-B51A-BAD23D7DF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E7BE1D1-6120-4115-B796-7DE6B90C65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97B0F1BC-B7BD-4C24-84F9-190E76D9E0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59CF39A-C85C-4CDA-82E5-A8835E7CA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35" name="Graphic 185">
            <a:extLst>
              <a:ext uri="{FF2B5EF4-FFF2-40B4-BE49-F238E27FC236}">
                <a16:creationId xmlns:a16="http://schemas.microsoft.com/office/drawing/2014/main" id="{EEC0EF42-FB7F-40F4-9F83-19A3651C7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ECC34073-7A02-43A0-B4FB-819AC6430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424CA304-6681-4FF9-A857-D79562307C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4F6FEDF2-6576-4B8E-81AF-84B914A1F0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8BE5E56F-A9D6-490C-AD4D-5F1B521A56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7E4C189-B44E-4E1C-B1AF-25081DA3DD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2" name="Oval 41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2379" y="5678021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BF7B0E8E-1D1E-4BA4-A360-D8A1FF31E4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2379" y="5678021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034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2A785343-5D24-4118-A2E4-665D196F6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6">
            <a:extLst>
              <a:ext uri="{FF2B5EF4-FFF2-40B4-BE49-F238E27FC236}">
                <a16:creationId xmlns:a16="http://schemas.microsoft.com/office/drawing/2014/main" id="{D4DE9794-EEAD-425A-807A-E447FD398B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2080" r="-3" b="-3"/>
          <a:stretch/>
        </p:blipFill>
        <p:spPr>
          <a:xfrm>
            <a:off x="7381876" y="1"/>
            <a:ext cx="4810125" cy="2501837"/>
          </a:xfrm>
          <a:custGeom>
            <a:avLst/>
            <a:gdLst/>
            <a:ahLst/>
            <a:cxnLst/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F78053C1-69D3-434C-8D4F-30C402D4B7C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7" r="21605" b="-3"/>
          <a:stretch/>
        </p:blipFill>
        <p:spPr>
          <a:xfrm>
            <a:off x="5374639" y="2663706"/>
            <a:ext cx="4626927" cy="4197911"/>
          </a:xfrm>
          <a:custGeom>
            <a:avLst/>
            <a:gdLst/>
            <a:ahLst/>
            <a:cxnLst/>
            <a:rect l="l" t="t" r="r" b="b"/>
            <a:pathLst>
              <a:path w="4626927" h="4197911">
                <a:moveTo>
                  <a:pt x="1945141" y="0"/>
                </a:moveTo>
                <a:lnTo>
                  <a:pt x="1951364" y="0"/>
                </a:lnTo>
                <a:lnTo>
                  <a:pt x="3141155" y="0"/>
                </a:lnTo>
                <a:lnTo>
                  <a:pt x="4626927" y="0"/>
                </a:lnTo>
                <a:lnTo>
                  <a:pt x="2681786" y="4197911"/>
                </a:lnTo>
                <a:lnTo>
                  <a:pt x="0" y="4197911"/>
                </a:lnTo>
                <a:close/>
              </a:path>
            </a:pathLst>
          </a:custGeom>
        </p:spPr>
      </p:pic>
      <p:sp>
        <p:nvSpPr>
          <p:cNvPr id="49" name="Freeform 11">
            <a:extLst>
              <a:ext uri="{FF2B5EF4-FFF2-40B4-BE49-F238E27FC236}">
                <a16:creationId xmlns:a16="http://schemas.microsoft.com/office/drawing/2014/main" id="{32F4D216-10B7-4DCA-A0A1-068E9E32F4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2660091"/>
            <a:ext cx="7122523" cy="4197911"/>
          </a:xfrm>
          <a:custGeom>
            <a:avLst/>
            <a:gdLst>
              <a:gd name="connsiteX0" fmla="*/ 0 w 7122523"/>
              <a:gd name="connsiteY0" fmla="*/ 4197911 h 4197911"/>
              <a:gd name="connsiteX1" fmla="*/ 7122523 w 7122523"/>
              <a:gd name="connsiteY1" fmla="*/ 4197911 h 4197911"/>
              <a:gd name="connsiteX2" fmla="*/ 5177382 w 7122523"/>
              <a:gd name="connsiteY2" fmla="*/ 0 h 4197911"/>
              <a:gd name="connsiteX3" fmla="*/ 5171159 w 7122523"/>
              <a:gd name="connsiteY3" fmla="*/ 0 h 4197911"/>
              <a:gd name="connsiteX4" fmla="*/ 3981368 w 7122523"/>
              <a:gd name="connsiteY4" fmla="*/ 0 h 4197911"/>
              <a:gd name="connsiteX5" fmla="*/ 2331323 w 7122523"/>
              <a:gd name="connsiteY5" fmla="*/ 0 h 4197911"/>
              <a:gd name="connsiteX6" fmla="*/ 0 w 7122523"/>
              <a:gd name="connsiteY6" fmla="*/ 0 h 419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22523" h="4197911">
                <a:moveTo>
                  <a:pt x="0" y="4197911"/>
                </a:moveTo>
                <a:lnTo>
                  <a:pt x="7122523" y="4197911"/>
                </a:lnTo>
                <a:lnTo>
                  <a:pt x="5177382" y="0"/>
                </a:lnTo>
                <a:lnTo>
                  <a:pt x="5171159" y="0"/>
                </a:lnTo>
                <a:lnTo>
                  <a:pt x="3981368" y="0"/>
                </a:lnTo>
                <a:lnTo>
                  <a:pt x="2331323" y="0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Picture 25" descr="Rabbit Bunny Hare · Free photo on Pixabay">
            <a:extLst>
              <a:ext uri="{FF2B5EF4-FFF2-40B4-BE49-F238E27FC236}">
                <a16:creationId xmlns:a16="http://schemas.microsoft.com/office/drawing/2014/main" id="{DD3D8231-0710-4B3F-9211-ABB2D676CE5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" b="15115"/>
          <a:stretch/>
        </p:blipFill>
        <p:spPr>
          <a:xfrm>
            <a:off x="4675537" y="-1"/>
            <a:ext cx="3677817" cy="2505456"/>
          </a:xfrm>
          <a:custGeom>
            <a:avLst/>
            <a:gdLst/>
            <a:ahLst/>
            <a:cxnLst/>
            <a:rect l="l" t="t" r="r" b="b"/>
            <a:pathLst>
              <a:path w="3677817" h="2505456">
                <a:moveTo>
                  <a:pt x="1160926" y="0"/>
                </a:moveTo>
                <a:lnTo>
                  <a:pt x="3677817" y="0"/>
                </a:lnTo>
                <a:lnTo>
                  <a:pt x="2516891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10" name="Picture 10" descr="A picture containing grass, outdoor, lagomorph, cat&#10;&#10;Description automatically generated">
            <a:extLst>
              <a:ext uri="{FF2B5EF4-FFF2-40B4-BE49-F238E27FC236}">
                <a16:creationId xmlns:a16="http://schemas.microsoft.com/office/drawing/2014/main" id="{EC584DD9-79B2-4B4F-A4E9-594AA01141B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8097" r="2" b="18160"/>
          <a:stretch/>
        </p:blipFill>
        <p:spPr>
          <a:xfrm>
            <a:off x="2280734" y="2"/>
            <a:ext cx="3393943" cy="2502843"/>
          </a:xfrm>
          <a:custGeom>
            <a:avLst/>
            <a:gdLst/>
            <a:ahLst/>
            <a:cxnLst/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  <p:pic>
        <p:nvPicPr>
          <p:cNvPr id="21" name="Picture 21" descr="A picture containing cat, mammal, indoor, lagomorph&#10;&#10;Description automatically generated">
            <a:extLst>
              <a:ext uri="{FF2B5EF4-FFF2-40B4-BE49-F238E27FC236}">
                <a16:creationId xmlns:a16="http://schemas.microsoft.com/office/drawing/2014/main" id="{4C2413C3-D8A0-4035-B98C-75EB47F4028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8026" r="13043" b="5"/>
          <a:stretch/>
        </p:blipFill>
        <p:spPr>
          <a:xfrm>
            <a:off x="3" y="-6235"/>
            <a:ext cx="3255403" cy="2505456"/>
          </a:xfrm>
          <a:custGeom>
            <a:avLst/>
            <a:gdLst/>
            <a:ahLst/>
            <a:cxnLst/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24" name="Picture 24" descr="cute, baby, bunny, rabbit, pet, easter | Pikist">
            <a:extLst>
              <a:ext uri="{FF2B5EF4-FFF2-40B4-BE49-F238E27FC236}">
                <a16:creationId xmlns:a16="http://schemas.microsoft.com/office/drawing/2014/main" id="{0DEDECEF-9C10-454B-AD36-A96E0C75F4F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8196" r="29597" b="2"/>
          <a:stretch/>
        </p:blipFill>
        <p:spPr>
          <a:xfrm>
            <a:off x="8264962" y="2660089"/>
            <a:ext cx="3927039" cy="4197911"/>
          </a:xfrm>
          <a:custGeom>
            <a:avLst/>
            <a:gdLst/>
            <a:ahLst/>
            <a:cxnLst/>
            <a:rect l="l" t="t" r="r" b="b"/>
            <a:pathLst>
              <a:path w="3927039" h="4197911">
                <a:moveTo>
                  <a:pt x="1945141" y="0"/>
                </a:moveTo>
                <a:lnTo>
                  <a:pt x="1951364" y="0"/>
                </a:lnTo>
                <a:lnTo>
                  <a:pt x="3141155" y="0"/>
                </a:lnTo>
                <a:lnTo>
                  <a:pt x="3927039" y="0"/>
                </a:lnTo>
                <a:lnTo>
                  <a:pt x="3927039" y="4194293"/>
                </a:lnTo>
                <a:lnTo>
                  <a:pt x="2683462" y="4194293"/>
                </a:lnTo>
                <a:lnTo>
                  <a:pt x="2681786" y="4197911"/>
                </a:lnTo>
                <a:lnTo>
                  <a:pt x="0" y="4197911"/>
                </a:lnTo>
                <a:close/>
              </a:path>
            </a:pathLst>
          </a:custGeom>
        </p:spPr>
      </p:pic>
      <p:sp>
        <p:nvSpPr>
          <p:cNvPr id="29" name="Title 28">
            <a:extLst>
              <a:ext uri="{FF2B5EF4-FFF2-40B4-BE49-F238E27FC236}">
                <a16:creationId xmlns:a16="http://schemas.microsoft.com/office/drawing/2014/main" id="{8941DAC8-DA77-46A9-89BF-86A08D133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257" y="2924295"/>
            <a:ext cx="4951564" cy="3295261"/>
          </a:xfrm>
        </p:spPr>
        <p:txBody>
          <a:bodyPr/>
          <a:lstStyle/>
          <a:p>
            <a:r>
              <a:rPr lang="en-US" b="1" i="1" dirty="0" err="1">
                <a:cs typeface="Calibri Light"/>
              </a:rPr>
              <a:t>Mae'r</a:t>
            </a:r>
            <a:r>
              <a:rPr lang="en-US" b="1" i="1" dirty="0">
                <a:cs typeface="Calibri Light"/>
              </a:rPr>
              <a:t> </a:t>
            </a:r>
            <a:r>
              <a:rPr lang="en-US" b="1" i="1" dirty="0" err="1">
                <a:cs typeface="Calibri Light"/>
              </a:rPr>
              <a:t>gwningen</a:t>
            </a:r>
            <a:r>
              <a:rPr lang="en-US" b="1" i="1" dirty="0">
                <a:cs typeface="Calibri Light"/>
              </a:rPr>
              <a:t> </a:t>
            </a:r>
            <a:r>
              <a:rPr lang="en-US" b="1" i="1" dirty="0" err="1">
                <a:cs typeface="Calibri Light"/>
              </a:rPr>
              <a:t>Pasg</a:t>
            </a:r>
            <a:r>
              <a:rPr lang="en-US" b="1" i="1" dirty="0">
                <a:cs typeface="Calibri Light"/>
              </a:rPr>
              <a:t> </a:t>
            </a:r>
            <a:r>
              <a:rPr lang="en-US" b="1" i="1" dirty="0" err="1">
                <a:cs typeface="Calibri Light"/>
              </a:rPr>
              <a:t>yn</a:t>
            </a:r>
            <a:r>
              <a:rPr lang="en-US" b="1" i="1" dirty="0">
                <a:cs typeface="Calibri Light"/>
              </a:rPr>
              <a:t> </a:t>
            </a:r>
            <a:r>
              <a:rPr lang="en-US" b="1" i="1" dirty="0" err="1">
                <a:cs typeface="Calibri Light"/>
              </a:rPr>
              <a:t>gwneud</a:t>
            </a:r>
            <a:r>
              <a:rPr lang="en-US" b="1" i="1" dirty="0">
                <a:cs typeface="Calibri Light"/>
              </a:rPr>
              <a:t> </a:t>
            </a:r>
            <a:r>
              <a:rPr lang="en-US" b="1" i="1" dirty="0" err="1">
                <a:cs typeface="Calibri Light"/>
              </a:rPr>
              <a:t>pobol</a:t>
            </a:r>
            <a:r>
              <a:rPr lang="en-US" b="1" i="1" dirty="0">
                <a:cs typeface="Calibri Light"/>
              </a:rPr>
              <a:t> I </a:t>
            </a:r>
            <a:r>
              <a:rPr lang="en-US" b="1" i="1" dirty="0" err="1">
                <a:cs typeface="Calibri Light"/>
              </a:rPr>
              <a:t>deimlo'n</a:t>
            </a:r>
            <a:r>
              <a:rPr lang="en-US" b="1" i="1" dirty="0">
                <a:cs typeface="Calibri Light"/>
              </a:rPr>
              <a:t> </a:t>
            </a:r>
            <a:r>
              <a:rPr lang="en-US" b="1" i="1" dirty="0" err="1">
                <a:cs typeface="Calibri Light"/>
              </a:rPr>
              <a:t>hapus</a:t>
            </a:r>
            <a:r>
              <a:rPr lang="en-US" b="1" i="1" dirty="0">
                <a:cs typeface="Calibri Ligh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565658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 descr="Royalty-Free photo: Jesus Christ on cross decor | PickPik">
            <a:extLst>
              <a:ext uri="{FF2B5EF4-FFF2-40B4-BE49-F238E27FC236}">
                <a16:creationId xmlns:a16="http://schemas.microsoft.com/office/drawing/2014/main" id="{D22E92B5-1FC6-4468-9463-B8634AFCA5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716" r="23576" b="374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696B56D7-F362-4A6E-BA54-CA9D5CE5E9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i="1" dirty="0" err="1">
                <a:cs typeface="Calibri"/>
              </a:rPr>
              <a:t>Iesu</a:t>
            </a:r>
            <a:r>
              <a:rPr lang="en-US" sz="4000" i="1" dirty="0">
                <a:cs typeface="Calibri"/>
              </a:rPr>
              <a:t> </a:t>
            </a:r>
            <a:r>
              <a:rPr lang="en-US" sz="4000" i="1" dirty="0" err="1">
                <a:cs typeface="Calibri"/>
              </a:rPr>
              <a:t>ar</a:t>
            </a:r>
            <a:r>
              <a:rPr lang="en-US" sz="4000" i="1" dirty="0">
                <a:cs typeface="Calibri"/>
              </a:rPr>
              <a:t> y </a:t>
            </a:r>
            <a:r>
              <a:rPr lang="en-US" sz="4000" i="1" dirty="0" err="1">
                <a:cs typeface="Calibri"/>
              </a:rPr>
              <a:t>groes</a:t>
            </a:r>
            <a:endParaRPr lang="en-US" sz="4000" i="1" dirty="0">
              <a:cs typeface="Calibri"/>
            </a:endParaRPr>
          </a:p>
          <a:p>
            <a:r>
              <a:rPr lang="en-US" sz="4000" i="1" dirty="0" err="1">
                <a:cs typeface="Calibri"/>
              </a:rPr>
              <a:t>Roedd</a:t>
            </a:r>
            <a:r>
              <a:rPr lang="en-US" sz="4000" i="1" dirty="0">
                <a:cs typeface="Calibri"/>
              </a:rPr>
              <a:t> </a:t>
            </a:r>
            <a:r>
              <a:rPr lang="en-US" sz="4000" i="1" dirty="0" err="1">
                <a:cs typeface="Calibri"/>
              </a:rPr>
              <a:t>Iesu</a:t>
            </a:r>
            <a:r>
              <a:rPr lang="en-US" sz="4000" i="1" dirty="0">
                <a:cs typeface="Calibri"/>
              </a:rPr>
              <a:t>  </a:t>
            </a:r>
            <a:r>
              <a:rPr lang="en-US" sz="4000" i="1" dirty="0" err="1">
                <a:cs typeface="Calibri"/>
              </a:rPr>
              <a:t>ar</a:t>
            </a:r>
            <a:r>
              <a:rPr lang="en-US" sz="4000" i="1" dirty="0">
                <a:cs typeface="Calibri"/>
              </a:rPr>
              <a:t> y </a:t>
            </a:r>
            <a:r>
              <a:rPr lang="en-US" sz="4000" i="1" dirty="0" err="1">
                <a:cs typeface="Calibri"/>
              </a:rPr>
              <a:t>groes</a:t>
            </a:r>
            <a:r>
              <a:rPr lang="en-US" sz="4000" i="1" dirty="0">
                <a:cs typeface="Calibri"/>
              </a:rPr>
              <a:t> am tri </a:t>
            </a:r>
            <a:r>
              <a:rPr lang="en-US" sz="4000" i="1" dirty="0" err="1">
                <a:cs typeface="Calibri"/>
              </a:rPr>
              <a:t>diwrnod</a:t>
            </a:r>
            <a:r>
              <a:rPr lang="en-US" sz="4000" i="1" dirty="0"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01284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18BA9-E8A1-4F56-ADC0-760FED85D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4385066"/>
            <a:ext cx="10923638" cy="131764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kern="1200" dirty="0">
                <a:latin typeface="+mj-lt"/>
                <a:ea typeface="+mj-ea"/>
                <a:cs typeface="+mj-cs"/>
              </a:rPr>
              <a:t>Mae </a:t>
            </a:r>
            <a:r>
              <a:rPr lang="en-US" sz="4200" kern="1200" dirty="0" err="1">
                <a:latin typeface="+mj-lt"/>
                <a:ea typeface="+mj-ea"/>
                <a:cs typeface="+mj-cs"/>
              </a:rPr>
              <a:t>cristnogion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200" kern="1200" dirty="0" err="1">
                <a:latin typeface="+mj-lt"/>
                <a:ea typeface="+mj-ea"/>
                <a:cs typeface="+mj-cs"/>
              </a:rPr>
              <a:t>yn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200" dirty="0" err="1"/>
              <a:t>dathlu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200" kern="1200" dirty="0" err="1">
                <a:latin typeface="+mj-lt"/>
                <a:ea typeface="+mj-ea"/>
                <a:cs typeface="+mj-cs"/>
              </a:rPr>
              <a:t>Pasg</a:t>
            </a:r>
            <a:r>
              <a:rPr lang="en-US" sz="4200" dirty="0"/>
              <a:t> </a:t>
            </a:r>
            <a:r>
              <a:rPr lang="en-US" sz="4200" dirty="0" err="1"/>
              <a:t>mewn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200" kern="1200" dirty="0" err="1">
                <a:latin typeface="+mj-lt"/>
                <a:ea typeface="+mj-ea"/>
                <a:cs typeface="+mj-cs"/>
              </a:rPr>
              <a:t>eglwys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neu </a:t>
            </a:r>
            <a:r>
              <a:rPr lang="en-US" sz="4200" dirty="0" err="1"/>
              <a:t>adref</a:t>
            </a:r>
            <a:r>
              <a:rPr lang="en-US" sz="4200" dirty="0"/>
              <a:t>.</a:t>
            </a:r>
            <a:endParaRPr lang="en-US" sz="4200" kern="1200" dirty="0">
              <a:latin typeface="+mj-lt"/>
              <a:cs typeface="Calibri Light"/>
            </a:endParaRPr>
          </a:p>
        </p:txBody>
      </p:sp>
      <p:pic>
        <p:nvPicPr>
          <p:cNvPr id="7" name="Picture 7" descr="Blue and White 2 Story Hous E · Free Stock Photo">
            <a:extLst>
              <a:ext uri="{FF2B5EF4-FFF2-40B4-BE49-F238E27FC236}">
                <a16:creationId xmlns:a16="http://schemas.microsoft.com/office/drawing/2014/main" id="{56840E34-A841-4FF5-A845-18C7854AE1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29" b="-2"/>
          <a:stretch/>
        </p:blipFill>
        <p:spPr>
          <a:xfrm>
            <a:off x="20" y="10"/>
            <a:ext cx="6095974" cy="4252522"/>
          </a:xfrm>
          <a:prstGeom prst="rect">
            <a:avLst/>
          </a:prstGeom>
        </p:spPr>
      </p:pic>
      <p:pic>
        <p:nvPicPr>
          <p:cNvPr id="4" name="Picture 4" descr="A picture containing indoor, wall, wooden, pew&#10;&#10;Description automatically generated">
            <a:extLst>
              <a:ext uri="{FF2B5EF4-FFF2-40B4-BE49-F238E27FC236}">
                <a16:creationId xmlns:a16="http://schemas.microsoft.com/office/drawing/2014/main" id="{D2A6C5AA-C217-4107-9451-DF67CD451C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5557" b="1416"/>
          <a:stretch/>
        </p:blipFill>
        <p:spPr>
          <a:xfrm>
            <a:off x="6095999" y="-681"/>
            <a:ext cx="6096001" cy="425321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" y="4242136"/>
            <a:ext cx="12192002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244EF97-E0CA-4B85-8BB8-E47E21C1D8D7}"/>
              </a:ext>
            </a:extLst>
          </p:cNvPr>
          <p:cNvSpPr txBox="1"/>
          <p:nvPr/>
        </p:nvSpPr>
        <p:spPr>
          <a:xfrm>
            <a:off x="9870531" y="4052479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82148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mall-baby-in-a-basket image - Free stock photo - Public ...">
            <a:extLst>
              <a:ext uri="{FF2B5EF4-FFF2-40B4-BE49-F238E27FC236}">
                <a16:creationId xmlns:a16="http://schemas.microsoft.com/office/drawing/2014/main" id="{3B917089-ADEF-4F5D-921B-26E9D9044C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30254" r="17300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1E53D71-6EC3-4D1F-A30C-803B51108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2897539"/>
            <a:ext cx="6255749" cy="9953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9600" b="1" i="1" dirty="0">
                <a:solidFill>
                  <a:srgbClr val="000000"/>
                </a:solidFill>
                <a:cs typeface="Calibri Light"/>
              </a:rPr>
              <a:t>Y </a:t>
            </a:r>
            <a:r>
              <a:rPr lang="en-US" sz="9600" b="1" i="1" dirty="0" err="1">
                <a:solidFill>
                  <a:srgbClr val="000000"/>
                </a:solidFill>
                <a:cs typeface="Calibri Light"/>
              </a:rPr>
              <a:t>diwedd</a:t>
            </a:r>
            <a:endParaRPr lang="en-US" sz="9600" b="1" i="1" dirty="0">
              <a:solidFill>
                <a:srgbClr val="000000"/>
              </a:solidFill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039225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Y Pasg  Gan Morgan a Beau.</vt:lpstr>
      <vt:lpstr>Mae'r gwningen Pasg yn gwneud pobol I deimlo'n hapus.</vt:lpstr>
      <vt:lpstr>PowerPoint Presentation</vt:lpstr>
      <vt:lpstr>Mae cristnogion yn dathlu Pasg mewn eglwys neu adref.</vt:lpstr>
      <vt:lpstr>Y diwedd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224</cp:revision>
  <dcterms:created xsi:type="dcterms:W3CDTF">2021-03-25T11:26:26Z</dcterms:created>
  <dcterms:modified xsi:type="dcterms:W3CDTF">2021-03-26T12:29:10Z</dcterms:modified>
</cp:coreProperties>
</file>