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9FCEFDE-7592-4F59-9AE9-6F71E7F5B3D6}" v="402" dt="2021-03-24T14:27:00.991"/>
    <p1510:client id="{DDDA5646-4215-A80C-09A4-BCA357540909}" v="288" dt="2021-03-24T14:49:54.97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brewminate.com/the-very-strange-history-of-the-easter-bunny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creativecommons.org/licenses/by-nc-sa/3.0/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flickr.com/photos/mdgovpics/7038831515" TargetMode="External"/><Relationship Id="rId3" Type="http://schemas.openxmlformats.org/officeDocument/2006/relationships/hyperlink" Target="https://www.flickr.com/photos/jm999uk/8606517798" TargetMode="External"/><Relationship Id="rId7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Relationship Id="rId6" Type="http://schemas.openxmlformats.org/officeDocument/2006/relationships/hyperlink" Target="https://bs.wikipedia.org/wiki/Ecser" TargetMode="External"/><Relationship Id="rId5" Type="http://schemas.openxmlformats.org/officeDocument/2006/relationships/image" Target="../media/image3.jpeg"/><Relationship Id="rId4" Type="http://schemas.openxmlformats.org/officeDocument/2006/relationships/hyperlink" Target="https://creativecommons.org/licenses/by-nc-sa/3.0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flickr.com/photos/tonythemisfit/3374281260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creativecommons.org/licenses/by/3.0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belleabouttown.com/belle-outabout/easter-in-london/" TargetMode="External"/><Relationship Id="rId7" Type="http://schemas.openxmlformats.org/officeDocument/2006/relationships/hyperlink" Target="https://creativecommons.org/licenses/by-sa/3.0/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Relationship Id="rId6" Type="http://schemas.openxmlformats.org/officeDocument/2006/relationships/hyperlink" Target="https://creativecommons.org/licenses/by-nc-nd/3.0/" TargetMode="External"/><Relationship Id="rId5" Type="http://schemas.openxmlformats.org/officeDocument/2006/relationships/hyperlink" Target="https://nl.wikipedia.org/wiki/Paasei" TargetMode="External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A picture containing grass, sky, toy, colorful&#10;&#10;Description automatically generated">
            <a:extLst>
              <a:ext uri="{FF2B5EF4-FFF2-40B4-BE49-F238E27FC236}">
                <a16:creationId xmlns:a16="http://schemas.microsoft.com/office/drawing/2014/main" id="{14416821-B9FB-4CA5-B375-94E39236D1D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573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7" name="Freeform 5">
            <a:extLst>
              <a:ext uri="{FF2B5EF4-FFF2-40B4-BE49-F238E27FC236}">
                <a16:creationId xmlns:a16="http://schemas.microsoft.com/office/drawing/2014/main" id="{87CC2527-562A-4F69-B487-4371E5B24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7488621" y="2277613"/>
            <a:ext cx="4703379" cy="4580387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22021" y="3231931"/>
            <a:ext cx="3852041" cy="1834056"/>
          </a:xfrm>
        </p:spPr>
        <p:txBody>
          <a:bodyPr>
            <a:normAutofit/>
          </a:bodyPr>
          <a:lstStyle/>
          <a:p>
            <a:r>
              <a:rPr lang="en-US" sz="4000">
                <a:cs typeface="Calibri Light"/>
              </a:rPr>
              <a:t>Y Pasg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782910" y="5242675"/>
            <a:ext cx="4330262" cy="683284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000">
                <a:cs typeface="Calibri"/>
              </a:rPr>
              <a:t>Gan Lawson +Milo</a:t>
            </a:r>
            <a:endParaRPr lang="en-US" sz="2000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BCDAEC91-5BCE-4B55-9CC0-43EF94CB73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480331" y="5123793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0E65BF9E-0475-4263-9F5F-15F9A64C352C}"/>
              </a:ext>
            </a:extLst>
          </p:cNvPr>
          <p:cNvSpPr txBox="1"/>
          <p:nvPr/>
        </p:nvSpPr>
        <p:spPr>
          <a:xfrm>
            <a:off x="9737482" y="6657945"/>
            <a:ext cx="245451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BY-SA-NC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C14AC3-19A3-4E5A-B174-8891C8AC2E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803325"/>
            <a:ext cx="5314536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400" dirty="0"/>
              <a:t>Sut </a:t>
            </a:r>
            <a:r>
              <a:rPr lang="en-US" sz="4400" dirty="0" err="1"/>
              <a:t>ydyn</a:t>
            </a:r>
            <a:r>
              <a:rPr lang="en-US" sz="4400" dirty="0"/>
              <a:t> </a:t>
            </a:r>
            <a:r>
              <a:rPr lang="en-US" sz="4400" dirty="0" err="1"/>
              <a:t>ni</a:t>
            </a:r>
            <a:r>
              <a:rPr lang="en-US" sz="4400" dirty="0"/>
              <a:t> </a:t>
            </a:r>
            <a:r>
              <a:rPr lang="en-US" sz="4400" dirty="0" err="1"/>
              <a:t>dathlu</a:t>
            </a:r>
            <a:r>
              <a:rPr lang="en-US" sz="4400" dirty="0"/>
              <a:t> </a:t>
            </a:r>
            <a:r>
              <a:rPr lang="en-US" sz="4400" dirty="0" err="1"/>
              <a:t>Pasg</a:t>
            </a:r>
            <a:r>
              <a:rPr lang="en-US" sz="4400" dirty="0"/>
              <a:t>?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08EA911-A83F-4129-836D-F66D65545A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2000" y="2279018"/>
            <a:ext cx="5314543" cy="3375920"/>
          </a:xfrm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sz="1800" b="1">
                <a:cs typeface="Calibri"/>
              </a:rPr>
              <a:t>Rydyn ni'n gallu mynd I'r capel neuaros gatref.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58278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5" descr="A picture containing clothing, scarf, indoor, yellow&#10;&#10;Description automatically generated">
            <a:extLst>
              <a:ext uri="{FF2B5EF4-FFF2-40B4-BE49-F238E27FC236}">
                <a16:creationId xmlns:a16="http://schemas.microsoft.com/office/drawing/2014/main" id="{BD607148-9706-41CE-B4CF-AF626F299F35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6405" r="3" b="5660"/>
          <a:stretch/>
        </p:blipFill>
        <p:spPr>
          <a:xfrm>
            <a:off x="6750141" y="-2"/>
            <a:ext cx="5441859" cy="5654940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1041368" y="0"/>
                </a:moveTo>
                <a:lnTo>
                  <a:pt x="5441859" y="0"/>
                </a:lnTo>
                <a:lnTo>
                  <a:pt x="5441859" y="4820612"/>
                </a:lnTo>
                <a:lnTo>
                  <a:pt x="5285166" y="4957981"/>
                </a:lnTo>
                <a:cubicBezTo>
                  <a:pt x="4729628" y="5394557"/>
                  <a:pt x="4029081" y="5654940"/>
                  <a:pt x="3267719" y="5654940"/>
                </a:cubicBezTo>
                <a:cubicBezTo>
                  <a:pt x="1463008" y="5654940"/>
                  <a:pt x="0" y="4191932"/>
                  <a:pt x="0" y="2387221"/>
                </a:cubicBezTo>
                <a:cubicBezTo>
                  <a:pt x="0" y="1484866"/>
                  <a:pt x="365752" y="667936"/>
                  <a:pt x="957093" y="76595"/>
                </a:cubicBezTo>
                <a:close/>
              </a:path>
            </a:pathLst>
          </a:cu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8C4759D-4BC5-4FA9-AA95-20A686A4EFD2}"/>
              </a:ext>
            </a:extLst>
          </p:cNvPr>
          <p:cNvSpPr txBox="1"/>
          <p:nvPr/>
        </p:nvSpPr>
        <p:spPr>
          <a:xfrm>
            <a:off x="11758868" y="6657945"/>
            <a:ext cx="433132" cy="200055"/>
          </a:xfrm>
          <a:prstGeom prst="rect">
            <a:avLst/>
          </a:prstGeom>
          <a:solidFill>
            <a:srgbClr val="000000"/>
          </a:solidFill>
        </p:spPr>
        <p:txBody>
          <a:bodyPr wrap="none" lIns="91440" tIns="45720" rIns="91440" bIns="45720" anchor="t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 dirty="0">
                <a:solidFill>
                  <a:srgbClr val="FFFFFF"/>
                </a:solidFill>
                <a:hlinkClick r:id="rId4"/>
              </a:rPr>
              <a:t>SA-NC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p:pic>
        <p:nvPicPr>
          <p:cNvPr id="8" name="Picture 8">
            <a:extLst>
              <a:ext uri="{FF2B5EF4-FFF2-40B4-BE49-F238E27FC236}">
                <a16:creationId xmlns:a16="http://schemas.microsoft.com/office/drawing/2014/main" id="{42A65B6F-AFD4-4D5A-A57C-906DEAC19F2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660020" y="3197525"/>
            <a:ext cx="2101773" cy="320902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F61FC97-2F6C-4B35-A896-F3C029E346D3}"/>
              </a:ext>
            </a:extLst>
          </p:cNvPr>
          <p:cNvSpPr txBox="1"/>
          <p:nvPr/>
        </p:nvSpPr>
        <p:spPr>
          <a:xfrm>
            <a:off x="3276960" y="6564702"/>
            <a:ext cx="2805741" cy="317500"/>
          </a:xfrm>
          <a:prstGeom prst="rect">
            <a:avLst/>
          </a:prstGeom>
        </p:spPr>
        <p:txBody>
          <a:bodyPr lIns="91440" tIns="45720" rIns="91440" bIns="45720" anchor="t">
            <a:normAutofit fontScale="92500" lnSpcReduction="20000"/>
          </a:bodyPr>
          <a:lstStyle/>
          <a:p>
            <a:endParaRPr lang="en-US" dirty="0">
              <a:cs typeface="Calibri"/>
            </a:endParaRPr>
          </a:p>
        </p:txBody>
      </p:sp>
      <p:pic>
        <p:nvPicPr>
          <p:cNvPr id="12" name="Picture 12" descr="A picture containing person, ground, outdoor, little&#10;&#10;Description automatically generated">
            <a:extLst>
              <a:ext uri="{FF2B5EF4-FFF2-40B4-BE49-F238E27FC236}">
                <a16:creationId xmlns:a16="http://schemas.microsoft.com/office/drawing/2014/main" id="{8BEB2715-3DBA-405E-B517-1C56ACAD6E4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3590600" y="3197525"/>
            <a:ext cx="2739177" cy="2863969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6CDEE4F0-C5DB-49DC-9A32-41508077A569}"/>
              </a:ext>
            </a:extLst>
          </p:cNvPr>
          <p:cNvSpPr txBox="1"/>
          <p:nvPr/>
        </p:nvSpPr>
        <p:spPr>
          <a:xfrm>
            <a:off x="3590177" y="6162136"/>
            <a:ext cx="2740025" cy="216859"/>
          </a:xfrm>
          <a:prstGeom prst="rect">
            <a:avLst/>
          </a:prstGeom>
        </p:spPr>
        <p:txBody>
          <a:bodyPr lIns="91440" tIns="45720" rIns="91440" bIns="45720" anchor="t">
            <a:normAutofit fontScale="55000" lnSpcReduction="20000"/>
          </a:bodyPr>
          <a:lstStyle/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3603439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861E99-922D-40BB-89D4-488F65FBAF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803325"/>
            <a:ext cx="5314536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Pam ydyn ni'n dathlu'r Pasg?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FF4383-6774-4401-8047-0499EFC4D3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62000" y="2279018"/>
            <a:ext cx="5314543" cy="337592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1800" dirty="0"/>
              <a:t>I </a:t>
            </a:r>
            <a:r>
              <a:rPr lang="en-US" sz="1800" dirty="0" err="1"/>
              <a:t>ddatthlu</a:t>
            </a:r>
            <a:r>
              <a:rPr lang="en-US" sz="1800" dirty="0"/>
              <a:t>  </a:t>
            </a:r>
            <a:r>
              <a:rPr lang="en-US" sz="1800" dirty="0" err="1"/>
              <a:t>Iesu</a:t>
            </a:r>
            <a:r>
              <a:rPr lang="en-US" sz="1800" dirty="0"/>
              <a:t> Grist </a:t>
            </a:r>
            <a:r>
              <a:rPr lang="en-US" sz="1800" dirty="0" err="1"/>
              <a:t>yn</a:t>
            </a:r>
            <a:r>
              <a:rPr lang="en-US" sz="1800" dirty="0"/>
              <a:t> </a:t>
            </a:r>
          </a:p>
          <a:p>
            <a:r>
              <a:rPr lang="en-US" sz="1800" dirty="0" err="1"/>
              <a:t>Atgyfodi</a:t>
            </a:r>
            <a:r>
              <a:rPr lang="en-US" sz="1800" dirty="0"/>
              <a:t>.</a:t>
            </a:r>
            <a:endParaRPr lang="en-US" sz="1800" dirty="0">
              <a:cs typeface="Calibri"/>
            </a:endParaRPr>
          </a:p>
          <a:p>
            <a:endParaRPr lang="en-US" sz="1800" dirty="0">
              <a:cs typeface="Calibri"/>
            </a:endParaRPr>
          </a:p>
          <a:p>
            <a:r>
              <a:rPr lang="en-US" sz="1800" dirty="0">
                <a:cs typeface="Calibri"/>
              </a:rPr>
              <a:t>I </a:t>
            </a:r>
            <a:r>
              <a:rPr lang="en-US" sz="1800" dirty="0" err="1">
                <a:cs typeface="Calibri"/>
              </a:rPr>
              <a:t>ddatlu</a:t>
            </a:r>
            <a:r>
              <a:rPr lang="en-US" sz="1800" dirty="0">
                <a:cs typeface="Calibri"/>
              </a:rPr>
              <a:t> </a:t>
            </a:r>
            <a:r>
              <a:rPr lang="en-US" sz="1800" dirty="0" err="1">
                <a:cs typeface="Calibri"/>
              </a:rPr>
              <a:t>bywyd</a:t>
            </a:r>
            <a:r>
              <a:rPr lang="en-US" sz="1800" dirty="0">
                <a:cs typeface="Calibri"/>
              </a:rPr>
              <a:t> </a:t>
            </a:r>
            <a:r>
              <a:rPr lang="en-US" sz="1800" dirty="0" err="1">
                <a:cs typeface="Calibri"/>
              </a:rPr>
              <a:t>newydd</a:t>
            </a:r>
            <a:r>
              <a:rPr lang="en-US" sz="1800" dirty="0">
                <a:cs typeface="Calibri"/>
              </a:rPr>
              <a:t>.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58278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5" descr="A picture containing text, indoor, dirty&#10;&#10;Description automatically generated">
            <a:extLst>
              <a:ext uri="{FF2B5EF4-FFF2-40B4-BE49-F238E27FC236}">
                <a16:creationId xmlns:a16="http://schemas.microsoft.com/office/drawing/2014/main" id="{662BE181-DAF2-46E1-AF23-2D3AEA25809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0174" r="1" b="5655"/>
          <a:stretch/>
        </p:blipFill>
        <p:spPr>
          <a:xfrm>
            <a:off x="6750141" y="-2"/>
            <a:ext cx="5441859" cy="5654940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1041368" y="0"/>
                </a:moveTo>
                <a:lnTo>
                  <a:pt x="5441859" y="0"/>
                </a:lnTo>
                <a:lnTo>
                  <a:pt x="5441859" y="4820612"/>
                </a:lnTo>
                <a:lnTo>
                  <a:pt x="5285166" y="4957981"/>
                </a:lnTo>
                <a:cubicBezTo>
                  <a:pt x="4729628" y="5394557"/>
                  <a:pt x="4029081" y="5654940"/>
                  <a:pt x="3267719" y="5654940"/>
                </a:cubicBezTo>
                <a:cubicBezTo>
                  <a:pt x="1463008" y="5654940"/>
                  <a:pt x="0" y="4191932"/>
                  <a:pt x="0" y="2387221"/>
                </a:cubicBezTo>
                <a:cubicBezTo>
                  <a:pt x="0" y="1484866"/>
                  <a:pt x="365752" y="667936"/>
                  <a:pt x="957093" y="76595"/>
                </a:cubicBezTo>
                <a:close/>
              </a:path>
            </a:pathLst>
          </a:cu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04597B6-D52F-46A0-8506-18BE8B46A6BD}"/>
              </a:ext>
            </a:extLst>
          </p:cNvPr>
          <p:cNvSpPr txBox="1"/>
          <p:nvPr/>
        </p:nvSpPr>
        <p:spPr>
          <a:xfrm>
            <a:off x="9990756" y="6657945"/>
            <a:ext cx="2201244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378094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D9FCE2-6F9D-4C1B-98AD-087356B91E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cs typeface="Calibri Light"/>
              </a:rPr>
              <a:t>Rwy'n</a:t>
            </a:r>
            <a:r>
              <a:rPr lang="en-US" dirty="0">
                <a:cs typeface="Calibri Light"/>
              </a:rPr>
              <a:t> </a:t>
            </a:r>
            <a:r>
              <a:rPr lang="en-US" dirty="0" err="1">
                <a:cs typeface="Calibri Light"/>
              </a:rPr>
              <a:t>caru'r</a:t>
            </a:r>
            <a:r>
              <a:rPr lang="en-US" dirty="0">
                <a:cs typeface="Calibri Light"/>
              </a:rPr>
              <a:t> </a:t>
            </a:r>
            <a:r>
              <a:rPr lang="en-US" dirty="0" err="1">
                <a:cs typeface="Calibri Light"/>
              </a:rPr>
              <a:t>Pasg</a:t>
            </a:r>
            <a:r>
              <a:rPr lang="en-US" dirty="0">
                <a:cs typeface="Calibri Light"/>
              </a:rPr>
              <a:t>!</a:t>
            </a:r>
            <a:endParaRPr lang="en-US" dirty="0" err="1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C24A1E-93CC-4BD9-8572-3C8BC314828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>
                <a:cs typeface="Calibri"/>
              </a:rPr>
              <a:t>Wyau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bach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flasis</a:t>
            </a:r>
            <a:endParaRPr lang="en-US" dirty="0" err="1"/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id="{32583C07-F256-480C-99E1-2C0249B8BB4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39788" y="2839708"/>
            <a:ext cx="5157787" cy="3015321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F37BBE4-697D-463B-948D-5F5F53401F2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YUM </a:t>
            </a:r>
            <a:r>
              <a:rPr lang="en-US" dirty="0" err="1">
                <a:cs typeface="Calibri"/>
              </a:rPr>
              <a:t>YUM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YUM</a:t>
            </a:r>
            <a:r>
              <a:rPr lang="en-US" dirty="0">
                <a:cs typeface="Calibri"/>
              </a:rPr>
              <a:t>!!</a:t>
            </a:r>
            <a:endParaRPr lang="en-US" dirty="0"/>
          </a:p>
        </p:txBody>
      </p:sp>
      <p:pic>
        <p:nvPicPr>
          <p:cNvPr id="10" name="Picture 10">
            <a:extLst>
              <a:ext uri="{FF2B5EF4-FFF2-40B4-BE49-F238E27FC236}">
                <a16:creationId xmlns:a16="http://schemas.microsoft.com/office/drawing/2014/main" id="{9C5598F8-66A1-4EF5-889D-5D65A651195C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6172200" y="2619640"/>
            <a:ext cx="5183188" cy="3455458"/>
          </a:xfr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85600DF-0C98-4D78-BA28-5FDD73F0CDA2}"/>
              </a:ext>
            </a:extLst>
          </p:cNvPr>
          <p:cNvSpPr txBox="1"/>
          <p:nvPr/>
        </p:nvSpPr>
        <p:spPr>
          <a:xfrm>
            <a:off x="839788" y="5854700"/>
            <a:ext cx="5157787" cy="317500"/>
          </a:xfrm>
          <a:prstGeom prst="rect">
            <a:avLst/>
          </a:prstGeom>
        </p:spPr>
        <p:txBody>
          <a:bodyPr>
            <a:normAutofit fontScale="85000" lnSpcReduction="10000"/>
          </a:bodyPr>
          <a:lstStyle/>
          <a:p>
            <a:r>
              <a:rPr lang="en-US">
                <a:hlinkClick r:id="rId3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6"/>
              </a:rPr>
              <a:t>CC BY-NC-ND</a:t>
            </a:r>
            <a:r>
              <a:rPr lang="en-US"/>
              <a:t>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4DCACE5-BD68-4BD2-ABDE-C20ED37CEDB7}"/>
              </a:ext>
            </a:extLst>
          </p:cNvPr>
          <p:cNvSpPr txBox="1"/>
          <p:nvPr/>
        </p:nvSpPr>
        <p:spPr>
          <a:xfrm>
            <a:off x="6172200" y="6075363"/>
            <a:ext cx="5183188" cy="317500"/>
          </a:xfrm>
          <a:prstGeom prst="rect">
            <a:avLst/>
          </a:prstGeom>
        </p:spPr>
        <p:txBody>
          <a:bodyPr>
            <a:normAutofit fontScale="85000" lnSpcReduction="10000"/>
          </a:bodyPr>
          <a:lstStyle/>
          <a:p>
            <a:r>
              <a:rPr lang="en-US">
                <a:hlinkClick r:id="rId5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7"/>
              </a:rPr>
              <a:t>CC BY-SA</a:t>
            </a:r>
            <a:r>
              <a:rPr lang="en-US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985644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Y Pasg</vt:lpstr>
      <vt:lpstr>Sut ydyn ni dathlu Pasg?</vt:lpstr>
      <vt:lpstr>Pam ydyn ni'n dathlu'r Pasg?</vt:lpstr>
      <vt:lpstr>Rwy'n caru'r Pasg!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140</cp:revision>
  <dcterms:created xsi:type="dcterms:W3CDTF">2021-03-24T13:45:46Z</dcterms:created>
  <dcterms:modified xsi:type="dcterms:W3CDTF">2021-03-25T17:25:06Z</dcterms:modified>
</cp:coreProperties>
</file>