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71" r:id="rId4"/>
    <p:sldId id="272" r:id="rId5"/>
    <p:sldId id="273" r:id="rId6"/>
    <p:sldId id="274" r:id="rId7"/>
    <p:sldId id="275" r:id="rId8"/>
    <p:sldId id="276" r:id="rId9"/>
    <p:sldId id="264" r:id="rId10"/>
    <p:sldId id="277" r:id="rId11"/>
    <p:sldId id="278" r:id="rId12"/>
    <p:sldId id="27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608"/>
    <p:restoredTop sz="94713"/>
  </p:normalViewPr>
  <p:slideViewPr>
    <p:cSldViewPr snapToGrid="0" snapToObjects="1">
      <p:cViewPr>
        <p:scale>
          <a:sx n="100" d="100"/>
          <a:sy n="100" d="100"/>
        </p:scale>
        <p:origin x="0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E1A41-092B-D149-9F5F-1A886AC152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E261E7-FBA2-4C42-94BB-084B265ACC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9CE53C-4C13-C749-831A-C13B62D78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262342-67F1-B041-BB53-C73BCCC9D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57BAF1-A04F-7D43-BF99-43557196E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625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CAC3C-4CB9-2C4C-ABD3-152A7684A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91A62-57E3-FA41-A3CA-CF022B8C9E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6C3633-B990-964C-B859-9E856C3F4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85BDAF-9651-C947-A0F1-6EC156842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E0BA59-F3D3-3C45-940B-AE1612B78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032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7F1BA-D51F-884E-AD94-5FC953F28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FCBAA5-5C50-424D-8B7E-E97D20B174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33A319-07CD-624A-B558-7D1D592FA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0FC15-9899-1447-A504-2CA3C04C0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EAC971-092E-4545-B716-B0D60D652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4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C3072-BB52-E94E-B0A4-18498024D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0EE01-1C29-0644-B05F-7566F5AB6F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56BAA6-A7E2-0E41-967A-6F9AAD8B1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D3CC5A-8C67-CB4A-BBBC-32115A66C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8154EF-AEE3-DC48-A1E8-55E2645B9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325C7A-18F3-4D4B-8B6E-C81F92770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7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24911-026F-BA45-87AF-0D4176873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AD2796-5148-E94D-BC7B-06EAC2DBBE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A8107E-FC36-344F-AF04-339421E3FC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B31645-0709-5247-966E-A9DD7FA984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B2A2F-6260-DB4D-9358-6B36374054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6F6755B-09F4-7743-AC69-21CCB325A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1890A3-3116-084A-92D3-0E65A204C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5F0C93-704F-1E48-BF40-0C1BA452F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32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3114F-A40F-6547-8730-2C1B64B58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4A0F5C-3EFC-8B45-9B03-96BB87F0A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88FCBA-9C1C-ED43-BF77-301FDDA1F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E866F2-299A-B544-A8D4-6620C13FD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514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D751B4-2679-C84D-9E89-2C581F1FB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E295F0-E7CB-F244-967F-3FB40D799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7E8623-526F-CF43-8B4F-ADFAD1960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829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8D205-1486-DC4F-9A2A-BD0A7208C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4CF016-3B86-B84B-B674-22E44DB04B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5F15F3-A78C-084F-ADC1-F04E2E31E7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FD66C7-7788-2340-B9FF-A5E65CC57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8B282C-EFDC-394E-B3A0-92A4FD2A2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FA6FAB-97E4-8A46-A671-457E1C29C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564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4A532-08C5-1D4D-BDBC-0EDCBD59F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772722-8933-DD45-8681-A1B7A65258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9FA695-A6AE-DC46-A82E-D6122E15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3DB726-61F1-DE4E-B322-0E3A2D2E9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66B25D-9094-AD4B-8B68-C7F8AD689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033B27-AE6C-E040-8E42-3977EE81C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780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E8021-DBF6-D447-8379-02C3B488D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09FD10-9C70-A848-829C-5DFA5B004E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2C7E24-7978-0141-BF2B-7FD735653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973E15-629F-CD44-8F5E-60414CE6E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C01A70-10F6-BE4F-AEAC-E04DD3919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771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B8C71A-EFBE-4E40-AFA7-4C54EE757F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522605-4968-C240-BF39-C8F56C9158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846414-2DCE-9B4B-9D39-8D98C60F4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9076E1-C623-4645-ABE8-78EDD2A26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A9AB6E-2C90-3643-BCB8-6A7B9B06D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307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171A3C-425B-E841-9185-4AD7664A1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F44ED8-6AA9-C44E-A3D6-E64135D2A3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8F904-0426-1E41-81C5-C41EA71719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3D4CB-D7B5-7342-88A5-B56C0CAAEAEE}" type="datetimeFigureOut">
              <a:rPr lang="en-US" smtClean="0"/>
              <a:t>6/15/20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F2579E-733E-FF46-9D40-0E493F2928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91D05F-6819-3846-BDD4-3B0BBFCA4A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E0054-263E-6447-9824-64A6703882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806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EFEB614-4E92-1B48-AF2A-B5C251B53FB2}"/>
              </a:ext>
            </a:extLst>
          </p:cNvPr>
          <p:cNvSpPr/>
          <p:nvPr/>
        </p:nvSpPr>
        <p:spPr>
          <a:xfrm>
            <a:off x="838200" y="207641"/>
            <a:ext cx="103063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Pa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anifeiliaid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sy’n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byw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ar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 y </a:t>
            </a:r>
            <a:r>
              <a:rPr lang="en-GB" sz="5400" b="1" dirty="0" err="1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fferm</a:t>
            </a:r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gradFill>
                  <a:gsLst>
                    <a:gs pos="64000">
                      <a:srgbClr val="92D050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?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gradFill>
                <a:gsLst>
                  <a:gs pos="64000">
                    <a:srgbClr val="92D050"/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9" name="Picture 8" descr="A picture containing grass, photo, many, bunch&#10;&#10;Description automatically generated">
            <a:extLst>
              <a:ext uri="{FF2B5EF4-FFF2-40B4-BE49-F238E27FC236}">
                <a16:creationId xmlns:a16="http://schemas.microsoft.com/office/drawing/2014/main" id="{FAAA9A1E-67D8-AA4E-924A-7A213420FF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6376" y="1362522"/>
            <a:ext cx="7877712" cy="5495478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2ED777E-6083-104E-B726-0D90E5D488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266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Dewch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i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ysgrifennu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brawddeg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am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anifail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sy’n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byw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ar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 y </a:t>
            </a:r>
            <a:r>
              <a:rPr lang="en-US" dirty="0" err="1">
                <a:solidFill>
                  <a:srgbClr val="0070C0"/>
                </a:solidFill>
                <a:latin typeface="Comic Sans MS" panose="030F0902030302020204" pitchFamily="66" charset="0"/>
              </a:rPr>
              <a:t>fferm</a:t>
            </a:r>
            <a:r>
              <a:rPr lang="en-US" dirty="0">
                <a:solidFill>
                  <a:srgbClr val="0070C0"/>
                </a:solidFill>
                <a:latin typeface="Comic Sans MS" panose="030F0902030302020204" pitchFamily="66" charset="0"/>
              </a:rPr>
              <a:t>!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67B9A424-2162-B445-BB23-C5FD74286B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445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18"/>
    </mc:Choice>
    <mc:Fallback>
      <p:transition spd="slow" advTm="128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B55A9-3843-6249-8833-3F357A8913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77329" y="640080"/>
            <a:ext cx="6274590" cy="4018341"/>
          </a:xfrm>
          <a:noFill/>
        </p:spPr>
        <p:txBody>
          <a:bodyPr>
            <a:normAutofit fontScale="90000"/>
          </a:bodyPr>
          <a:lstStyle/>
          <a:p>
            <a:pPr algn="l"/>
            <a:r>
              <a:rPr lang="en-GB" b="1" dirty="0" err="1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Edrychwch</a:t>
            </a:r>
            <a: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b="1" dirty="0" err="1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pwy</a:t>
            </a:r>
            <a: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b="1" dirty="0" err="1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sydd</a:t>
            </a:r>
            <a: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b="1" dirty="0" err="1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wedi</a:t>
            </a:r>
            <a: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b="1" dirty="0" err="1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dod</a:t>
            </a:r>
            <a: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b="1" dirty="0" err="1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i’n</a:t>
            </a:r>
            <a: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GB" b="1" dirty="0" err="1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helpu</a:t>
            </a:r>
            <a: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br>
              <a:rPr lang="en-GB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en-GB" b="1" dirty="0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br>
              <a:rPr lang="en-GB" b="1" dirty="0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94A03F-0D9E-E043-ACBB-B1B5C59732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7329" y="3947887"/>
            <a:ext cx="6274590" cy="1421068"/>
          </a:xfrm>
          <a:noFill/>
        </p:spPr>
        <p:txBody>
          <a:bodyPr>
            <a:normAutofit/>
          </a:bodyPr>
          <a:lstStyle/>
          <a:p>
            <a:pPr algn="l"/>
            <a:r>
              <a:rPr lang="en-US" sz="3200" dirty="0" err="1">
                <a:solidFill>
                  <a:srgbClr val="0070C0"/>
                </a:solidFill>
                <a:latin typeface="Comic Sans MS" panose="030F0902030302020204" pitchFamily="66" charset="0"/>
              </a:rPr>
              <a:t>Ydych</a:t>
            </a:r>
            <a:r>
              <a:rPr lang="en-US" sz="3200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Comic Sans MS" panose="030F0902030302020204" pitchFamily="66" charset="0"/>
              </a:rPr>
              <a:t>chi’n</a:t>
            </a:r>
            <a:r>
              <a:rPr lang="en-US" sz="3200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Comic Sans MS" panose="030F0902030302020204" pitchFamily="66" charset="0"/>
              </a:rPr>
              <a:t>cofio</a:t>
            </a:r>
            <a:r>
              <a:rPr lang="en-US" sz="3200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Comic Sans MS" panose="030F0902030302020204" pitchFamily="66" charset="0"/>
              </a:rPr>
              <a:t>eu</a:t>
            </a:r>
            <a:r>
              <a:rPr lang="en-US" sz="3200" dirty="0">
                <a:solidFill>
                  <a:srgbClr val="0070C0"/>
                </a:solidFill>
                <a:latin typeface="Comic Sans MS" panose="030F0902030302020204" pitchFamily="66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Comic Sans MS" panose="030F0902030302020204" pitchFamily="66" charset="0"/>
              </a:rPr>
              <a:t>henwau</a:t>
            </a:r>
            <a:r>
              <a:rPr lang="en-US" sz="3200" dirty="0">
                <a:solidFill>
                  <a:srgbClr val="0070C0"/>
                </a:solidFill>
                <a:latin typeface="Comic Sans MS" panose="030F0902030302020204" pitchFamily="66" charset="0"/>
              </a:rPr>
              <a:t>?</a:t>
            </a:r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94B9FBBF-3138-F543-A997-07DE6C53FB5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08" r="467"/>
          <a:stretch/>
        </p:blipFill>
        <p:spPr>
          <a:xfrm>
            <a:off x="1" y="10"/>
            <a:ext cx="4654296" cy="685799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F58B9FE8-A486-A34A-B002-93CB8A767B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116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24"/>
    </mc:Choice>
    <mc:Fallback>
      <p:transition spd="slow" advTm="219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3713046"/>
            <a:ext cx="10877550" cy="220072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5400" dirty="0" err="1">
                <a:latin typeface="Comic Sans MS"/>
                <a:cs typeface="Comic Sans MS"/>
              </a:rPr>
              <a:t>mae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mochyn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byw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ar</a:t>
            </a:r>
            <a:r>
              <a:rPr lang="en-US" sz="5400" dirty="0">
                <a:latin typeface="Comic Sans MS"/>
                <a:cs typeface="Comic Sans MS"/>
              </a:rPr>
              <a:t> y </a:t>
            </a:r>
            <a:r>
              <a:rPr lang="en-US" sz="5400" dirty="0" err="1">
                <a:latin typeface="Comic Sans MS"/>
                <a:cs typeface="Comic Sans MS"/>
              </a:rPr>
              <a:t>fferm</a:t>
            </a:r>
            <a:r>
              <a:rPr lang="en-US" sz="5400" dirty="0">
                <a:latin typeface="Comic Sans MS"/>
                <a:cs typeface="Comic Sans MS"/>
              </a:rPr>
              <a:t>.  </a:t>
            </a: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</p:txBody>
      </p:sp>
      <p:pic>
        <p:nvPicPr>
          <p:cNvPr id="5" name="Content Placeholder 3" descr="Cod Marcio FP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48" t="70816" r="9905" b="4818"/>
          <a:stretch/>
        </p:blipFill>
        <p:spPr bwMode="auto">
          <a:xfrm>
            <a:off x="9378044" y="199571"/>
            <a:ext cx="2267857" cy="2200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  <p:pic>
        <p:nvPicPr>
          <p:cNvPr id="6" name="Picture 5" descr="A picture containing grass, photo, many, bunch&#10;&#10;Description automatically generated">
            <a:extLst>
              <a:ext uri="{FF2B5EF4-FFF2-40B4-BE49-F238E27FC236}">
                <a16:creationId xmlns:a16="http://schemas.microsoft.com/office/drawing/2014/main" id="{F21FEE02-2122-144B-9609-0681972AFA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75" y="193801"/>
            <a:ext cx="4983525" cy="3476499"/>
          </a:xfrm>
          <a:prstGeom prst="rect">
            <a:avLst/>
          </a:prstGeom>
        </p:spPr>
      </p:pic>
      <p:sp>
        <p:nvSpPr>
          <p:cNvPr id="2" name="Down Arrow 1">
            <a:extLst>
              <a:ext uri="{FF2B5EF4-FFF2-40B4-BE49-F238E27FC236}">
                <a16:creationId xmlns:a16="http://schemas.microsoft.com/office/drawing/2014/main" id="{5953518C-EA03-7847-8B8E-7194B3B2A5B8}"/>
              </a:ext>
            </a:extLst>
          </p:cNvPr>
          <p:cNvSpPr/>
          <p:nvPr/>
        </p:nvSpPr>
        <p:spPr>
          <a:xfrm rot="4317893">
            <a:off x="4286119" y="262465"/>
            <a:ext cx="975349" cy="3769194"/>
          </a:xfrm>
          <a:prstGeom prst="downArrow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78A63E-94C5-7B4D-A189-0E724F8348A9}"/>
              </a:ext>
            </a:extLst>
          </p:cNvPr>
          <p:cNvSpPr/>
          <p:nvPr/>
        </p:nvSpPr>
        <p:spPr>
          <a:xfrm>
            <a:off x="5562600" y="2412624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44BFAD45-E98E-7A49-8DBA-BAE15B139A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227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69"/>
    </mc:Choice>
    <mc:Fallback>
      <p:transition spd="slow" advTm="16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625" y="3898901"/>
            <a:ext cx="11849100" cy="1714500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8700" dirty="0">
                <a:latin typeface="Comic Sans MS"/>
                <a:cs typeface="Comic Sans MS"/>
              </a:rPr>
              <a:t>Mae </a:t>
            </a:r>
            <a:r>
              <a:rPr lang="en-US" sz="8700" dirty="0" err="1">
                <a:latin typeface="Comic Sans MS"/>
                <a:cs typeface="Comic Sans MS"/>
              </a:rPr>
              <a:t>mochyn</a:t>
            </a:r>
            <a:r>
              <a:rPr lang="en-US" sz="8700" dirty="0">
                <a:latin typeface="Comic Sans MS"/>
                <a:cs typeface="Comic Sans MS"/>
              </a:rPr>
              <a:t> </a:t>
            </a:r>
            <a:r>
              <a:rPr lang="en-US" sz="8700" dirty="0" err="1">
                <a:latin typeface="Comic Sans MS"/>
                <a:cs typeface="Comic Sans MS"/>
              </a:rPr>
              <a:t>yn</a:t>
            </a:r>
            <a:r>
              <a:rPr lang="en-US" sz="8700" dirty="0">
                <a:latin typeface="Comic Sans MS"/>
                <a:cs typeface="Comic Sans MS"/>
              </a:rPr>
              <a:t> </a:t>
            </a:r>
            <a:r>
              <a:rPr lang="en-US" sz="8700" dirty="0" err="1">
                <a:latin typeface="Comic Sans MS"/>
                <a:cs typeface="Comic Sans MS"/>
              </a:rPr>
              <a:t>byw</a:t>
            </a:r>
            <a:r>
              <a:rPr lang="en-US" sz="8700" dirty="0">
                <a:latin typeface="Comic Sans MS"/>
                <a:cs typeface="Comic Sans MS"/>
              </a:rPr>
              <a:t> </a:t>
            </a:r>
            <a:r>
              <a:rPr lang="en-US" sz="8700" dirty="0" err="1">
                <a:latin typeface="Comic Sans MS"/>
                <a:cs typeface="Comic Sans MS"/>
              </a:rPr>
              <a:t>ar</a:t>
            </a:r>
            <a:r>
              <a:rPr lang="en-US" sz="8700" dirty="0">
                <a:latin typeface="Comic Sans MS"/>
                <a:cs typeface="Comic Sans MS"/>
              </a:rPr>
              <a:t> y </a:t>
            </a:r>
            <a:r>
              <a:rPr lang="en-US" sz="8700" dirty="0" err="1">
                <a:latin typeface="Comic Sans MS"/>
                <a:cs typeface="Comic Sans MS"/>
              </a:rPr>
              <a:t>fferm</a:t>
            </a:r>
            <a:r>
              <a:rPr lang="en-US" sz="8700" dirty="0">
                <a:latin typeface="Comic Sans MS"/>
                <a:cs typeface="Comic Sans MS"/>
              </a:rPr>
              <a:t>.  </a:t>
            </a: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</p:txBody>
      </p:sp>
      <p:pic>
        <p:nvPicPr>
          <p:cNvPr id="5" name="Content Placeholder 3" descr="Cod Marcio FP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48" t="70816" r="9905" b="4818"/>
          <a:stretch/>
        </p:blipFill>
        <p:spPr bwMode="auto">
          <a:xfrm>
            <a:off x="9378044" y="199571"/>
            <a:ext cx="2267857" cy="2200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  <p:pic>
        <p:nvPicPr>
          <p:cNvPr id="6" name="Picture 5" descr="A picture containing grass, photo, many, bunch&#10;&#10;Description automatically generated">
            <a:extLst>
              <a:ext uri="{FF2B5EF4-FFF2-40B4-BE49-F238E27FC236}">
                <a16:creationId xmlns:a16="http://schemas.microsoft.com/office/drawing/2014/main" id="{F21FEE02-2122-144B-9609-0681972AFA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75" y="193801"/>
            <a:ext cx="4983525" cy="3476499"/>
          </a:xfrm>
          <a:prstGeom prst="rect">
            <a:avLst/>
          </a:prstGeom>
        </p:spPr>
      </p:pic>
      <p:sp>
        <p:nvSpPr>
          <p:cNvPr id="2" name="Down Arrow 1">
            <a:extLst>
              <a:ext uri="{FF2B5EF4-FFF2-40B4-BE49-F238E27FC236}">
                <a16:creationId xmlns:a16="http://schemas.microsoft.com/office/drawing/2014/main" id="{5953518C-EA03-7847-8B8E-7194B3B2A5B8}"/>
              </a:ext>
            </a:extLst>
          </p:cNvPr>
          <p:cNvSpPr/>
          <p:nvPr/>
        </p:nvSpPr>
        <p:spPr>
          <a:xfrm rot="4317893">
            <a:off x="4286119" y="262465"/>
            <a:ext cx="975349" cy="3769194"/>
          </a:xfrm>
          <a:prstGeom prst="downArrow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78A63E-94C5-7B4D-A189-0E724F8348A9}"/>
              </a:ext>
            </a:extLst>
          </p:cNvPr>
          <p:cNvSpPr/>
          <p:nvPr/>
        </p:nvSpPr>
        <p:spPr>
          <a:xfrm>
            <a:off x="5562600" y="2412624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8778D66-FF62-8C49-926A-BA32FD0FA4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291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83"/>
    </mc:Choice>
    <mc:Fallback>
      <p:transition spd="slow" advTm="5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800" y="2552699"/>
            <a:ext cx="11849100" cy="4995863"/>
          </a:xfrm>
        </p:spPr>
        <p:txBody>
          <a:bodyPr/>
          <a:lstStyle/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5400" dirty="0" err="1">
                <a:latin typeface="Comic Sans MS"/>
                <a:cs typeface="Comic Sans MS"/>
              </a:rPr>
              <a:t>Maemochynynbywaryfferm</a:t>
            </a:r>
            <a:r>
              <a:rPr lang="en-US" sz="5400" dirty="0">
                <a:latin typeface="Comic Sans MS"/>
                <a:cs typeface="Comic Sans MS"/>
              </a:rPr>
              <a:t>.  </a:t>
            </a: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 bwMode="auto">
          <a:xfrm>
            <a:off x="9378044" y="390653"/>
            <a:ext cx="2267857" cy="1818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  <p:pic>
        <p:nvPicPr>
          <p:cNvPr id="6" name="Picture 5" descr="A picture containing grass, photo, many, bunch&#10;&#10;Description automatically generated">
            <a:extLst>
              <a:ext uri="{FF2B5EF4-FFF2-40B4-BE49-F238E27FC236}">
                <a16:creationId xmlns:a16="http://schemas.microsoft.com/office/drawing/2014/main" id="{F21FEE02-2122-144B-9609-0681972AFA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75" y="193801"/>
            <a:ext cx="4983525" cy="3476499"/>
          </a:xfrm>
          <a:prstGeom prst="rect">
            <a:avLst/>
          </a:prstGeom>
        </p:spPr>
      </p:pic>
      <p:sp>
        <p:nvSpPr>
          <p:cNvPr id="2" name="Down Arrow 1">
            <a:extLst>
              <a:ext uri="{FF2B5EF4-FFF2-40B4-BE49-F238E27FC236}">
                <a16:creationId xmlns:a16="http://schemas.microsoft.com/office/drawing/2014/main" id="{5953518C-EA03-7847-8B8E-7194B3B2A5B8}"/>
              </a:ext>
            </a:extLst>
          </p:cNvPr>
          <p:cNvSpPr/>
          <p:nvPr/>
        </p:nvSpPr>
        <p:spPr>
          <a:xfrm rot="4317893">
            <a:off x="4286119" y="262465"/>
            <a:ext cx="975349" cy="3769194"/>
          </a:xfrm>
          <a:prstGeom prst="downArrow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78A63E-94C5-7B4D-A189-0E724F8348A9}"/>
              </a:ext>
            </a:extLst>
          </p:cNvPr>
          <p:cNvSpPr/>
          <p:nvPr/>
        </p:nvSpPr>
        <p:spPr>
          <a:xfrm>
            <a:off x="5562600" y="2412624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2AEC09A-1168-BD44-B2C6-074C8BB867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780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388"/>
    </mc:Choice>
    <mc:Fallback>
      <p:transition spd="slow" advTm="203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800" y="2552699"/>
            <a:ext cx="11849100" cy="4995863"/>
          </a:xfrm>
        </p:spPr>
        <p:txBody>
          <a:bodyPr/>
          <a:lstStyle/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5400" dirty="0">
                <a:latin typeface="Comic Sans MS"/>
                <a:cs typeface="Comic Sans MS"/>
              </a:rPr>
              <a:t>Mae </a:t>
            </a:r>
            <a:r>
              <a:rPr lang="en-US" sz="5400" dirty="0" err="1">
                <a:latin typeface="Comic Sans MS"/>
                <a:cs typeface="Comic Sans MS"/>
              </a:rPr>
              <a:t>mochyn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byw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ar</a:t>
            </a:r>
            <a:r>
              <a:rPr lang="en-US" sz="5400" dirty="0">
                <a:latin typeface="Comic Sans MS"/>
                <a:cs typeface="Comic Sans MS"/>
              </a:rPr>
              <a:t> y </a:t>
            </a:r>
            <a:r>
              <a:rPr lang="en-US" sz="5400" dirty="0" err="1">
                <a:latin typeface="Comic Sans MS"/>
                <a:cs typeface="Comic Sans MS"/>
              </a:rPr>
              <a:t>fferm</a:t>
            </a:r>
            <a:r>
              <a:rPr lang="en-US" sz="5400" dirty="0">
                <a:latin typeface="Comic Sans MS"/>
                <a:cs typeface="Comic Sans MS"/>
              </a:rPr>
              <a:t>.  </a:t>
            </a: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 bwMode="auto">
          <a:xfrm>
            <a:off x="9378044" y="390653"/>
            <a:ext cx="2267857" cy="1818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  <p:pic>
        <p:nvPicPr>
          <p:cNvPr id="6" name="Picture 5" descr="A picture containing grass, photo, many, bunch&#10;&#10;Description automatically generated">
            <a:extLst>
              <a:ext uri="{FF2B5EF4-FFF2-40B4-BE49-F238E27FC236}">
                <a16:creationId xmlns:a16="http://schemas.microsoft.com/office/drawing/2014/main" id="{F21FEE02-2122-144B-9609-0681972AFA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75" y="193801"/>
            <a:ext cx="4983525" cy="3476499"/>
          </a:xfrm>
          <a:prstGeom prst="rect">
            <a:avLst/>
          </a:prstGeom>
        </p:spPr>
      </p:pic>
      <p:sp>
        <p:nvSpPr>
          <p:cNvPr id="2" name="Down Arrow 1">
            <a:extLst>
              <a:ext uri="{FF2B5EF4-FFF2-40B4-BE49-F238E27FC236}">
                <a16:creationId xmlns:a16="http://schemas.microsoft.com/office/drawing/2014/main" id="{5953518C-EA03-7847-8B8E-7194B3B2A5B8}"/>
              </a:ext>
            </a:extLst>
          </p:cNvPr>
          <p:cNvSpPr/>
          <p:nvPr/>
        </p:nvSpPr>
        <p:spPr>
          <a:xfrm rot="4317893">
            <a:off x="4286119" y="262465"/>
            <a:ext cx="975349" cy="3769194"/>
          </a:xfrm>
          <a:prstGeom prst="downArrow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78A63E-94C5-7B4D-A189-0E724F8348A9}"/>
              </a:ext>
            </a:extLst>
          </p:cNvPr>
          <p:cNvSpPr/>
          <p:nvPr/>
        </p:nvSpPr>
        <p:spPr>
          <a:xfrm>
            <a:off x="5562600" y="2412624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4BFBB2A-6978-F041-A2B5-277CDE59D2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96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59"/>
    </mc:Choice>
    <mc:Fallback>
      <p:transition spd="slow" advTm="84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800" y="2552699"/>
            <a:ext cx="11849100" cy="4995863"/>
          </a:xfrm>
        </p:spPr>
        <p:txBody>
          <a:bodyPr/>
          <a:lstStyle/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5400" dirty="0">
                <a:latin typeface="Comic Sans MS"/>
                <a:cs typeface="Comic Sans MS"/>
              </a:rPr>
              <a:t>Mae </a:t>
            </a:r>
            <a:r>
              <a:rPr lang="en-US" sz="5400" dirty="0" err="1">
                <a:latin typeface="Comic Sans MS"/>
                <a:cs typeface="Comic Sans MS"/>
              </a:rPr>
              <a:t>mochyn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byw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ar</a:t>
            </a:r>
            <a:r>
              <a:rPr lang="en-US" sz="5400" dirty="0">
                <a:latin typeface="Comic Sans MS"/>
                <a:cs typeface="Comic Sans MS"/>
              </a:rPr>
              <a:t> y </a:t>
            </a:r>
            <a:r>
              <a:rPr lang="en-US" sz="5400" dirty="0" err="1">
                <a:latin typeface="Comic Sans MS"/>
                <a:cs typeface="Comic Sans MS"/>
              </a:rPr>
              <a:t>fferm</a:t>
            </a:r>
            <a:r>
              <a:rPr lang="en-US" sz="5400" dirty="0">
                <a:latin typeface="Comic Sans MS"/>
                <a:cs typeface="Comic Sans MS"/>
              </a:rPr>
              <a:t>  </a:t>
            </a: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 bwMode="auto">
          <a:xfrm>
            <a:off x="9625652" y="390653"/>
            <a:ext cx="1772640" cy="1818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  <p:pic>
        <p:nvPicPr>
          <p:cNvPr id="6" name="Picture 5" descr="A picture containing grass, photo, many, bunch&#10;&#10;Description automatically generated">
            <a:extLst>
              <a:ext uri="{FF2B5EF4-FFF2-40B4-BE49-F238E27FC236}">
                <a16:creationId xmlns:a16="http://schemas.microsoft.com/office/drawing/2014/main" id="{F21FEE02-2122-144B-9609-0681972AFA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75" y="193801"/>
            <a:ext cx="4983525" cy="3476499"/>
          </a:xfrm>
          <a:prstGeom prst="rect">
            <a:avLst/>
          </a:prstGeom>
        </p:spPr>
      </p:pic>
      <p:sp>
        <p:nvSpPr>
          <p:cNvPr id="2" name="Down Arrow 1">
            <a:extLst>
              <a:ext uri="{FF2B5EF4-FFF2-40B4-BE49-F238E27FC236}">
                <a16:creationId xmlns:a16="http://schemas.microsoft.com/office/drawing/2014/main" id="{5953518C-EA03-7847-8B8E-7194B3B2A5B8}"/>
              </a:ext>
            </a:extLst>
          </p:cNvPr>
          <p:cNvSpPr/>
          <p:nvPr/>
        </p:nvSpPr>
        <p:spPr>
          <a:xfrm rot="4317893">
            <a:off x="4286119" y="262465"/>
            <a:ext cx="975349" cy="3769194"/>
          </a:xfrm>
          <a:prstGeom prst="downArrow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78A63E-94C5-7B4D-A189-0E724F8348A9}"/>
              </a:ext>
            </a:extLst>
          </p:cNvPr>
          <p:cNvSpPr/>
          <p:nvPr/>
        </p:nvSpPr>
        <p:spPr>
          <a:xfrm>
            <a:off x="5562600" y="2412624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F44A0EB-54F3-F54B-A986-97148EB686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966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50"/>
    </mc:Choice>
    <mc:Fallback>
      <p:transition spd="slow" advTm="193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800" y="2552699"/>
            <a:ext cx="11849100" cy="4995863"/>
          </a:xfrm>
        </p:spPr>
        <p:txBody>
          <a:bodyPr/>
          <a:lstStyle/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5400" dirty="0">
                <a:latin typeface="Comic Sans MS"/>
                <a:cs typeface="Comic Sans MS"/>
              </a:rPr>
              <a:t>Mae </a:t>
            </a:r>
            <a:r>
              <a:rPr lang="en-US" sz="5400" dirty="0" err="1">
                <a:latin typeface="Comic Sans MS"/>
                <a:cs typeface="Comic Sans MS"/>
              </a:rPr>
              <a:t>mochyn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yn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byw</a:t>
            </a:r>
            <a:r>
              <a:rPr lang="en-US" sz="5400" dirty="0">
                <a:latin typeface="Comic Sans MS"/>
                <a:cs typeface="Comic Sans MS"/>
              </a:rPr>
              <a:t> </a:t>
            </a:r>
            <a:r>
              <a:rPr lang="en-US" sz="5400" dirty="0" err="1">
                <a:latin typeface="Comic Sans MS"/>
                <a:cs typeface="Comic Sans MS"/>
              </a:rPr>
              <a:t>ar</a:t>
            </a:r>
            <a:r>
              <a:rPr lang="en-US" sz="5400" dirty="0">
                <a:latin typeface="Comic Sans MS"/>
                <a:cs typeface="Comic Sans MS"/>
              </a:rPr>
              <a:t> y </a:t>
            </a:r>
            <a:r>
              <a:rPr lang="en-US" sz="5400" dirty="0" err="1">
                <a:latin typeface="Comic Sans MS"/>
                <a:cs typeface="Comic Sans MS"/>
              </a:rPr>
              <a:t>fferm</a:t>
            </a:r>
            <a:r>
              <a:rPr lang="en-US" sz="5400" dirty="0">
                <a:latin typeface="Comic Sans MS"/>
                <a:cs typeface="Comic Sans MS"/>
              </a:rPr>
              <a:t>.  </a:t>
            </a:r>
          </a:p>
          <a:p>
            <a:pPr marL="0" indent="0" algn="ctr">
              <a:buNone/>
            </a:pPr>
            <a:endParaRPr lang="en-US" sz="6000" dirty="0">
              <a:latin typeface="Comic Sans MS"/>
              <a:cs typeface="Comic Sans MS"/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 bwMode="auto">
          <a:xfrm>
            <a:off x="9625652" y="390653"/>
            <a:ext cx="1772640" cy="1818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pic>
      <p:pic>
        <p:nvPicPr>
          <p:cNvPr id="6" name="Picture 5" descr="A picture containing grass, photo, many, bunch&#10;&#10;Description automatically generated">
            <a:extLst>
              <a:ext uri="{FF2B5EF4-FFF2-40B4-BE49-F238E27FC236}">
                <a16:creationId xmlns:a16="http://schemas.microsoft.com/office/drawing/2014/main" id="{F21FEE02-2122-144B-9609-0681972AFA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75" y="193801"/>
            <a:ext cx="4983525" cy="3476499"/>
          </a:xfrm>
          <a:prstGeom prst="rect">
            <a:avLst/>
          </a:prstGeom>
        </p:spPr>
      </p:pic>
      <p:sp>
        <p:nvSpPr>
          <p:cNvPr id="2" name="Down Arrow 1">
            <a:extLst>
              <a:ext uri="{FF2B5EF4-FFF2-40B4-BE49-F238E27FC236}">
                <a16:creationId xmlns:a16="http://schemas.microsoft.com/office/drawing/2014/main" id="{5953518C-EA03-7847-8B8E-7194B3B2A5B8}"/>
              </a:ext>
            </a:extLst>
          </p:cNvPr>
          <p:cNvSpPr/>
          <p:nvPr/>
        </p:nvSpPr>
        <p:spPr>
          <a:xfrm rot="4317893">
            <a:off x="4286119" y="262465"/>
            <a:ext cx="975349" cy="3769194"/>
          </a:xfrm>
          <a:prstGeom prst="downArrow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92D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78A63E-94C5-7B4D-A189-0E724F8348A9}"/>
              </a:ext>
            </a:extLst>
          </p:cNvPr>
          <p:cNvSpPr/>
          <p:nvPr/>
        </p:nvSpPr>
        <p:spPr>
          <a:xfrm>
            <a:off x="5562600" y="2412624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132C024-7282-BC44-93C4-A72999671C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695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33"/>
    </mc:Choice>
    <mc:Fallback>
      <p:transition spd="slow" advTm="83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od Marcio FP.jpg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3" t="71664" r="53553" b="4958"/>
          <a:stretch/>
        </p:blipFill>
        <p:spPr>
          <a:xfrm>
            <a:off x="9107715" y="189673"/>
            <a:ext cx="3084285" cy="2676898"/>
          </a:xfrm>
        </p:spPr>
      </p:pic>
      <p:sp>
        <p:nvSpPr>
          <p:cNvPr id="6" name="Rectangle 5"/>
          <p:cNvSpPr/>
          <p:nvPr/>
        </p:nvSpPr>
        <p:spPr>
          <a:xfrm>
            <a:off x="2794001" y="2866571"/>
            <a:ext cx="622299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600" dirty="0" err="1">
                <a:latin typeface="Comic Sans MS"/>
                <a:cs typeface="Comic Sans MS"/>
              </a:rPr>
              <a:t>mae</a:t>
            </a:r>
            <a:endParaRPr lang="en-US" sz="166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5128987" y="5685605"/>
            <a:ext cx="1433285" cy="0"/>
          </a:xfrm>
          <a:prstGeom prst="line">
            <a:avLst/>
          </a:prstGeom>
          <a:ln w="76200" cmpd="sng">
            <a:solidFill>
              <a:srgbClr val="FF0080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5-Point Star 8"/>
          <p:cNvSpPr/>
          <p:nvPr/>
        </p:nvSpPr>
        <p:spPr>
          <a:xfrm>
            <a:off x="3505201" y="5425436"/>
            <a:ext cx="629195" cy="520337"/>
          </a:xfrm>
          <a:prstGeom prst="star5">
            <a:avLst/>
          </a:prstGeom>
          <a:solidFill>
            <a:srgbClr val="FF000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2057E1D-6CD6-C146-9E71-AC7C385D1C09}"/>
              </a:ext>
            </a:extLst>
          </p:cNvPr>
          <p:cNvSpPr/>
          <p:nvPr/>
        </p:nvSpPr>
        <p:spPr>
          <a:xfrm>
            <a:off x="3314700" y="1344551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E94D734-7CED-E845-AC5C-8A91D6E29F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16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84"/>
    </mc:Choice>
    <mc:Fallback>
      <p:transition spd="slow" advTm="9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2E5D5E9-DB6F-8D46-95FB-6A44CDAF70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/>
        </p:blipFill>
        <p:spPr>
          <a:xfrm>
            <a:off x="3679066" y="1689347"/>
            <a:ext cx="4283834" cy="4048683"/>
          </a:xfrm>
        </p:spPr>
      </p:pic>
      <p:pic>
        <p:nvPicPr>
          <p:cNvPr id="4" name="Content Placeholder 3" descr="Cod Marcio FP.jpg">
            <a:extLst>
              <a:ext uri="{FF2B5EF4-FFF2-40B4-BE49-F238E27FC236}">
                <a16:creationId xmlns:a16="http://schemas.microsoft.com/office/drawing/2014/main" id="{89619989-3562-8149-96A7-6984D895A7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19" t="19533" r="10936" b="57256"/>
          <a:stretch/>
        </p:blipFill>
        <p:spPr>
          <a:xfrm>
            <a:off x="9046335" y="365125"/>
            <a:ext cx="2307465" cy="2081235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A3FA670-3B99-7F45-A1DD-0A961D90A430}"/>
              </a:ext>
            </a:extLst>
          </p:cNvPr>
          <p:cNvSpPr/>
          <p:nvPr/>
        </p:nvSpPr>
        <p:spPr>
          <a:xfrm>
            <a:off x="3378200" y="489018"/>
            <a:ext cx="4086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1" name="Content Placeholder 3" descr="Cod Marcio FP.jpg">
            <a:extLst>
              <a:ext uri="{FF2B5EF4-FFF2-40B4-BE49-F238E27FC236}">
                <a16:creationId xmlns:a16="http://schemas.microsoft.com/office/drawing/2014/main" id="{6422145D-33BB-0646-A17A-7CF7171212B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19" t="19533" r="10936" b="57256"/>
          <a:stretch/>
        </p:blipFill>
        <p:spPr>
          <a:xfrm>
            <a:off x="9365343" y="215900"/>
            <a:ext cx="2307465" cy="2081235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1E6EDAB6-6D28-6A47-8A09-BDB1085FBC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697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39"/>
    </mc:Choice>
    <mc:Fallback>
      <p:transition spd="slow" advTm="9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E8FE5FAD-F9B9-EF45-B1F1-55186533B0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9807884" y="250824"/>
            <a:ext cx="2244416" cy="2098675"/>
          </a:xfrm>
        </p:spPr>
      </p:pic>
      <p:pic>
        <p:nvPicPr>
          <p:cNvPr id="7" name="Picture 6" descr="A black sign with white text&#10;&#10;Description automatically generated">
            <a:extLst>
              <a:ext uri="{FF2B5EF4-FFF2-40B4-BE49-F238E27FC236}">
                <a16:creationId xmlns:a16="http://schemas.microsoft.com/office/drawing/2014/main" id="{AA195FAE-4A26-4E42-9A6C-71AA437CAF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3283" y="2628899"/>
            <a:ext cx="8768117" cy="3155951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EB02839C-1481-4144-B0E0-A4CED66F21DB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Cofiwch</a:t>
            </a:r>
            <a:r>
              <a:rPr lang="en-GB" sz="7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!</a:t>
            </a:r>
            <a:endParaRPr lang="en-GB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3BFEB761-F7E5-8847-BE05-2F10785C23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407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95"/>
    </mc:Choice>
    <mc:Fallback>
      <p:transition spd="slow" advTm="132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CAC4108A-8A7E-E44D-8732-C64AE84F7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3111" y="640081"/>
            <a:ext cx="5138808" cy="359276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b="1" cap="none" spc="0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accent1"/>
                  </a:outerShdw>
                </a:effectLst>
              </a:rPr>
              <a:t>R</a:t>
            </a:r>
            <a:r>
              <a:rPr lang="en-US" sz="6000" b="1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accent1"/>
                  </a:outerShdw>
                </a:effectLst>
              </a:rPr>
              <a:t>ydych chi’n barod i ysgrifennu!</a:t>
            </a:r>
            <a:endParaRPr lang="en-US" sz="6000" b="1" cap="none" spc="0">
              <a:ln w="12700">
                <a:solidFill>
                  <a:schemeClr val="accent1"/>
                </a:solidFill>
                <a:prstDash val="solid"/>
              </a:ln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AD13924-DC7C-4339-B194-8A4EFFBF2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6107584" cy="6858000"/>
          </a:xfrm>
          <a:prstGeom prst="rect">
            <a:avLst/>
          </a:prstGeom>
          <a:solidFill>
            <a:srgbClr val="6B5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26">
            <a:extLst>
              <a:ext uri="{FF2B5EF4-FFF2-40B4-BE49-F238E27FC236}">
                <a16:creationId xmlns:a16="http://schemas.microsoft.com/office/drawing/2014/main" id="{72458505-C9BA-445F-AE75-CFC7FF04F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480917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 descr="A close up of a toy&#10;&#10;Description automatically generated">
            <a:extLst>
              <a:ext uri="{FF2B5EF4-FFF2-40B4-BE49-F238E27FC236}">
                <a16:creationId xmlns:a16="http://schemas.microsoft.com/office/drawing/2014/main" id="{64052B9D-FC10-1248-A16E-F66636F64A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3070"/>
          <a:stretch/>
        </p:blipFill>
        <p:spPr>
          <a:xfrm>
            <a:off x="1120701" y="1112060"/>
            <a:ext cx="3861262" cy="4633859"/>
          </a:xfrm>
          <a:prstGeom prst="rect">
            <a:avLst/>
          </a:prstGeom>
          <a:effectLst/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38ED2B0D-5F2A-9F46-A17C-2FC6ABE3F5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070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56"/>
    </mc:Choice>
    <mc:Fallback>
      <p:transition spd="slow" advTm="7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8FBB72CDD01C4EADC5A5A623840650" ma:contentTypeVersion="11" ma:contentTypeDescription="Create a new document." ma:contentTypeScope="" ma:versionID="dd8abc66b9702bff0eb7e39373150a4e">
  <xsd:schema xmlns:xsd="http://www.w3.org/2001/XMLSchema" xmlns:xs="http://www.w3.org/2001/XMLSchema" xmlns:p="http://schemas.microsoft.com/office/2006/metadata/properties" xmlns:ns2="41e1f182-1ae0-49d2-bdeb-fb6332ab6172" xmlns:ns3="20249dec-a2b1-4d3b-9dfc-6f78ba7ff7ff" targetNamespace="http://schemas.microsoft.com/office/2006/metadata/properties" ma:root="true" ma:fieldsID="d33899618e58a8f6c87db6e7a85b9cfe" ns2:_="" ns3:_="">
    <xsd:import namespace="41e1f182-1ae0-49d2-bdeb-fb6332ab6172"/>
    <xsd:import namespace="20249dec-a2b1-4d3b-9dfc-6f78ba7ff7f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e1f182-1ae0-49d2-bdeb-fb6332ab61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249dec-a2b1-4d3b-9dfc-6f78ba7ff7f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B96375C-7FFB-483B-8DB3-B172059287CC}"/>
</file>

<file path=customXml/itemProps2.xml><?xml version="1.0" encoding="utf-8"?>
<ds:datastoreItem xmlns:ds="http://schemas.openxmlformats.org/officeDocument/2006/customXml" ds:itemID="{87223915-5988-4951-A6A9-0BC220F6A2DD}"/>
</file>

<file path=customXml/itemProps3.xml><?xml version="1.0" encoding="utf-8"?>
<ds:datastoreItem xmlns:ds="http://schemas.openxmlformats.org/officeDocument/2006/customXml" ds:itemID="{18EEEABD-2F87-44AE-A401-EFA5BCD860B8}"/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103</Words>
  <Application>Microsoft Macintosh PowerPoint</Application>
  <PresentationFormat>Widescreen</PresentationFormat>
  <Paragraphs>33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Edrychwch pwy sydd wedi dod i’n helpu!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Cofiwch!</vt:lpstr>
      <vt:lpstr>Rydych chi’n barod i ysgrifennu!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Harris-Jenkins</dc:creator>
  <cp:lastModifiedBy>Rebecca Harris-Jenkins</cp:lastModifiedBy>
  <cp:revision>2</cp:revision>
  <dcterms:created xsi:type="dcterms:W3CDTF">2020-06-15T16:56:04Z</dcterms:created>
  <dcterms:modified xsi:type="dcterms:W3CDTF">2020-06-15T17:02:18Z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0x010100D28FBB72CDD01C4EADC5A5A623840650</vt:lpwstr>
  </property>
</Properties>
</file>