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reddie Lancaster" initials="FL" lastIdx="2" clrIdx="0">
    <p:extLst>
      <p:ext uri="{19B8F6BF-5375-455C-9EA6-DF929625EA0E}">
        <p15:presenceInfo xmlns:p15="http://schemas.microsoft.com/office/powerpoint/2012/main" userId="S::lancasterf1@hwbcymru.net::098ccd2e-576b-4545-8af8-fded4bc14d5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960587-1D40-7ED6-E7CD-D48A84480DB6}" v="116" dt="2021-03-26T10:25:22.794"/>
    <p1510:client id="{3899AA46-A63A-1F56-F462-DD6E9A534F1C}" v="554" dt="2021-03-26T10:17:27.140"/>
    <p1510:client id="{5AB4ECDA-EFB7-4314-A46C-9692F99DCD4D}" v="123" dt="2021-03-25T11:34:49.696"/>
    <p1510:client id="{8F6EB79F-90A9-B000-CFF1-BC5E190DC881}" v="4" dt="2021-03-24T14:56:15.208"/>
    <p1510:client id="{CF55245D-E14C-48EB-98DB-52B66EF8BB47}" v="43" dt="2021-03-24T14:13:14.3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s://www.insauga.com/easter-bunny-declared-an-essential-service-in-ontario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0.jpeg"/><Relationship Id="rId3" Type="http://schemas.openxmlformats.org/officeDocument/2006/relationships/hyperlink" Target="https://runescape.wiki/w/Easter_Bunny" TargetMode="External"/><Relationship Id="rId7" Type="http://schemas.openxmlformats.org/officeDocument/2006/relationships/image" Target="../media/image6.jpeg"/><Relationship Id="rId12" Type="http://schemas.openxmlformats.org/officeDocument/2006/relationships/image" Target="../media/image9.jpeg"/><Relationship Id="rId2" Type="http://schemas.openxmlformats.org/officeDocument/2006/relationships/image" Target="../media/image3.png"/><Relationship Id="rId16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cutetropolis.com/2018/04/01/dog-in-bunny-suit/" TargetMode="External"/><Relationship Id="rId11" Type="http://schemas.openxmlformats.org/officeDocument/2006/relationships/hyperlink" Target="http://calaymo.deviantart.com/art/Pretty-Babies-bunnies-118865580" TargetMode="External"/><Relationship Id="rId5" Type="http://schemas.openxmlformats.org/officeDocument/2006/relationships/image" Target="../media/image5.jpeg"/><Relationship Id="rId15" Type="http://schemas.openxmlformats.org/officeDocument/2006/relationships/image" Target="../media/image11.jpeg"/><Relationship Id="rId10" Type="http://schemas.openxmlformats.org/officeDocument/2006/relationships/image" Target="../media/image8.jpeg"/><Relationship Id="rId4" Type="http://schemas.openxmlformats.org/officeDocument/2006/relationships/image" Target="../media/image4.jpeg"/><Relationship Id="rId9" Type="http://schemas.openxmlformats.org/officeDocument/2006/relationships/hyperlink" Target="https://commons.wikimedia.org/wiki/Commons:Photo_challenge/2014_-_March-April_-_Traditions" TargetMode="External"/><Relationship Id="rId14" Type="http://schemas.openxmlformats.org/officeDocument/2006/relationships/hyperlink" Target="https://awomanwithhobbitfeet.blogspot.com/2010/04/easter-bunny.html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tionary.org/wiki/Easter_Bunny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auga.com/easter-bunny-declared-an-essential-service-in-ontario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8CCCB6D-5162-4AAE-A5E3-3AC55410D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BCD8C04-CC7B-40EF-82EB-E9821F79BB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70" y="2458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Free Images : grass, animal, cute, wildlife, mammal, fauna ...">
            <a:extLst>
              <a:ext uri="{FF2B5EF4-FFF2-40B4-BE49-F238E27FC236}">
                <a16:creationId xmlns:a16="http://schemas.microsoft.com/office/drawing/2014/main" id="{8901DAD6-0F5D-4406-A64E-AA62B9A758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l="5373" r="12378" b="-1"/>
          <a:stretch/>
        </p:blipFill>
        <p:spPr>
          <a:xfrm>
            <a:off x="-170" y="10"/>
            <a:ext cx="8450317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4567137"/>
          </a:xfrm>
        </p:spPr>
        <p:txBody>
          <a:bodyPr>
            <a:normAutofit/>
          </a:bodyPr>
          <a:lstStyle/>
          <a:p>
            <a:pPr algn="l"/>
            <a:br>
              <a:rPr lang="en-US" sz="4400">
                <a:solidFill>
                  <a:srgbClr val="FFFFFF"/>
                </a:solidFill>
                <a:cs typeface="Calibri Light"/>
              </a:rPr>
            </a:br>
            <a:endParaRPr lang="en-US" sz="4400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3467" y="5277684"/>
            <a:ext cx="4620584" cy="77549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  <a:cs typeface="Calibri"/>
              </a:rPr>
              <a:t>Y </a:t>
            </a:r>
            <a:r>
              <a:rPr lang="en-US" dirty="0" err="1">
                <a:solidFill>
                  <a:srgbClr val="FFFFFF"/>
                </a:solidFill>
                <a:cs typeface="Calibri"/>
              </a:rPr>
              <a:t>Pasg</a:t>
            </a:r>
            <a:r>
              <a:rPr lang="en-US" dirty="0">
                <a:solidFill>
                  <a:srgbClr val="FFFFFF"/>
                </a:solidFill>
                <a:cs typeface="Calibri"/>
              </a:rPr>
              <a:t> </a:t>
            </a:r>
            <a:r>
              <a:rPr lang="en-US" dirty="0" err="1">
                <a:solidFill>
                  <a:srgbClr val="FFFFFF"/>
                </a:solidFill>
                <a:cs typeface="Calibri"/>
              </a:rPr>
              <a:t>gan</a:t>
            </a:r>
            <a:r>
              <a:rPr lang="en-US" dirty="0">
                <a:solidFill>
                  <a:srgbClr val="FFFFFF"/>
                </a:solidFill>
                <a:cs typeface="Calibri"/>
              </a:rPr>
              <a:t> Freddie a Louis-Jay</a:t>
            </a:r>
          </a:p>
        </p:txBody>
      </p:sp>
      <p:pic>
        <p:nvPicPr>
          <p:cNvPr id="5" name="Picture 5" descr="A picture containing cup, sitting, indoor, coffee&#10;&#10;Description automatically generated">
            <a:extLst>
              <a:ext uri="{FF2B5EF4-FFF2-40B4-BE49-F238E27FC236}">
                <a16:creationId xmlns:a16="http://schemas.microsoft.com/office/drawing/2014/main" id="{602BD0D1-8DE4-4318-B7CF-C305BCB178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940" r="24023" b="-2"/>
          <a:stretch/>
        </p:blipFill>
        <p:spPr>
          <a:xfrm>
            <a:off x="6225997" y="-2458"/>
            <a:ext cx="5962785" cy="685800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3415590-E91D-4E22-A5CD-12C05008F607}"/>
              </a:ext>
            </a:extLst>
          </p:cNvPr>
          <p:cNvSpPr txBox="1"/>
          <p:nvPr/>
        </p:nvSpPr>
        <p:spPr>
          <a:xfrm>
            <a:off x="9718246" y="6657945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67656-8A34-4AAF-8D88-9C6E2CE7B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Byth </a:t>
            </a:r>
            <a:r>
              <a:rPr lang="en-US" dirty="0" err="1">
                <a:cs typeface="Calibri Light"/>
              </a:rPr>
              <a:t>ydy'r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gwningen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Pasg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yn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edrych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fel</a:t>
            </a:r>
            <a:r>
              <a:rPr lang="en-US" dirty="0">
                <a:cs typeface="Calibri Light"/>
              </a:rPr>
              <a:t>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F4E51D-12A7-4ED2-B0A1-5A0F1C19B2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7" descr="A picture containing indoor, outdoor object&#10;&#10;Description automatically generated">
            <a:extLst>
              <a:ext uri="{FF2B5EF4-FFF2-40B4-BE49-F238E27FC236}">
                <a16:creationId xmlns:a16="http://schemas.microsoft.com/office/drawing/2014/main" id="{0972E0D2-34B8-4264-AC0F-885BFC5A544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4897256" y="-2397607"/>
            <a:ext cx="1018065" cy="2074325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B438AC-3E30-43DE-8DEB-01F564C1DD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10" descr="Row Of Easter Bunnies Free Stock Photo - Public Domain ...">
            <a:extLst>
              <a:ext uri="{FF2B5EF4-FFF2-40B4-BE49-F238E27FC236}">
                <a16:creationId xmlns:a16="http://schemas.microsoft.com/office/drawing/2014/main" id="{3B02B586-9E3D-481F-A6C5-0ED54C3BD522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6502880" y="4566038"/>
            <a:ext cx="3199113" cy="2279982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60A5C9E-665F-4BB1-9E2E-53455EDD38AA}"/>
              </a:ext>
            </a:extLst>
          </p:cNvPr>
          <p:cNvSpPr txBox="1"/>
          <p:nvPr/>
        </p:nvSpPr>
        <p:spPr>
          <a:xfrm>
            <a:off x="2520950" y="6189663"/>
            <a:ext cx="1795463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A5CB9C45-DB5E-4AAC-AE3E-93C140C13D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270739" y="2592046"/>
            <a:ext cx="2297502" cy="2076474"/>
          </a:xfrm>
          <a:prstGeom prst="rect">
            <a:avLst/>
          </a:prstGeom>
        </p:spPr>
      </p:pic>
      <p:pic>
        <p:nvPicPr>
          <p:cNvPr id="14" name="Picture 14" descr="Free Images : sweet, cute, wildlife, decoration, spring ...">
            <a:extLst>
              <a:ext uri="{FF2B5EF4-FFF2-40B4-BE49-F238E27FC236}">
                <a16:creationId xmlns:a16="http://schemas.microsoft.com/office/drawing/2014/main" id="{B133E995-7ADD-4A1B-BDE4-0D6DA91CC7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14137" y="2660807"/>
            <a:ext cx="2585049" cy="1680162"/>
          </a:xfrm>
          <a:prstGeom prst="rect">
            <a:avLst/>
          </a:prstGeom>
        </p:spPr>
      </p:pic>
      <p:pic>
        <p:nvPicPr>
          <p:cNvPr id="16" name="Picture 16" descr="A picture containing grass, outdoor, mammal, lagomorph&#10;&#10;Description automatically generated">
            <a:extLst>
              <a:ext uri="{FF2B5EF4-FFF2-40B4-BE49-F238E27FC236}">
                <a16:creationId xmlns:a16="http://schemas.microsoft.com/office/drawing/2014/main" id="{550E53A6-B216-4B6C-AEC6-29A492F5F19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09268" y="4582091"/>
            <a:ext cx="2743200" cy="197826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1DAA3F6-6F3A-493A-A12C-A20A06124B83}"/>
              </a:ext>
            </a:extLst>
          </p:cNvPr>
          <p:cNvSpPr txBox="1"/>
          <p:nvPr/>
        </p:nvSpPr>
        <p:spPr>
          <a:xfrm>
            <a:off x="4724400" y="4418013"/>
            <a:ext cx="27432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19" name="Picture 19">
            <a:extLst>
              <a:ext uri="{FF2B5EF4-FFF2-40B4-BE49-F238E27FC236}">
                <a16:creationId xmlns:a16="http://schemas.microsoft.com/office/drawing/2014/main" id="{32E0BD57-8322-43F1-B398-E9F393DB72D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9710468" y="4927035"/>
            <a:ext cx="2748951" cy="2093514"/>
          </a:xfrm>
          <a:prstGeom prst="rect">
            <a:avLst/>
          </a:prstGeom>
        </p:spPr>
      </p:pic>
      <p:pic>
        <p:nvPicPr>
          <p:cNvPr id="22" name="Picture 22" descr="Free photo Easter Greeting Card Hare Easter Bunny Spring ...">
            <a:extLst>
              <a:ext uri="{FF2B5EF4-FFF2-40B4-BE49-F238E27FC236}">
                <a16:creationId xmlns:a16="http://schemas.microsoft.com/office/drawing/2014/main" id="{0F160670-9F09-4D7B-A725-9DC0D608232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556740" y="2598987"/>
            <a:ext cx="3217651" cy="1961952"/>
          </a:xfrm>
          <a:prstGeom prst="rect">
            <a:avLst/>
          </a:prstGeom>
        </p:spPr>
      </p:pic>
      <p:pic>
        <p:nvPicPr>
          <p:cNvPr id="23" name="Picture 23">
            <a:extLst>
              <a:ext uri="{FF2B5EF4-FFF2-40B4-BE49-F238E27FC236}">
                <a16:creationId xmlns:a16="http://schemas.microsoft.com/office/drawing/2014/main" id="{BF56DC7D-7832-4F3C-B32F-55F55E13262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837473B0-CC2E-450A-ABE3-18F120FF3D39}">
                <a1611:picAttrSrcUrl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-6292277" y="-3416061"/>
            <a:ext cx="1384592" cy="2130724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563F867-A778-4C0B-A5BB-5306E1978A9A}"/>
              </a:ext>
            </a:extLst>
          </p:cNvPr>
          <p:cNvSpPr txBox="1"/>
          <p:nvPr/>
        </p:nvSpPr>
        <p:spPr>
          <a:xfrm>
            <a:off x="4447876" y="5026325"/>
            <a:ext cx="26924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26" name="Picture 26" descr="Easter Chicks Free Stock Photo - Public Domain Pictures">
            <a:extLst>
              <a:ext uri="{FF2B5EF4-FFF2-40B4-BE49-F238E27FC236}">
                <a16:creationId xmlns:a16="http://schemas.microsoft.com/office/drawing/2014/main" id="{AD2D519A-3F47-4674-BDEB-9159F502C4C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24287" y="2615242"/>
            <a:ext cx="3030747" cy="1958196"/>
          </a:xfrm>
          <a:prstGeom prst="rect">
            <a:avLst/>
          </a:prstGeom>
        </p:spPr>
      </p:pic>
      <p:pic>
        <p:nvPicPr>
          <p:cNvPr id="27" name="Picture 27" descr="Rabbit Baby Hare Easter · Free photo on Pixabay">
            <a:extLst>
              <a:ext uri="{FF2B5EF4-FFF2-40B4-BE49-F238E27FC236}">
                <a16:creationId xmlns:a16="http://schemas.microsoft.com/office/drawing/2014/main" id="{FCD52BF0-3F9E-4631-8FED-8E36D1894F1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927230" y="4498676"/>
            <a:ext cx="3591464" cy="236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3561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3EC1D-5D4F-4D22-9DF1-53A02F81D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6387102" cy="1325563"/>
          </a:xfrm>
        </p:spPr>
        <p:txBody>
          <a:bodyPr>
            <a:normAutofit/>
          </a:bodyPr>
          <a:lstStyle/>
          <a:p>
            <a:r>
              <a:rPr lang="en-US" dirty="0">
                <a:cs typeface="Calibri Light"/>
              </a:rPr>
              <a:t>Beth </a:t>
            </a:r>
            <a:r>
              <a:rPr lang="en-US" dirty="0" err="1">
                <a:cs typeface="Calibri Light"/>
              </a:rPr>
              <a:t>ydy'r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gwningen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pasg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yn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gwneud</a:t>
            </a:r>
            <a:r>
              <a:rPr lang="en-US" dirty="0">
                <a:cs typeface="Calibri Light"/>
              </a:rPr>
              <a:t>?</a:t>
            </a:r>
          </a:p>
        </p:txBody>
      </p:sp>
      <p:sp>
        <p:nvSpPr>
          <p:cNvPr id="20" name="Content Placeholder 21">
            <a:extLst>
              <a:ext uri="{FF2B5EF4-FFF2-40B4-BE49-F238E27FC236}">
                <a16:creationId xmlns:a16="http://schemas.microsoft.com/office/drawing/2014/main" id="{A04E8F54-9D93-42FF-950D-461BABD7FD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2" y="2871982"/>
            <a:ext cx="6382657" cy="3181684"/>
          </a:xfrm>
        </p:spPr>
        <p:txBody>
          <a:bodyPr anchor="t">
            <a:normAutofit/>
          </a:bodyPr>
          <a:lstStyle/>
          <a:p>
            <a:r>
              <a:rPr lang="en-US" sz="2400" dirty="0">
                <a:cs typeface="Calibri"/>
              </a:rPr>
              <a:t>Maen </a:t>
            </a:r>
            <a:r>
              <a:rPr lang="en-US" sz="2400" dirty="0" err="1">
                <a:cs typeface="Calibri"/>
              </a:rPr>
              <a:t>rhoi</a:t>
            </a:r>
            <a:r>
              <a:rPr lang="en-US" sz="2400" dirty="0">
                <a:cs typeface="Calibri"/>
              </a:rPr>
              <a:t> </a:t>
            </a:r>
            <a:r>
              <a:rPr lang="en-US" sz="2400" dirty="0" err="1">
                <a:cs typeface="Calibri"/>
              </a:rPr>
              <a:t>wyau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pasg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i</a:t>
            </a:r>
            <a:r>
              <a:rPr lang="en-US" sz="2400" dirty="0">
                <a:cs typeface="Calibri"/>
              </a:rPr>
              <a:t>  </a:t>
            </a:r>
            <a:r>
              <a:rPr lang="en-US" sz="2400" b="1" dirty="0" err="1">
                <a:cs typeface="Calibri"/>
              </a:rPr>
              <a:t>bawb</a:t>
            </a:r>
            <a:r>
              <a:rPr lang="en-US" sz="2400" b="1" dirty="0">
                <a:cs typeface="Calibri"/>
              </a:rPr>
              <a:t>.</a:t>
            </a:r>
            <a:endParaRPr lang="en-US" b="1" dirty="0" err="1">
              <a:cs typeface="Calibri" panose="020F0502020204030204"/>
            </a:endParaRPr>
          </a:p>
        </p:txBody>
      </p:sp>
      <p:sp>
        <p:nvSpPr>
          <p:cNvPr id="21" name="Freeform: Shape 24">
            <a:extLst>
              <a:ext uri="{FF2B5EF4-FFF2-40B4-BE49-F238E27FC236}">
                <a16:creationId xmlns:a16="http://schemas.microsoft.com/office/drawing/2014/main" id="{2C6A2225-94AF-4BC4-98F4-77746E7B10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25108" y="1"/>
            <a:ext cx="4666892" cy="3612937"/>
          </a:xfrm>
          <a:custGeom>
            <a:avLst/>
            <a:gdLst>
              <a:gd name="connsiteX0" fmla="*/ 192227 w 4666892"/>
              <a:gd name="connsiteY0" fmla="*/ 0 h 3612937"/>
              <a:gd name="connsiteX1" fmla="*/ 4666892 w 4666892"/>
              <a:gd name="connsiteY1" fmla="*/ 0 h 3612937"/>
              <a:gd name="connsiteX2" fmla="*/ 4666892 w 4666892"/>
              <a:gd name="connsiteY2" fmla="*/ 2643684 h 3612937"/>
              <a:gd name="connsiteX3" fmla="*/ 4657487 w 4666892"/>
              <a:gd name="connsiteY3" fmla="*/ 2656262 h 3612937"/>
              <a:gd name="connsiteX4" fmla="*/ 2628900 w 4666892"/>
              <a:gd name="connsiteY4" fmla="*/ 3612937 h 3612937"/>
              <a:gd name="connsiteX5" fmla="*/ 0 w 4666892"/>
              <a:gd name="connsiteY5" fmla="*/ 984037 h 3612937"/>
              <a:gd name="connsiteX6" fmla="*/ 118190 w 4666892"/>
              <a:gd name="connsiteY6" fmla="*/ 202283 h 3612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66892" h="3612937">
                <a:moveTo>
                  <a:pt x="192227" y="0"/>
                </a:moveTo>
                <a:lnTo>
                  <a:pt x="4666892" y="0"/>
                </a:lnTo>
                <a:lnTo>
                  <a:pt x="4666892" y="2643684"/>
                </a:lnTo>
                <a:lnTo>
                  <a:pt x="4657487" y="2656262"/>
                </a:lnTo>
                <a:cubicBezTo>
                  <a:pt x="4175308" y="3240527"/>
                  <a:pt x="3445594" y="3612937"/>
                  <a:pt x="2628900" y="3612937"/>
                </a:cubicBezTo>
                <a:cubicBezTo>
                  <a:pt x="1176999" y="3612937"/>
                  <a:pt x="0" y="2435938"/>
                  <a:pt x="0" y="984037"/>
                </a:cubicBezTo>
                <a:cubicBezTo>
                  <a:pt x="0" y="711806"/>
                  <a:pt x="41379" y="449239"/>
                  <a:pt x="118190" y="2022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3382067-44B6-41AB-B603-C29BDF63B7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-4" b="23407"/>
          <a:stretch/>
        </p:blipFill>
        <p:spPr>
          <a:xfrm>
            <a:off x="7689829" y="10"/>
            <a:ext cx="4502173" cy="3448209"/>
          </a:xfrm>
          <a:custGeom>
            <a:avLst/>
            <a:gdLst/>
            <a:ahLst/>
            <a:cxnLst/>
            <a:rect l="l" t="t" r="r" b="b"/>
            <a:pathLst>
              <a:path w="4502173" h="3448219">
                <a:moveTo>
                  <a:pt x="205627" y="0"/>
                </a:moveTo>
                <a:lnTo>
                  <a:pt x="4502173" y="0"/>
                </a:lnTo>
                <a:lnTo>
                  <a:pt x="4502173" y="2368934"/>
                </a:lnTo>
                <a:lnTo>
                  <a:pt x="4365663" y="2551486"/>
                </a:lnTo>
                <a:cubicBezTo>
                  <a:pt x="3913696" y="3099144"/>
                  <a:pt x="3229704" y="3448219"/>
                  <a:pt x="2464181" y="3448219"/>
                </a:cubicBezTo>
                <a:cubicBezTo>
                  <a:pt x="1103251" y="3448219"/>
                  <a:pt x="0" y="2344968"/>
                  <a:pt x="0" y="984038"/>
                </a:cubicBezTo>
                <a:cubicBezTo>
                  <a:pt x="0" y="643806"/>
                  <a:pt x="68954" y="319678"/>
                  <a:pt x="193648" y="24867"/>
                </a:cubicBezTo>
                <a:close/>
              </a:path>
            </a:pathLst>
          </a:custGeom>
        </p:spPr>
      </p:pic>
      <p:sp>
        <p:nvSpPr>
          <p:cNvPr id="23" name="Freeform: Shape 26">
            <a:extLst>
              <a:ext uri="{FF2B5EF4-FFF2-40B4-BE49-F238E27FC236}">
                <a16:creationId xmlns:a16="http://schemas.microsoft.com/office/drawing/2014/main" id="{648F5915-2CE1-4F74-88C5-D4366893D2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4737" y="3918051"/>
            <a:ext cx="3587263" cy="2939948"/>
          </a:xfrm>
          <a:custGeom>
            <a:avLst/>
            <a:gdLst>
              <a:gd name="connsiteX0" fmla="*/ 2070613 w 3587263"/>
              <a:gd name="connsiteY0" fmla="*/ 0 h 2939948"/>
              <a:gd name="connsiteX1" fmla="*/ 3534758 w 3587263"/>
              <a:gd name="connsiteY1" fmla="*/ 606469 h 2939948"/>
              <a:gd name="connsiteX2" fmla="*/ 3587263 w 3587263"/>
              <a:gd name="connsiteY2" fmla="*/ 664240 h 2939948"/>
              <a:gd name="connsiteX3" fmla="*/ 3587263 w 3587263"/>
              <a:gd name="connsiteY3" fmla="*/ 2939948 h 2939948"/>
              <a:gd name="connsiteX4" fmla="*/ 193241 w 3587263"/>
              <a:gd name="connsiteY4" fmla="*/ 2939948 h 2939948"/>
              <a:gd name="connsiteX5" fmla="*/ 162719 w 3587263"/>
              <a:gd name="connsiteY5" fmla="*/ 2876589 h 2939948"/>
              <a:gd name="connsiteX6" fmla="*/ 0 w 3587263"/>
              <a:gd name="connsiteY6" fmla="*/ 2070613 h 2939948"/>
              <a:gd name="connsiteX7" fmla="*/ 2070613 w 3587263"/>
              <a:gd name="connsiteY7" fmla="*/ 0 h 2939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87263" h="2939948">
                <a:moveTo>
                  <a:pt x="2070613" y="0"/>
                </a:moveTo>
                <a:cubicBezTo>
                  <a:pt x="2642397" y="0"/>
                  <a:pt x="3160050" y="231761"/>
                  <a:pt x="3534758" y="606469"/>
                </a:cubicBezTo>
                <a:lnTo>
                  <a:pt x="3587263" y="664240"/>
                </a:lnTo>
                <a:lnTo>
                  <a:pt x="3587263" y="2939948"/>
                </a:lnTo>
                <a:lnTo>
                  <a:pt x="193241" y="2939948"/>
                </a:lnTo>
                <a:lnTo>
                  <a:pt x="162719" y="2876589"/>
                </a:lnTo>
                <a:cubicBezTo>
                  <a:pt x="57940" y="2628865"/>
                  <a:pt x="0" y="2356505"/>
                  <a:pt x="0" y="2070613"/>
                </a:cubicBezTo>
                <a:cubicBezTo>
                  <a:pt x="0" y="927045"/>
                  <a:pt x="927045" y="0"/>
                  <a:pt x="2070613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8" descr="Easter Egg Hunt Free Stock Photo - Public Domain Pictures">
            <a:extLst>
              <a:ext uri="{FF2B5EF4-FFF2-40B4-BE49-F238E27FC236}">
                <a16:creationId xmlns:a16="http://schemas.microsoft.com/office/drawing/2014/main" id="{B70EBF01-5C6F-43D4-AA7F-C6E13B7A514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16"/>
          <a:stretch/>
        </p:blipFill>
        <p:spPr>
          <a:xfrm>
            <a:off x="8768827" y="4082141"/>
            <a:ext cx="3423175" cy="2775859"/>
          </a:xfrm>
          <a:custGeom>
            <a:avLst/>
            <a:gdLst/>
            <a:ahLst/>
            <a:cxnLst/>
            <a:rect l="l" t="t" r="r" b="b"/>
            <a:pathLst>
              <a:path w="3423175" h="2775859">
                <a:moveTo>
                  <a:pt x="1906524" y="0"/>
                </a:moveTo>
                <a:cubicBezTo>
                  <a:pt x="2498805" y="0"/>
                  <a:pt x="3028006" y="270078"/>
                  <a:pt x="3377691" y="693798"/>
                </a:cubicBezTo>
                <a:lnTo>
                  <a:pt x="3423175" y="754624"/>
                </a:lnTo>
                <a:lnTo>
                  <a:pt x="3423175" y="2775859"/>
                </a:lnTo>
                <a:lnTo>
                  <a:pt x="211114" y="2775859"/>
                </a:lnTo>
                <a:lnTo>
                  <a:pt x="149824" y="2648629"/>
                </a:lnTo>
                <a:cubicBezTo>
                  <a:pt x="53349" y="2420536"/>
                  <a:pt x="0" y="2169760"/>
                  <a:pt x="0" y="1906524"/>
                </a:cubicBezTo>
                <a:cubicBezTo>
                  <a:pt x="0" y="853580"/>
                  <a:pt x="853580" y="0"/>
                  <a:pt x="1906524" y="0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7AC2BF7-6737-4B61-B47D-3B255B5FE68A}"/>
              </a:ext>
            </a:extLst>
          </p:cNvPr>
          <p:cNvSpPr txBox="1"/>
          <p:nvPr/>
        </p:nvSpPr>
        <p:spPr>
          <a:xfrm>
            <a:off x="9870226" y="6657945"/>
            <a:ext cx="232146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293715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cup, sitting, indoor, coffee&#10;&#10;Description automatically generated">
            <a:extLst>
              <a:ext uri="{FF2B5EF4-FFF2-40B4-BE49-F238E27FC236}">
                <a16:creationId xmlns:a16="http://schemas.microsoft.com/office/drawing/2014/main" id="{D1377ECE-F40D-4715-A17D-DD364847D4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8217" b="751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2A738F-F636-4936-A777-EAE52C305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cs typeface="Calibri Light"/>
              </a:rPr>
              <a:t>Y </a:t>
            </a:r>
            <a:r>
              <a:rPr lang="en-US" sz="3600" dirty="0" err="1">
                <a:solidFill>
                  <a:schemeClr val="tx1">
                    <a:lumMod val="85000"/>
                    <a:lumOff val="15000"/>
                  </a:schemeClr>
                </a:solidFill>
                <a:cs typeface="Calibri Light"/>
              </a:rPr>
              <a:t>diwedd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502E3D4D-5A26-468E-AF5C-F1A6524CEC3F}"/>
              </a:ext>
            </a:extLst>
          </p:cNvPr>
          <p:cNvSpPr txBox="1"/>
          <p:nvPr/>
        </p:nvSpPr>
        <p:spPr>
          <a:xfrm>
            <a:off x="9718246" y="6657945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396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 </vt:lpstr>
      <vt:lpstr>Byth ydy'r gwningen Pasg yn edrych fel?</vt:lpstr>
      <vt:lpstr>Beth ydy'r gwningen pasg yn gwneud?</vt:lpstr>
      <vt:lpstr>Y diwedd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</dc:title>
  <dc:creator/>
  <cp:lastModifiedBy/>
  <cp:revision>171</cp:revision>
  <dcterms:created xsi:type="dcterms:W3CDTF">2021-03-24T14:11:50Z</dcterms:created>
  <dcterms:modified xsi:type="dcterms:W3CDTF">2021-03-26T12:25:47Z</dcterms:modified>
</cp:coreProperties>
</file>