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258" r:id="rId2"/>
    <p:sldId id="303" r:id="rId3"/>
    <p:sldId id="264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267" r:id="rId3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Comic Sans MS" panose="030F0702030302020204" pitchFamily="66" charset="0"/>
      <p:regular r:id="rId41"/>
      <p:bold r:id="rId42"/>
      <p:italic r:id="rId43"/>
      <p:boldItalic r:id="rId44"/>
    </p:embeddedFont>
    <p:embeddedFont>
      <p:font typeface="Twinkl" panose="020B0604020202020204" charset="0"/>
      <p:regular r:id="rId45"/>
      <p:bold r:id="rId4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8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2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7.fntdata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7DF9669-342E-42A1-A8FA-52A364367485}"/>
              </a:ext>
            </a:extLst>
          </p:cNvPr>
          <p:cNvSpPr txBox="1"/>
          <p:nvPr/>
        </p:nvSpPr>
        <p:spPr>
          <a:xfrm>
            <a:off x="437323" y="92766"/>
            <a:ext cx="8521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Sut </a:t>
            </a:r>
            <a:r>
              <a:rPr lang="en-GB" sz="3200" b="1" dirty="0" err="1">
                <a:latin typeface="Comic Sans MS" panose="030F0702030302020204" pitchFamily="66" charset="0"/>
              </a:rPr>
              <a:t>fyddwch</a:t>
            </a:r>
            <a:r>
              <a:rPr lang="en-GB" sz="3200" b="1" dirty="0">
                <a:latin typeface="Comic Sans MS" panose="030F0702030302020204" pitchFamily="66" charset="0"/>
              </a:rPr>
              <a:t> </a:t>
            </a:r>
            <a:r>
              <a:rPr lang="en-GB" sz="3200" b="1" dirty="0" err="1">
                <a:latin typeface="Comic Sans MS" panose="030F0702030302020204" pitchFamily="66" charset="0"/>
              </a:rPr>
              <a:t>yn</a:t>
            </a:r>
            <a:r>
              <a:rPr lang="en-GB" sz="3200" b="1" dirty="0">
                <a:latin typeface="Comic Sans MS" panose="030F0702030302020204" pitchFamily="66" charset="0"/>
              </a:rPr>
              <a:t> </a:t>
            </a:r>
            <a:r>
              <a:rPr lang="en-GB" sz="3200" b="1" dirty="0" err="1">
                <a:latin typeface="Comic Sans MS" panose="030F0702030302020204" pitchFamily="66" charset="0"/>
              </a:rPr>
              <a:t>mesur</a:t>
            </a:r>
            <a:r>
              <a:rPr lang="en-GB" sz="3200" b="1" dirty="0">
                <a:latin typeface="Comic Sans MS" panose="030F0702030302020204" pitchFamily="66" charset="0"/>
              </a:rPr>
              <a:t>…… ?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78C9DAF-0122-43F3-A285-CCFBD10338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57703" y1="42608" x2="57703" y2="42608"/>
                        <a14:backgroundMark x1="2035" y1="15054" x2="61337" y2="15860"/>
                        <a14:backgroundMark x1="61337" y1="15860" x2="71512" y2="14382"/>
                        <a14:backgroundMark x1="71512" y1="14382" x2="76381" y2="14382"/>
                        <a14:backgroundMark x1="76381" y1="14382" x2="85901" y2="12634"/>
                        <a14:backgroundMark x1="85901" y1="12634" x2="96076" y2="13575"/>
                        <a14:backgroundMark x1="85102" y1="25403" x2="90988" y2="30914"/>
                        <a14:backgroundMark x1="90988" y1="30914" x2="89244" y2="37903"/>
                        <a14:backgroundMark x1="89244" y1="37903" x2="86555" y2="43414"/>
                        <a14:backgroundMark x1="86555" y1="43414" x2="97747" y2="47581"/>
                        <a14:backgroundMark x1="97747" y1="47581" x2="98110" y2="55780"/>
                        <a14:backgroundMark x1="98110" y1="55780" x2="91424" y2="58602"/>
                        <a14:backgroundMark x1="91424" y1="58602" x2="91788" y2="65457"/>
                        <a14:backgroundMark x1="91788" y1="65457" x2="88590" y2="70968"/>
                        <a14:backgroundMark x1="88590" y1="70968" x2="84956" y2="74059"/>
                        <a14:backgroundMark x1="84956" y1="74059" x2="90116" y2="79032"/>
                        <a14:backgroundMark x1="90116" y1="79032" x2="98910" y2="81452"/>
                        <a14:backgroundMark x1="98910" y1="81452" x2="95203" y2="85618"/>
                        <a14:backgroundMark x1="95203" y1="85618" x2="86483" y2="88575"/>
                        <a14:backgroundMark x1="86483" y1="88575" x2="90916" y2="91263"/>
                        <a14:backgroundMark x1="90916" y1="91263" x2="93895" y2="95699"/>
                        <a14:backgroundMark x1="93895" y1="95699" x2="94113" y2="95565"/>
                        <a14:backgroundMark x1="2907" y1="14382" x2="13735" y2="11828"/>
                        <a14:backgroundMark x1="13735" y1="11828" x2="39680" y2="17339"/>
                        <a14:backgroundMark x1="39680" y1="17339" x2="55523" y2="13172"/>
                        <a14:backgroundMark x1="55523" y1="13172" x2="77762" y2="14919"/>
                        <a14:backgroundMark x1="77762" y1="14919" x2="91933" y2="13710"/>
                        <a14:backgroundMark x1="91933" y1="13710" x2="95930" y2="15323"/>
                        <a14:backgroundMark x1="95930" y1="15323" x2="95930" y2="154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09600"/>
            <a:ext cx="11741426" cy="7209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371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 err="1">
                <a:latin typeface="+mn-lt"/>
              </a:rPr>
              <a:t>Pecyn</a:t>
            </a:r>
            <a:r>
              <a:rPr lang="en-GB" sz="3600" dirty="0">
                <a:latin typeface="+mn-lt"/>
              </a:rPr>
              <a:t> o </a:t>
            </a:r>
            <a:r>
              <a:rPr lang="en-GB" sz="3600" dirty="0" err="1">
                <a:latin typeface="+mn-lt"/>
              </a:rPr>
              <a:t>greonau</a:t>
            </a:r>
            <a:r>
              <a:rPr lang="en-GB" sz="3600" dirty="0">
                <a:latin typeface="+mn-lt"/>
              </a:rPr>
              <a:t>…</a:t>
            </a:r>
            <a:r>
              <a:rPr lang="en-GB" sz="2400" dirty="0">
                <a:latin typeface="+mn-lt"/>
              </a:rPr>
              <a:t>a packet of crayons?</a:t>
            </a:r>
            <a:br>
              <a:rPr lang="en-GB" sz="2400" dirty="0">
                <a:latin typeface="+mn-lt"/>
              </a:rPr>
            </a:br>
            <a:r>
              <a:rPr lang="en-GB" sz="1800" dirty="0" err="1">
                <a:latin typeface="+mn-lt"/>
              </a:rPr>
              <a:t>Cliciwch</a:t>
            </a:r>
            <a:r>
              <a:rPr lang="en-GB" sz="1800" dirty="0">
                <a:latin typeface="+mn-lt"/>
              </a:rPr>
              <a:t> </a:t>
            </a:r>
            <a:r>
              <a:rPr lang="en-GB" sz="1800" dirty="0" err="1">
                <a:latin typeface="+mn-lt"/>
              </a:rPr>
              <a:t>yr</a:t>
            </a:r>
            <a:r>
              <a:rPr lang="en-GB" sz="1800" dirty="0">
                <a:latin typeface="+mn-lt"/>
              </a:rPr>
              <a:t> </a:t>
            </a:r>
            <a:r>
              <a:rPr lang="en-GB" sz="1800" dirty="0" err="1">
                <a:latin typeface="+mn-lt"/>
              </a:rPr>
              <a:t>ateb</a:t>
            </a:r>
            <a:r>
              <a:rPr lang="en-GB" sz="1800" dirty="0">
                <a:latin typeface="+mn-lt"/>
              </a:rPr>
              <a:t> </a:t>
            </a:r>
            <a:r>
              <a:rPr lang="en-GB" sz="1800" dirty="0" err="1">
                <a:latin typeface="+mn-lt"/>
              </a:rPr>
              <a:t>cywir</a:t>
            </a:r>
            <a:r>
              <a:rPr lang="en-GB" sz="1800" dirty="0">
                <a:latin typeface="+mn-lt"/>
              </a:rPr>
              <a:t> </a:t>
            </a:r>
            <a:r>
              <a:rPr lang="en-GB" sz="1800" dirty="0" err="1">
                <a:latin typeface="+mn-lt"/>
              </a:rPr>
              <a:t>isod</a:t>
            </a:r>
            <a:r>
              <a:rPr lang="en-GB" sz="1800" dirty="0">
                <a:latin typeface="+mn-lt"/>
              </a:rPr>
              <a:t>/ Click on the correct answer below</a:t>
            </a:r>
          </a:p>
        </p:txBody>
      </p:sp>
      <p:sp>
        <p:nvSpPr>
          <p:cNvPr id="4" name="Oval 3"/>
          <p:cNvSpPr/>
          <p:nvPr/>
        </p:nvSpPr>
        <p:spPr>
          <a:xfrm>
            <a:off x="3140765" y="1573889"/>
            <a:ext cx="3004016" cy="31550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449" y="1980357"/>
            <a:ext cx="1452244" cy="2340385"/>
          </a:xfrm>
          <a:prstGeom prst="rect">
            <a:avLst/>
          </a:prstGeom>
        </p:spPr>
      </p:pic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1326291" y="5181601"/>
            <a:ext cx="1952368" cy="89792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3612291" y="5181601"/>
            <a:ext cx="1952368" cy="89792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cg/kg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5898291" y="5181601"/>
            <a:ext cx="1952368" cy="897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err="1">
                <a:solidFill>
                  <a:schemeClr val="tx1"/>
                </a:solidFill>
              </a:rPr>
              <a:t>tunnell</a:t>
            </a:r>
            <a:r>
              <a:rPr lang="en-GB" sz="2400" b="1" dirty="0">
                <a:solidFill>
                  <a:schemeClr val="tx1"/>
                </a:solidFill>
              </a:rPr>
              <a:t> ton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 </a:t>
            </a:r>
            <a:r>
              <a:rPr lang="en-GB" dirty="0" err="1"/>
              <a:t>iawn</a:t>
            </a:r>
            <a:r>
              <a:rPr lang="en-GB" dirty="0"/>
              <a:t>! </a:t>
            </a:r>
            <a:r>
              <a:rPr lang="en-GB" sz="2800" dirty="0"/>
              <a:t>Well done!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989689" y="2101110"/>
            <a:ext cx="3155092" cy="3155092"/>
            <a:chOff x="2989689" y="2026970"/>
            <a:chExt cx="3155092" cy="3155092"/>
          </a:xfrm>
        </p:grpSpPr>
        <p:sp>
          <p:nvSpPr>
            <p:cNvPr id="3" name="Oval 2"/>
            <p:cNvSpPr/>
            <p:nvPr/>
          </p:nvSpPr>
          <p:spPr>
            <a:xfrm>
              <a:off x="2989689" y="202697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198"/>
            <a:stretch/>
          </p:blipFill>
          <p:spPr>
            <a:xfrm>
              <a:off x="3072714" y="2199503"/>
              <a:ext cx="2998572" cy="2982559"/>
            </a:xfrm>
            <a:prstGeom prst="ellipse">
              <a:avLst/>
            </a:prstGeom>
          </p:spPr>
        </p:pic>
      </p:grp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438767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1274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Ceisiwch</a:t>
            </a:r>
            <a:r>
              <a:rPr lang="en-GB" dirty="0"/>
              <a:t> </a:t>
            </a:r>
            <a:r>
              <a:rPr lang="en-GB" dirty="0" err="1"/>
              <a:t>eto.</a:t>
            </a:r>
            <a:r>
              <a:rPr lang="en-GB" sz="2800" dirty="0" err="1"/>
              <a:t>Try</a:t>
            </a:r>
            <a:r>
              <a:rPr lang="en-GB" sz="2800" dirty="0"/>
              <a:t> again.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989689" y="2101110"/>
            <a:ext cx="3155092" cy="3155092"/>
            <a:chOff x="2989689" y="2101110"/>
            <a:chExt cx="3155092" cy="3155092"/>
          </a:xfrm>
        </p:grpSpPr>
        <p:sp>
          <p:nvSpPr>
            <p:cNvPr id="4" name="Oval 3"/>
            <p:cNvSpPr/>
            <p:nvPr/>
          </p:nvSpPr>
          <p:spPr>
            <a:xfrm>
              <a:off x="2989689" y="210111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928" y="2101110"/>
              <a:ext cx="3138616" cy="3155092"/>
            </a:xfrm>
            <a:prstGeom prst="ellipse">
              <a:avLst/>
            </a:prstGeom>
          </p:spPr>
        </p:pic>
      </p:grpSp>
      <p:sp>
        <p:nvSpPr>
          <p:cNvPr id="10" name="Right Arrow 9">
            <a:hlinkClick r:id="rId3" action="ppaction://hlinksldjump"/>
          </p:cNvPr>
          <p:cNvSpPr/>
          <p:nvPr/>
        </p:nvSpPr>
        <p:spPr>
          <a:xfrm rot="10800000">
            <a:off x="827902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137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lori</a:t>
            </a:r>
            <a:r>
              <a:rPr lang="en-GB" dirty="0"/>
              <a:t>…</a:t>
            </a:r>
            <a:r>
              <a:rPr lang="en-GB" sz="2800" dirty="0"/>
              <a:t>a lorry?</a:t>
            </a:r>
          </a:p>
        </p:txBody>
      </p:sp>
      <p:sp>
        <p:nvSpPr>
          <p:cNvPr id="3" name="Oval 2"/>
          <p:cNvSpPr/>
          <p:nvPr/>
        </p:nvSpPr>
        <p:spPr>
          <a:xfrm>
            <a:off x="2989689" y="1573889"/>
            <a:ext cx="3155092" cy="31550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1326291" y="5181601"/>
            <a:ext cx="1952368" cy="89792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3612291" y="5181601"/>
            <a:ext cx="1952368" cy="89792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cg/kg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5898291" y="5181601"/>
            <a:ext cx="1952368" cy="897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err="1">
                <a:solidFill>
                  <a:schemeClr val="tx1"/>
                </a:solidFill>
              </a:rPr>
              <a:t>tunnell</a:t>
            </a:r>
            <a:r>
              <a:rPr lang="en-GB" sz="2400" b="1" dirty="0">
                <a:solidFill>
                  <a:schemeClr val="tx1"/>
                </a:solidFill>
              </a:rPr>
              <a:t> ton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895" y="2296365"/>
            <a:ext cx="2456679" cy="171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760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Gwych</a:t>
            </a:r>
            <a:r>
              <a:rPr lang="en-GB" dirty="0"/>
              <a:t>! </a:t>
            </a:r>
            <a:r>
              <a:rPr lang="en-GB" sz="2800" dirty="0"/>
              <a:t>Well done!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989689" y="2101110"/>
            <a:ext cx="3155092" cy="3155092"/>
            <a:chOff x="2989689" y="2026970"/>
            <a:chExt cx="3155092" cy="3155092"/>
          </a:xfrm>
        </p:grpSpPr>
        <p:sp>
          <p:nvSpPr>
            <p:cNvPr id="3" name="Oval 2"/>
            <p:cNvSpPr/>
            <p:nvPr/>
          </p:nvSpPr>
          <p:spPr>
            <a:xfrm>
              <a:off x="2989689" y="202697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198"/>
            <a:stretch/>
          </p:blipFill>
          <p:spPr>
            <a:xfrm>
              <a:off x="3072714" y="2199503"/>
              <a:ext cx="2998572" cy="2982559"/>
            </a:xfrm>
            <a:prstGeom prst="ellipse">
              <a:avLst/>
            </a:prstGeom>
          </p:spPr>
        </p:pic>
      </p:grp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438767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527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Ceisiwch</a:t>
            </a:r>
            <a:r>
              <a:rPr lang="en-GB" dirty="0"/>
              <a:t> </a:t>
            </a:r>
            <a:r>
              <a:rPr lang="en-GB" dirty="0" err="1"/>
              <a:t>eto.</a:t>
            </a:r>
            <a:r>
              <a:rPr lang="en-GB" sz="2800" dirty="0" err="1"/>
              <a:t>Try</a:t>
            </a:r>
            <a:r>
              <a:rPr lang="en-GB" sz="2800" dirty="0"/>
              <a:t> again.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989689" y="2101110"/>
            <a:ext cx="3155092" cy="3155092"/>
            <a:chOff x="2989689" y="2101110"/>
            <a:chExt cx="3155092" cy="3155092"/>
          </a:xfrm>
        </p:grpSpPr>
        <p:sp>
          <p:nvSpPr>
            <p:cNvPr id="4" name="Oval 3"/>
            <p:cNvSpPr/>
            <p:nvPr/>
          </p:nvSpPr>
          <p:spPr>
            <a:xfrm>
              <a:off x="2989689" y="210111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928" y="2101110"/>
              <a:ext cx="3138616" cy="3155092"/>
            </a:xfrm>
            <a:prstGeom prst="ellipse">
              <a:avLst/>
            </a:prstGeom>
          </p:spPr>
        </p:pic>
      </p:grpSp>
      <p:sp>
        <p:nvSpPr>
          <p:cNvPr id="10" name="Right Arrow 9">
            <a:hlinkClick r:id="rId3" action="ppaction://hlinksldjump"/>
          </p:cNvPr>
          <p:cNvSpPr/>
          <p:nvPr/>
        </p:nvSpPr>
        <p:spPr>
          <a:xfrm rot="10800000">
            <a:off x="827902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065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Sach</a:t>
            </a:r>
            <a:r>
              <a:rPr lang="en-GB" dirty="0"/>
              <a:t> o </a:t>
            </a:r>
            <a:r>
              <a:rPr lang="en-GB" dirty="0" err="1"/>
              <a:t>datws</a:t>
            </a:r>
            <a:r>
              <a:rPr lang="en-GB" dirty="0"/>
              <a:t>…</a:t>
            </a:r>
            <a:r>
              <a:rPr lang="en-GB" sz="2800" dirty="0"/>
              <a:t>a bag of potatoes?</a:t>
            </a:r>
          </a:p>
        </p:txBody>
      </p:sp>
      <p:sp>
        <p:nvSpPr>
          <p:cNvPr id="3" name="Oval 2"/>
          <p:cNvSpPr/>
          <p:nvPr/>
        </p:nvSpPr>
        <p:spPr>
          <a:xfrm>
            <a:off x="2989689" y="1573889"/>
            <a:ext cx="3155092" cy="31550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1326291" y="5181601"/>
            <a:ext cx="1952368" cy="89792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3612291" y="5181601"/>
            <a:ext cx="1952368" cy="89792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cg/kg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5898291" y="5181601"/>
            <a:ext cx="1952368" cy="897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err="1">
                <a:solidFill>
                  <a:schemeClr val="tx1"/>
                </a:solidFill>
              </a:rPr>
              <a:t>tunnell</a:t>
            </a:r>
            <a:r>
              <a:rPr lang="en-GB" sz="2400" b="1" dirty="0">
                <a:solidFill>
                  <a:schemeClr val="tx1"/>
                </a:solidFill>
              </a:rPr>
              <a:t> ton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264" y="2049267"/>
            <a:ext cx="1467942" cy="220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0875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Arbennig</a:t>
            </a:r>
            <a:r>
              <a:rPr lang="en-GB" dirty="0"/>
              <a:t>! Well done!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989689" y="2101110"/>
            <a:ext cx="3155092" cy="3155092"/>
            <a:chOff x="2989689" y="2026970"/>
            <a:chExt cx="3155092" cy="3155092"/>
          </a:xfrm>
        </p:grpSpPr>
        <p:sp>
          <p:nvSpPr>
            <p:cNvPr id="3" name="Oval 2"/>
            <p:cNvSpPr/>
            <p:nvPr/>
          </p:nvSpPr>
          <p:spPr>
            <a:xfrm>
              <a:off x="2989689" y="202697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198"/>
            <a:stretch/>
          </p:blipFill>
          <p:spPr>
            <a:xfrm>
              <a:off x="3072714" y="2199503"/>
              <a:ext cx="2998572" cy="2982559"/>
            </a:xfrm>
            <a:prstGeom prst="ellipse">
              <a:avLst/>
            </a:prstGeom>
          </p:spPr>
        </p:pic>
      </p:grp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438767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7853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Ceisiwch</a:t>
            </a:r>
            <a:r>
              <a:rPr lang="en-GB" dirty="0"/>
              <a:t> </a:t>
            </a:r>
            <a:r>
              <a:rPr lang="en-GB" dirty="0" err="1"/>
              <a:t>eto.Try</a:t>
            </a:r>
            <a:r>
              <a:rPr lang="en-GB" dirty="0"/>
              <a:t> again.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989689" y="2101110"/>
            <a:ext cx="3155092" cy="3155092"/>
            <a:chOff x="2989689" y="2101110"/>
            <a:chExt cx="3155092" cy="3155092"/>
          </a:xfrm>
        </p:grpSpPr>
        <p:sp>
          <p:nvSpPr>
            <p:cNvPr id="4" name="Oval 3"/>
            <p:cNvSpPr/>
            <p:nvPr/>
          </p:nvSpPr>
          <p:spPr>
            <a:xfrm>
              <a:off x="2989689" y="210111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928" y="2101110"/>
              <a:ext cx="3138616" cy="3155092"/>
            </a:xfrm>
            <a:prstGeom prst="ellipse">
              <a:avLst/>
            </a:prstGeom>
          </p:spPr>
        </p:pic>
      </p:grpSp>
      <p:sp>
        <p:nvSpPr>
          <p:cNvPr id="10" name="Right Arrow 9">
            <a:hlinkClick r:id="rId3" action="ppaction://hlinksldjump"/>
          </p:cNvPr>
          <p:cNvSpPr/>
          <p:nvPr/>
        </p:nvSpPr>
        <p:spPr>
          <a:xfrm rot="10800000">
            <a:off x="827902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9576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Pensil</a:t>
            </a:r>
            <a:r>
              <a:rPr lang="en-GB" dirty="0"/>
              <a:t>…</a:t>
            </a:r>
            <a:r>
              <a:rPr lang="en-GB" sz="2800" dirty="0"/>
              <a:t>a pencil?</a:t>
            </a:r>
          </a:p>
        </p:txBody>
      </p:sp>
      <p:sp>
        <p:nvSpPr>
          <p:cNvPr id="3" name="Oval 2"/>
          <p:cNvSpPr/>
          <p:nvPr/>
        </p:nvSpPr>
        <p:spPr>
          <a:xfrm>
            <a:off x="2989689" y="1573889"/>
            <a:ext cx="3155092" cy="31550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1326291" y="5181601"/>
            <a:ext cx="1952368" cy="89792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3612291" y="5181601"/>
            <a:ext cx="1952368" cy="89792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cg/kg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5898291" y="5181601"/>
            <a:ext cx="1952368" cy="897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err="1">
                <a:solidFill>
                  <a:schemeClr val="tx1"/>
                </a:solidFill>
              </a:rPr>
              <a:t>tunnell</a:t>
            </a:r>
            <a:r>
              <a:rPr lang="en-GB" sz="2400" b="1" dirty="0">
                <a:solidFill>
                  <a:schemeClr val="tx1"/>
                </a:solidFill>
              </a:rPr>
              <a:t> ton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660" y="2185548"/>
            <a:ext cx="1567150" cy="1931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7617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Ardderchog</a:t>
            </a:r>
            <a:r>
              <a:rPr lang="en-GB" dirty="0"/>
              <a:t>! Well done!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989689" y="2101110"/>
            <a:ext cx="3155092" cy="3155092"/>
            <a:chOff x="2989689" y="2026970"/>
            <a:chExt cx="3155092" cy="3155092"/>
          </a:xfrm>
        </p:grpSpPr>
        <p:sp>
          <p:nvSpPr>
            <p:cNvPr id="3" name="Oval 2"/>
            <p:cNvSpPr/>
            <p:nvPr/>
          </p:nvSpPr>
          <p:spPr>
            <a:xfrm>
              <a:off x="2989689" y="202697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198"/>
            <a:stretch/>
          </p:blipFill>
          <p:spPr>
            <a:xfrm>
              <a:off x="3072714" y="2199503"/>
              <a:ext cx="2998572" cy="2982559"/>
            </a:xfrm>
            <a:prstGeom prst="ellipse">
              <a:avLst/>
            </a:prstGeom>
          </p:spPr>
        </p:pic>
      </p:grp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438767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9863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Ceisiwch</a:t>
            </a:r>
            <a:r>
              <a:rPr lang="en-GB" dirty="0"/>
              <a:t> </a:t>
            </a:r>
            <a:r>
              <a:rPr lang="en-GB" dirty="0" err="1"/>
              <a:t>eto.Try</a:t>
            </a:r>
            <a:r>
              <a:rPr lang="en-GB" dirty="0"/>
              <a:t> again.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989689" y="2101110"/>
            <a:ext cx="3155092" cy="3155092"/>
            <a:chOff x="2989689" y="2101110"/>
            <a:chExt cx="3155092" cy="3155092"/>
          </a:xfrm>
        </p:grpSpPr>
        <p:sp>
          <p:nvSpPr>
            <p:cNvPr id="4" name="Oval 3"/>
            <p:cNvSpPr/>
            <p:nvPr/>
          </p:nvSpPr>
          <p:spPr>
            <a:xfrm>
              <a:off x="2989689" y="210111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928" y="2101110"/>
              <a:ext cx="3138616" cy="3155092"/>
            </a:xfrm>
            <a:prstGeom prst="ellipse">
              <a:avLst/>
            </a:prstGeom>
          </p:spPr>
        </p:pic>
      </p:grpSp>
      <p:sp>
        <p:nvSpPr>
          <p:cNvPr id="10" name="Right Arrow 9">
            <a:hlinkClick r:id="rId3" action="ppaction://hlinksldjump"/>
          </p:cNvPr>
          <p:cNvSpPr/>
          <p:nvPr/>
        </p:nvSpPr>
        <p:spPr>
          <a:xfrm rot="10800000">
            <a:off x="827902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5547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Bricsen</a:t>
            </a:r>
            <a:r>
              <a:rPr lang="en-GB" dirty="0"/>
              <a:t>…</a:t>
            </a:r>
            <a:r>
              <a:rPr lang="en-GB" sz="2800" dirty="0"/>
              <a:t>a brick?</a:t>
            </a:r>
          </a:p>
        </p:txBody>
      </p:sp>
      <p:sp>
        <p:nvSpPr>
          <p:cNvPr id="3" name="Oval 2"/>
          <p:cNvSpPr/>
          <p:nvPr/>
        </p:nvSpPr>
        <p:spPr>
          <a:xfrm>
            <a:off x="2989689" y="1573889"/>
            <a:ext cx="3155092" cy="31550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1326291" y="5181601"/>
            <a:ext cx="1952368" cy="89792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3612291" y="5181601"/>
            <a:ext cx="1952368" cy="89792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cg/kg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5898291" y="5181601"/>
            <a:ext cx="1952368" cy="897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err="1">
                <a:solidFill>
                  <a:schemeClr val="tx1"/>
                </a:solidFill>
              </a:rPr>
              <a:t>tunnell</a:t>
            </a:r>
            <a:r>
              <a:rPr lang="en-GB" sz="2400" b="1" dirty="0">
                <a:solidFill>
                  <a:schemeClr val="tx1"/>
                </a:solidFill>
              </a:rPr>
              <a:t> ton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066" y="2591004"/>
            <a:ext cx="2106337" cy="1120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9659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Campus!Well</a:t>
            </a:r>
            <a:r>
              <a:rPr lang="en-GB" dirty="0"/>
              <a:t> done!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989689" y="2101110"/>
            <a:ext cx="3155092" cy="3155092"/>
            <a:chOff x="2989689" y="2026970"/>
            <a:chExt cx="3155092" cy="3155092"/>
          </a:xfrm>
        </p:grpSpPr>
        <p:sp>
          <p:nvSpPr>
            <p:cNvPr id="3" name="Oval 2"/>
            <p:cNvSpPr/>
            <p:nvPr/>
          </p:nvSpPr>
          <p:spPr>
            <a:xfrm>
              <a:off x="2989689" y="202697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198"/>
            <a:stretch/>
          </p:blipFill>
          <p:spPr>
            <a:xfrm>
              <a:off x="3072714" y="2199503"/>
              <a:ext cx="2998572" cy="2982559"/>
            </a:xfrm>
            <a:prstGeom prst="ellipse">
              <a:avLst/>
            </a:prstGeom>
          </p:spPr>
        </p:pic>
      </p:grp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438767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4025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Ceisiwch</a:t>
            </a:r>
            <a:r>
              <a:rPr lang="en-GB" dirty="0"/>
              <a:t> </a:t>
            </a:r>
            <a:r>
              <a:rPr lang="en-GB" dirty="0" err="1"/>
              <a:t>eto.Try</a:t>
            </a:r>
            <a:r>
              <a:rPr lang="en-GB" dirty="0"/>
              <a:t> again.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989689" y="2101110"/>
            <a:ext cx="3155092" cy="3155092"/>
            <a:chOff x="2989689" y="2101110"/>
            <a:chExt cx="3155092" cy="3155092"/>
          </a:xfrm>
        </p:grpSpPr>
        <p:sp>
          <p:nvSpPr>
            <p:cNvPr id="4" name="Oval 3"/>
            <p:cNvSpPr/>
            <p:nvPr/>
          </p:nvSpPr>
          <p:spPr>
            <a:xfrm>
              <a:off x="2989689" y="210111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928" y="2101110"/>
              <a:ext cx="3138616" cy="3155092"/>
            </a:xfrm>
            <a:prstGeom prst="ellipse">
              <a:avLst/>
            </a:prstGeom>
          </p:spPr>
        </p:pic>
      </p:grpSp>
      <p:sp>
        <p:nvSpPr>
          <p:cNvPr id="10" name="Right Arrow 9">
            <a:hlinkClick r:id="rId3" action="ppaction://hlinksldjump"/>
          </p:cNvPr>
          <p:cNvSpPr/>
          <p:nvPr/>
        </p:nvSpPr>
        <p:spPr>
          <a:xfrm rot="10800000">
            <a:off x="827902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6211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Llong</a:t>
            </a:r>
            <a:r>
              <a:rPr lang="en-GB" dirty="0"/>
              <a:t> </a:t>
            </a:r>
            <a:r>
              <a:rPr lang="en-GB" dirty="0" err="1"/>
              <a:t>ofod</a:t>
            </a:r>
            <a:r>
              <a:rPr lang="en-GB" dirty="0"/>
              <a:t>…</a:t>
            </a:r>
            <a:r>
              <a:rPr lang="en-GB" sz="2800" dirty="0"/>
              <a:t>a space shuttle?</a:t>
            </a:r>
          </a:p>
        </p:txBody>
      </p:sp>
      <p:sp>
        <p:nvSpPr>
          <p:cNvPr id="3" name="Oval 2"/>
          <p:cNvSpPr/>
          <p:nvPr/>
        </p:nvSpPr>
        <p:spPr>
          <a:xfrm>
            <a:off x="2989689" y="1573889"/>
            <a:ext cx="3155092" cy="31550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1326291" y="5181601"/>
            <a:ext cx="1952368" cy="89792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3612291" y="5181601"/>
            <a:ext cx="1952368" cy="89792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cg/kg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5898291" y="5181601"/>
            <a:ext cx="1952368" cy="897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err="1">
                <a:solidFill>
                  <a:schemeClr val="tx1"/>
                </a:solidFill>
              </a:rPr>
              <a:t>tunnell</a:t>
            </a:r>
            <a:r>
              <a:rPr lang="en-GB" sz="2400" b="1" dirty="0">
                <a:solidFill>
                  <a:schemeClr val="tx1"/>
                </a:solidFill>
              </a:rPr>
              <a:t> ton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041" y="2406034"/>
            <a:ext cx="2612387" cy="1490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4924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Cywir</a:t>
            </a:r>
            <a:r>
              <a:rPr lang="en-GB" dirty="0"/>
              <a:t>! </a:t>
            </a:r>
            <a:r>
              <a:rPr lang="en-GB" sz="2800" dirty="0"/>
              <a:t>Well done!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989689" y="2101110"/>
            <a:ext cx="3155092" cy="3155092"/>
            <a:chOff x="2989689" y="2026970"/>
            <a:chExt cx="3155092" cy="3155092"/>
          </a:xfrm>
        </p:grpSpPr>
        <p:sp>
          <p:nvSpPr>
            <p:cNvPr id="3" name="Oval 2"/>
            <p:cNvSpPr/>
            <p:nvPr/>
          </p:nvSpPr>
          <p:spPr>
            <a:xfrm>
              <a:off x="2989689" y="202697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198"/>
            <a:stretch/>
          </p:blipFill>
          <p:spPr>
            <a:xfrm>
              <a:off x="3072714" y="2199503"/>
              <a:ext cx="2998572" cy="2982559"/>
            </a:xfrm>
            <a:prstGeom prst="ellipse">
              <a:avLst/>
            </a:prstGeom>
          </p:spPr>
        </p:pic>
      </p:grp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438767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7937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Ceisiwch</a:t>
            </a:r>
            <a:r>
              <a:rPr lang="en-GB" dirty="0"/>
              <a:t> </a:t>
            </a:r>
            <a:r>
              <a:rPr lang="en-GB" dirty="0" err="1"/>
              <a:t>eto.Try</a:t>
            </a:r>
            <a:r>
              <a:rPr lang="en-GB" dirty="0"/>
              <a:t> again.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989689" y="2101110"/>
            <a:ext cx="3155092" cy="3155092"/>
            <a:chOff x="2989689" y="2101110"/>
            <a:chExt cx="3155092" cy="3155092"/>
          </a:xfrm>
        </p:grpSpPr>
        <p:sp>
          <p:nvSpPr>
            <p:cNvPr id="4" name="Oval 3"/>
            <p:cNvSpPr/>
            <p:nvPr/>
          </p:nvSpPr>
          <p:spPr>
            <a:xfrm>
              <a:off x="2989689" y="210111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928" y="2101110"/>
              <a:ext cx="3138616" cy="3155092"/>
            </a:xfrm>
            <a:prstGeom prst="ellipse">
              <a:avLst/>
            </a:prstGeom>
          </p:spPr>
        </p:pic>
      </p:grpSp>
      <p:sp>
        <p:nvSpPr>
          <p:cNvPr id="10" name="Right Arrow 9">
            <a:hlinkClick r:id="rId3" action="ppaction://hlinksldjump"/>
          </p:cNvPr>
          <p:cNvSpPr/>
          <p:nvPr/>
        </p:nvSpPr>
        <p:spPr>
          <a:xfrm rot="10800000">
            <a:off x="827902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0243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Llythyr</a:t>
            </a:r>
            <a:r>
              <a:rPr lang="en-GB" dirty="0"/>
              <a:t>…</a:t>
            </a:r>
            <a:r>
              <a:rPr lang="en-GB" sz="2800" dirty="0"/>
              <a:t>a letter?</a:t>
            </a:r>
          </a:p>
        </p:txBody>
      </p:sp>
      <p:sp>
        <p:nvSpPr>
          <p:cNvPr id="3" name="Oval 2"/>
          <p:cNvSpPr/>
          <p:nvPr/>
        </p:nvSpPr>
        <p:spPr>
          <a:xfrm>
            <a:off x="2989689" y="1573889"/>
            <a:ext cx="3155092" cy="31550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1326291" y="5181601"/>
            <a:ext cx="1952368" cy="89792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3612291" y="5181601"/>
            <a:ext cx="1952368" cy="89792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cg/kg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5898291" y="5181601"/>
            <a:ext cx="1952368" cy="897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err="1">
                <a:solidFill>
                  <a:schemeClr val="tx1"/>
                </a:solidFill>
              </a:rPr>
              <a:t>tunnell</a:t>
            </a:r>
            <a:r>
              <a:rPr lang="en-GB" sz="2400" b="1" dirty="0">
                <a:solidFill>
                  <a:schemeClr val="tx1"/>
                </a:solidFill>
              </a:rPr>
              <a:t> ton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689" y="2137269"/>
            <a:ext cx="2111092" cy="2028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6758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Gwych!Well</a:t>
            </a:r>
            <a:r>
              <a:rPr lang="en-GB" dirty="0"/>
              <a:t> done!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989689" y="2101110"/>
            <a:ext cx="3155092" cy="3155092"/>
            <a:chOff x="2989689" y="2026970"/>
            <a:chExt cx="3155092" cy="3155092"/>
          </a:xfrm>
        </p:grpSpPr>
        <p:sp>
          <p:nvSpPr>
            <p:cNvPr id="3" name="Oval 2"/>
            <p:cNvSpPr/>
            <p:nvPr/>
          </p:nvSpPr>
          <p:spPr>
            <a:xfrm>
              <a:off x="2989689" y="202697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198"/>
            <a:stretch/>
          </p:blipFill>
          <p:spPr>
            <a:xfrm>
              <a:off x="3072714" y="2199503"/>
              <a:ext cx="2998572" cy="2982559"/>
            </a:xfrm>
            <a:prstGeom prst="ellipse">
              <a:avLst/>
            </a:prstGeom>
          </p:spPr>
        </p:pic>
      </p:grp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438767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7042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Ceisiwch</a:t>
            </a:r>
            <a:r>
              <a:rPr lang="en-GB" dirty="0"/>
              <a:t> </a:t>
            </a:r>
            <a:r>
              <a:rPr lang="en-GB" dirty="0" err="1"/>
              <a:t>eto</a:t>
            </a:r>
            <a:r>
              <a:rPr lang="en-GB" dirty="0"/>
              <a:t>. Try again.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989689" y="2101110"/>
            <a:ext cx="3155092" cy="3155092"/>
            <a:chOff x="2989689" y="2101110"/>
            <a:chExt cx="3155092" cy="3155092"/>
          </a:xfrm>
        </p:grpSpPr>
        <p:sp>
          <p:nvSpPr>
            <p:cNvPr id="4" name="Oval 3"/>
            <p:cNvSpPr/>
            <p:nvPr/>
          </p:nvSpPr>
          <p:spPr>
            <a:xfrm>
              <a:off x="2989689" y="210111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928" y="2101110"/>
              <a:ext cx="3138616" cy="3155092"/>
            </a:xfrm>
            <a:prstGeom prst="ellipse">
              <a:avLst/>
            </a:prstGeom>
          </p:spPr>
        </p:pic>
      </p:grpSp>
      <p:sp>
        <p:nvSpPr>
          <p:cNvPr id="10" name="Right Arrow 9">
            <a:hlinkClick r:id="rId3" action="ppaction://hlinksldjump"/>
          </p:cNvPr>
          <p:cNvSpPr/>
          <p:nvPr/>
        </p:nvSpPr>
        <p:spPr>
          <a:xfrm rot="10800000">
            <a:off x="827902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233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Cês</a:t>
            </a:r>
            <a:r>
              <a:rPr lang="en-GB" dirty="0"/>
              <a:t> lawn </a:t>
            </a:r>
            <a:r>
              <a:rPr lang="en-GB" dirty="0" err="1"/>
              <a:t>dillad</a:t>
            </a:r>
            <a:r>
              <a:rPr lang="en-GB" dirty="0"/>
              <a:t>…</a:t>
            </a:r>
            <a:r>
              <a:rPr lang="en-GB" sz="2800" dirty="0"/>
              <a:t>a packed suitcase?</a:t>
            </a:r>
          </a:p>
        </p:txBody>
      </p:sp>
      <p:sp>
        <p:nvSpPr>
          <p:cNvPr id="3" name="Oval 2"/>
          <p:cNvSpPr/>
          <p:nvPr/>
        </p:nvSpPr>
        <p:spPr>
          <a:xfrm>
            <a:off x="2989689" y="1573889"/>
            <a:ext cx="3155092" cy="31550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1326291" y="5181601"/>
            <a:ext cx="1952368" cy="89792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3612291" y="5181601"/>
            <a:ext cx="1952368" cy="89792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cg/kg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5898291" y="5181601"/>
            <a:ext cx="1952368" cy="897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err="1">
                <a:solidFill>
                  <a:schemeClr val="tx1"/>
                </a:solidFill>
              </a:rPr>
              <a:t>tunnell</a:t>
            </a:r>
            <a:r>
              <a:rPr lang="en-GB" sz="2400" b="1" dirty="0">
                <a:solidFill>
                  <a:schemeClr val="tx1"/>
                </a:solidFill>
              </a:rPr>
              <a:t> ton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743" y="1938413"/>
            <a:ext cx="1397464" cy="242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9389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 </a:t>
            </a:r>
            <a:r>
              <a:rPr lang="en-GB" dirty="0" err="1"/>
              <a:t>iawn</a:t>
            </a:r>
            <a:r>
              <a:rPr lang="en-GB" dirty="0"/>
              <a:t>! Well done!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989689" y="2101110"/>
            <a:ext cx="3155092" cy="3155092"/>
            <a:chOff x="2989689" y="2026970"/>
            <a:chExt cx="3155092" cy="3155092"/>
          </a:xfrm>
        </p:grpSpPr>
        <p:sp>
          <p:nvSpPr>
            <p:cNvPr id="3" name="Oval 2"/>
            <p:cNvSpPr/>
            <p:nvPr/>
          </p:nvSpPr>
          <p:spPr>
            <a:xfrm>
              <a:off x="2989689" y="202697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198"/>
            <a:stretch/>
          </p:blipFill>
          <p:spPr>
            <a:xfrm>
              <a:off x="3072714" y="2199503"/>
              <a:ext cx="2998572" cy="2982559"/>
            </a:xfrm>
            <a:prstGeom prst="ellipse">
              <a:avLst/>
            </a:prstGeom>
          </p:spPr>
        </p:pic>
      </p:grp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438767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784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Cesiwch</a:t>
            </a:r>
            <a:r>
              <a:rPr lang="en-GB" dirty="0"/>
              <a:t> </a:t>
            </a:r>
            <a:r>
              <a:rPr lang="en-GB" dirty="0" err="1"/>
              <a:t>eto</a:t>
            </a:r>
            <a:r>
              <a:rPr lang="en-GB" dirty="0"/>
              <a:t>. Try again.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989689" y="2101110"/>
            <a:ext cx="3155092" cy="3155092"/>
            <a:chOff x="2989689" y="2101110"/>
            <a:chExt cx="3155092" cy="3155092"/>
          </a:xfrm>
        </p:grpSpPr>
        <p:sp>
          <p:nvSpPr>
            <p:cNvPr id="4" name="Oval 3"/>
            <p:cNvSpPr/>
            <p:nvPr/>
          </p:nvSpPr>
          <p:spPr>
            <a:xfrm>
              <a:off x="2989689" y="210111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928" y="2101110"/>
              <a:ext cx="3138616" cy="3155092"/>
            </a:xfrm>
            <a:prstGeom prst="ellipse">
              <a:avLst/>
            </a:prstGeom>
          </p:spPr>
        </p:pic>
      </p:grpSp>
      <p:sp>
        <p:nvSpPr>
          <p:cNvPr id="10" name="Right Arrow 9">
            <a:hlinkClick r:id="rId3" action="ppaction://hlinksldjump"/>
          </p:cNvPr>
          <p:cNvSpPr/>
          <p:nvPr/>
        </p:nvSpPr>
        <p:spPr>
          <a:xfrm rot="10800000">
            <a:off x="827902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2894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Rhinoseros</a:t>
            </a:r>
            <a:r>
              <a:rPr lang="en-GB" dirty="0"/>
              <a:t>…</a:t>
            </a:r>
            <a:r>
              <a:rPr lang="en-GB" sz="2800" dirty="0"/>
              <a:t>a rhinoceros?</a:t>
            </a:r>
          </a:p>
        </p:txBody>
      </p:sp>
      <p:sp>
        <p:nvSpPr>
          <p:cNvPr id="3" name="Oval 2"/>
          <p:cNvSpPr/>
          <p:nvPr/>
        </p:nvSpPr>
        <p:spPr>
          <a:xfrm>
            <a:off x="2989689" y="1573889"/>
            <a:ext cx="3155092" cy="31550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1326291" y="5181601"/>
            <a:ext cx="1952368" cy="89792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3612291" y="5181601"/>
            <a:ext cx="1952368" cy="89792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cg/kg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5898291" y="5181601"/>
            <a:ext cx="1952368" cy="897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err="1">
                <a:solidFill>
                  <a:schemeClr val="tx1"/>
                </a:solidFill>
              </a:rPr>
              <a:t>tunnell</a:t>
            </a:r>
            <a:r>
              <a:rPr lang="en-GB" sz="2400" b="1" dirty="0">
                <a:solidFill>
                  <a:schemeClr val="tx1"/>
                </a:solidFill>
              </a:rPr>
              <a:t> ton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446" y="2431579"/>
            <a:ext cx="2656057" cy="1357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956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Grêt</a:t>
            </a:r>
            <a:r>
              <a:rPr lang="en-GB" dirty="0"/>
              <a:t>! Well done!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989689" y="2101110"/>
            <a:ext cx="3155092" cy="3155092"/>
            <a:chOff x="2989689" y="2026970"/>
            <a:chExt cx="3155092" cy="3155092"/>
          </a:xfrm>
        </p:grpSpPr>
        <p:sp>
          <p:nvSpPr>
            <p:cNvPr id="3" name="Oval 2"/>
            <p:cNvSpPr/>
            <p:nvPr/>
          </p:nvSpPr>
          <p:spPr>
            <a:xfrm>
              <a:off x="2989689" y="202697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198"/>
            <a:stretch/>
          </p:blipFill>
          <p:spPr>
            <a:xfrm>
              <a:off x="3072714" y="2199503"/>
              <a:ext cx="2998572" cy="2982559"/>
            </a:xfrm>
            <a:prstGeom prst="ellipse">
              <a:avLst/>
            </a:prstGeom>
          </p:spPr>
        </p:pic>
      </p:grp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438767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7135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Ceisiwch</a:t>
            </a:r>
            <a:r>
              <a:rPr lang="en-GB" dirty="0"/>
              <a:t> </a:t>
            </a:r>
            <a:r>
              <a:rPr lang="en-GB" dirty="0" err="1"/>
              <a:t>eto.Try</a:t>
            </a:r>
            <a:r>
              <a:rPr lang="en-GB" dirty="0"/>
              <a:t> again.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989689" y="2101110"/>
            <a:ext cx="3155092" cy="3155092"/>
            <a:chOff x="2989689" y="2101110"/>
            <a:chExt cx="3155092" cy="3155092"/>
          </a:xfrm>
        </p:grpSpPr>
        <p:sp>
          <p:nvSpPr>
            <p:cNvPr id="4" name="Oval 3"/>
            <p:cNvSpPr/>
            <p:nvPr/>
          </p:nvSpPr>
          <p:spPr>
            <a:xfrm>
              <a:off x="2989689" y="210111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928" y="2101110"/>
              <a:ext cx="3138616" cy="3155092"/>
            </a:xfrm>
            <a:prstGeom prst="ellipse">
              <a:avLst/>
            </a:prstGeom>
          </p:spPr>
        </p:pic>
      </p:grpSp>
      <p:sp>
        <p:nvSpPr>
          <p:cNvPr id="10" name="Right Arrow 9">
            <a:hlinkClick r:id="rId3" action="ppaction://hlinksldjump"/>
          </p:cNvPr>
          <p:cNvSpPr/>
          <p:nvPr/>
        </p:nvSpPr>
        <p:spPr>
          <a:xfrm rot="10800000">
            <a:off x="827902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7271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Pêl</a:t>
            </a:r>
            <a:r>
              <a:rPr lang="en-GB" dirty="0"/>
              <a:t> </a:t>
            </a:r>
            <a:r>
              <a:rPr lang="en-GB" dirty="0" err="1"/>
              <a:t>denis</a:t>
            </a:r>
            <a:r>
              <a:rPr lang="en-GB" dirty="0"/>
              <a:t>…</a:t>
            </a:r>
            <a:r>
              <a:rPr lang="en-GB" sz="2800" dirty="0"/>
              <a:t>a tennis ball?</a:t>
            </a:r>
          </a:p>
        </p:txBody>
      </p:sp>
      <p:sp>
        <p:nvSpPr>
          <p:cNvPr id="3" name="Oval 2"/>
          <p:cNvSpPr/>
          <p:nvPr/>
        </p:nvSpPr>
        <p:spPr>
          <a:xfrm>
            <a:off x="2989689" y="1573889"/>
            <a:ext cx="3155092" cy="31550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1326291" y="5181601"/>
            <a:ext cx="1952368" cy="89792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3612291" y="5181601"/>
            <a:ext cx="1952368" cy="89792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cg/kg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5898291" y="5181601"/>
            <a:ext cx="1952368" cy="897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err="1">
                <a:solidFill>
                  <a:schemeClr val="tx1"/>
                </a:solidFill>
              </a:rPr>
              <a:t>tunnell</a:t>
            </a:r>
            <a:r>
              <a:rPr lang="en-GB" sz="2400" b="1" dirty="0">
                <a:solidFill>
                  <a:schemeClr val="tx1"/>
                </a:solidFill>
              </a:rPr>
              <a:t> ton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311" y="2347710"/>
            <a:ext cx="1613848" cy="160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6831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Arbennig</a:t>
            </a:r>
            <a:r>
              <a:rPr lang="en-GB" dirty="0"/>
              <a:t>! Well done!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989689" y="2101110"/>
            <a:ext cx="3155092" cy="3155092"/>
            <a:chOff x="2989689" y="2026970"/>
            <a:chExt cx="3155092" cy="3155092"/>
          </a:xfrm>
        </p:grpSpPr>
        <p:sp>
          <p:nvSpPr>
            <p:cNvPr id="3" name="Oval 2"/>
            <p:cNvSpPr/>
            <p:nvPr/>
          </p:nvSpPr>
          <p:spPr>
            <a:xfrm>
              <a:off x="2989689" y="202697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198"/>
            <a:stretch/>
          </p:blipFill>
          <p:spPr>
            <a:xfrm>
              <a:off x="3072714" y="2199503"/>
              <a:ext cx="2998572" cy="2982559"/>
            </a:xfrm>
            <a:prstGeom prst="ellipse">
              <a:avLst/>
            </a:prstGeom>
          </p:spPr>
        </p:pic>
      </p:grp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438767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424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Ceisiwch</a:t>
            </a:r>
            <a:r>
              <a:rPr lang="en-GB" dirty="0"/>
              <a:t> </a:t>
            </a:r>
            <a:r>
              <a:rPr lang="en-GB" dirty="0" err="1"/>
              <a:t>eto</a:t>
            </a:r>
            <a:r>
              <a:rPr lang="en-GB" dirty="0"/>
              <a:t>. Try again.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989689" y="2101110"/>
            <a:ext cx="3155092" cy="3155092"/>
            <a:chOff x="2989689" y="2101110"/>
            <a:chExt cx="3155092" cy="3155092"/>
          </a:xfrm>
        </p:grpSpPr>
        <p:sp>
          <p:nvSpPr>
            <p:cNvPr id="4" name="Oval 3"/>
            <p:cNvSpPr/>
            <p:nvPr/>
          </p:nvSpPr>
          <p:spPr>
            <a:xfrm>
              <a:off x="2989689" y="2101110"/>
              <a:ext cx="3155092" cy="3155092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928" y="2101110"/>
              <a:ext cx="3138616" cy="3155092"/>
            </a:xfrm>
            <a:prstGeom prst="ellipse">
              <a:avLst/>
            </a:prstGeom>
          </p:spPr>
        </p:pic>
      </p:grpSp>
      <p:sp>
        <p:nvSpPr>
          <p:cNvPr id="10" name="Right Arrow 9">
            <a:hlinkClick r:id="rId3" action="ppaction://hlinksldjump"/>
          </p:cNvPr>
          <p:cNvSpPr/>
          <p:nvPr/>
        </p:nvSpPr>
        <p:spPr>
          <a:xfrm rot="10800000">
            <a:off x="827902" y="5461687"/>
            <a:ext cx="873211" cy="74964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9040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</TotalTime>
  <Words>256</Words>
  <Application>Microsoft Office PowerPoint</Application>
  <PresentationFormat>On-screen Show (4:3)</PresentationFormat>
  <Paragraphs>61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Comic Sans MS</vt:lpstr>
      <vt:lpstr>Twinkl</vt:lpstr>
      <vt:lpstr>Calibri</vt:lpstr>
      <vt:lpstr>Arial</vt:lpstr>
      <vt:lpstr>Office Theme</vt:lpstr>
      <vt:lpstr>PowerPoint Presentation</vt:lpstr>
      <vt:lpstr>PowerPoint Presentation</vt:lpstr>
      <vt:lpstr>Pecyn o greonau…a packet of crayons? Cliciwch yr ateb cywir isod/ Click on the correct answer below</vt:lpstr>
      <vt:lpstr>Da iawn! Well done!</vt:lpstr>
      <vt:lpstr>Ceisiwch eto.Try again.</vt:lpstr>
      <vt:lpstr>lori…a lorry?</vt:lpstr>
      <vt:lpstr>Gwych! Well done!</vt:lpstr>
      <vt:lpstr>Ceisiwch eto.Try again.</vt:lpstr>
      <vt:lpstr>Sach o datws…a bag of potatoes?</vt:lpstr>
      <vt:lpstr>Arbennig! Well done!</vt:lpstr>
      <vt:lpstr>Ceisiwch eto.Try again.</vt:lpstr>
      <vt:lpstr>Pensil…a pencil?</vt:lpstr>
      <vt:lpstr>Ardderchog! Well done!</vt:lpstr>
      <vt:lpstr>Ceisiwch eto.Try again.</vt:lpstr>
      <vt:lpstr>Bricsen…a brick?</vt:lpstr>
      <vt:lpstr>Campus!Well done!</vt:lpstr>
      <vt:lpstr>Ceisiwch eto.Try again.</vt:lpstr>
      <vt:lpstr>Llong ofod…a space shuttle?</vt:lpstr>
      <vt:lpstr>Cywir! Well done!</vt:lpstr>
      <vt:lpstr>Ceisiwch eto.Try again.</vt:lpstr>
      <vt:lpstr>Llythyr…a letter?</vt:lpstr>
      <vt:lpstr>Gwych!Well done!</vt:lpstr>
      <vt:lpstr>Ceisiwch eto. Try again.</vt:lpstr>
      <vt:lpstr>Cês lawn dillad…a packed suitcase?</vt:lpstr>
      <vt:lpstr>Da iawn! Well done!</vt:lpstr>
      <vt:lpstr>Cesiwch eto. Try again.</vt:lpstr>
      <vt:lpstr>Rhinoseros…a rhinoceros?</vt:lpstr>
      <vt:lpstr>Grêt! Well done!</vt:lpstr>
      <vt:lpstr>Ceisiwch eto.Try again.</vt:lpstr>
      <vt:lpstr>Pêl denis…a tennis ball?</vt:lpstr>
      <vt:lpstr>Arbennig! Well done!</vt:lpstr>
      <vt:lpstr>Ceisiwch eto. Try again.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Fletcher</dc:creator>
  <cp:lastModifiedBy>karengriff</cp:lastModifiedBy>
  <cp:revision>11</cp:revision>
  <dcterms:created xsi:type="dcterms:W3CDTF">2019-03-15T10:54:21Z</dcterms:created>
  <dcterms:modified xsi:type="dcterms:W3CDTF">2021-03-04T19:36:31Z</dcterms:modified>
</cp:coreProperties>
</file>