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E201E48-F223-4DDE-806E-0DD447695F9E}" v="2" dt="2019-12-05T09:26:27.861"/>
    <p1510:client id="{4B1AD906-1D15-CD41-FA3E-F1B8EB895188}" v="137" dt="2019-12-05T09:46:39.565"/>
    <p1510:client id="{69A4EC85-5D23-F647-6345-0E2E16D401C3}" v="117" dt="2019-12-05T09:24:26.980"/>
    <p1510:client id="{892C5021-A895-0AC7-A998-A243963CBFC0}" v="494" dt="2019-12-04T11:54:21.778"/>
    <p1510:client id="{BA6E368E-8311-7F9F-984E-A90B08E9CD80}" v="76" dt="2019-12-06T11:13:44.182"/>
    <p1510:client id="{DC2649A5-8A25-717A-D976-FF191A76D4FF}" v="185" dt="2019-12-04T15:06:56.860"/>
    <p1510:client id="{FD79B7BE-7E89-4B2F-B8AD-29CA127FE2E1}" v="1" dt="2019-12-05T09:12:14.9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viewProps" Target="viewProps.xml" Id="rId8" /><Relationship Type="http://schemas.openxmlformats.org/officeDocument/2006/relationships/slide" Target="slides/slide2.xml" Id="rId3" /><Relationship Type="http://schemas.openxmlformats.org/officeDocument/2006/relationships/presProps" Target="presProps.xml" Id="rId7" /><Relationship Type="http://schemas.microsoft.com/office/2015/10/relationships/revisionInfo" Target="revisionInfo.xml" Id="rId12" /><Relationship Type="http://schemas.openxmlformats.org/officeDocument/2006/relationships/slide" Target="slides/slide1.xml" Id="rId2" /><Relationship Type="http://schemas.openxmlformats.org/officeDocument/2006/relationships/slideMaster" Target="slideMasters/slideMaster1.xml" Id="rId1" /><Relationship Type="http://schemas.openxmlformats.org/officeDocument/2006/relationships/slide" Target="slides/slide5.xml" Id="rId6" /><Relationship Type="http://schemas.openxmlformats.org/officeDocument/2006/relationships/slide" Target="slides/slide4.xml" Id="rId5" /><Relationship Type="http://schemas.openxmlformats.org/officeDocument/2006/relationships/tableStyles" Target="tableStyles.xml" Id="rId10" /><Relationship Type="http://schemas.openxmlformats.org/officeDocument/2006/relationships/slide" Target="slides/slide3.xml" Id="rId4" /><Relationship Type="http://schemas.openxmlformats.org/officeDocument/2006/relationships/theme" Target="theme/theme1.xml" Id="rId9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1309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233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039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738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738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709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5549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992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3524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5432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12/6/2019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344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12/6/2019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666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cy.wikipedia.org/wiki/Y_Celtiaid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Roundhouse_(dwelling)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Stalin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reativecommons.org/licenses/by-sa/3.0/" TargetMode="External"/><Relationship Id="rId5" Type="http://schemas.openxmlformats.org/officeDocument/2006/relationships/hyperlink" Target="https://en.wikipedia.org/wiki/List_of_animals_of_Yellowstone" TargetMode="Externa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stone building that has a umbrella in a forest&#10;&#10;Description generated with high confidence">
            <a:extLst>
              <a:ext uri="{FF2B5EF4-FFF2-40B4-BE49-F238E27FC236}">
                <a16:creationId xmlns:a16="http://schemas.microsoft.com/office/drawing/2014/main" id="{AA02D06C-D2DE-49C1-88FD-5A22D883C7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976"/>
            <a:ext cx="12593049" cy="711272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84421" y="833605"/>
            <a:ext cx="9144000" cy="2387600"/>
          </a:xfrm>
        </p:spPr>
        <p:txBody>
          <a:bodyPr/>
          <a:lstStyle/>
          <a:p>
            <a:r>
              <a:rPr lang="en-US">
                <a:cs typeface="Calibri Light"/>
              </a:rPr>
              <a:t>Y C​</a:t>
            </a:r>
            <a:r>
              <a:rPr lang="en-US" err="1">
                <a:cs typeface="Calibri Light"/>
              </a:rPr>
              <a:t>eltiaid</a:t>
            </a:r>
            <a:br>
              <a:rPr lang="en-US">
                <a:cs typeface="Calibri Light"/>
              </a:rPr>
            </a:br>
            <a:endParaRPr lang="en-US">
              <a:cs typeface="Calibri Ligh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7137" y="3008480"/>
            <a:ext cx="9144000" cy="165576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Michele Ava a Bronwen.</a:t>
            </a:r>
          </a:p>
          <a:p>
            <a:r>
              <a:rPr lang="en-US" err="1">
                <a:cs typeface="Calibri"/>
              </a:rPr>
              <a:t>Pedwerydd</a:t>
            </a:r>
            <a:r>
              <a:rPr lang="en-US">
                <a:cs typeface="Calibri"/>
              </a:rPr>
              <a:t> o </a:t>
            </a:r>
            <a:r>
              <a:rPr lang="en-US" err="1">
                <a:cs typeface="Calibri"/>
              </a:rPr>
              <a:t>rhagfyr</a:t>
            </a:r>
            <a:r>
              <a:rPr lang="en-US">
                <a:cs typeface="Calibri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9DA93-849E-4835-83C6-0F9A2BF02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>
                <a:cs typeface="Calibri Light"/>
              </a:rPr>
              <a:t>                               </a:t>
            </a:r>
            <a:r>
              <a:rPr lang="en-US" err="1">
                <a:cs typeface="Calibri Light"/>
              </a:rPr>
              <a:t>Gemwaith</a:t>
            </a:r>
            <a:br>
              <a:rPr lang="en-US">
                <a:cs typeface="Calibri Light"/>
              </a:rPr>
            </a:br>
            <a:br>
              <a:rPr lang="en-US">
                <a:cs typeface="Calibri Light"/>
              </a:rPr>
            </a:br>
            <a:r>
              <a:rPr lang="en-US" err="1">
                <a:cs typeface="Calibri Light"/>
              </a:rPr>
              <a:t>Roedd</a:t>
            </a:r>
            <a:r>
              <a:rPr lang="en-US">
                <a:cs typeface="Calibri Light"/>
              </a:rPr>
              <a:t> y </a:t>
            </a:r>
            <a:r>
              <a:rPr lang="en-US" err="1">
                <a:cs typeface="Calibri Light"/>
              </a:rPr>
              <a:t>celtiaid</a:t>
            </a:r>
            <a:r>
              <a:rPr lang="en-US">
                <a:cs typeface="Calibri Light"/>
              </a:rPr>
              <a:t> </a:t>
            </a:r>
            <a:r>
              <a:rPr lang="en-US" err="1">
                <a:cs typeface="Calibri Light"/>
              </a:rPr>
              <a:t>yn</a:t>
            </a:r>
            <a:r>
              <a:rPr lang="en-US">
                <a:cs typeface="Calibri Light"/>
              </a:rPr>
              <a:t> </a:t>
            </a:r>
            <a:r>
              <a:rPr lang="en-US" err="1">
                <a:cs typeface="Calibri Light"/>
              </a:rPr>
              <a:t>dwlu</a:t>
            </a:r>
            <a:r>
              <a:rPr lang="en-US">
                <a:cs typeface="Calibri Light"/>
              </a:rPr>
              <a:t> </a:t>
            </a:r>
            <a:r>
              <a:rPr lang="en-US" err="1">
                <a:cs typeface="Calibri Light"/>
              </a:rPr>
              <a:t>gwisgo</a:t>
            </a:r>
            <a:r>
              <a:rPr lang="en-US">
                <a:cs typeface="Calibri Light"/>
              </a:rPr>
              <a:t> gemwaith.</a:t>
            </a:r>
          </a:p>
        </p:txBody>
      </p:sp>
      <p:pic>
        <p:nvPicPr>
          <p:cNvPr id="4" name="Picture 4" descr="A picture containing indoor, table, sitting, white&#10;&#10;Description generated with very high confidence">
            <a:extLst>
              <a:ext uri="{FF2B5EF4-FFF2-40B4-BE49-F238E27FC236}">
                <a16:creationId xmlns:a16="http://schemas.microsoft.com/office/drawing/2014/main" id="{F26ABB30-B344-4FF5-837F-AE2F8A51EC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tretch/>
        </p:blipFill>
        <p:spPr>
          <a:xfrm rot="10800000">
            <a:off x="3667961" y="2240421"/>
            <a:ext cx="5577973" cy="4109954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F98631-132C-4D59-8EED-B16937CB0456}"/>
              </a:ext>
            </a:extLst>
          </p:cNvPr>
          <p:cNvSpPr txBox="1"/>
          <p:nvPr/>
        </p:nvSpPr>
        <p:spPr>
          <a:xfrm>
            <a:off x="5245434" y="6898357"/>
            <a:ext cx="3392237" cy="76870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US">
                <a:hlinkClick r:id="rId3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4"/>
              </a:rPr>
              <a:t>CC BY-SA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392365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253B7B-567F-4E7E-A30B-8A909B7887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cs typeface="Calibri Light"/>
              </a:rPr>
              <a:t>Roedd</a:t>
            </a:r>
            <a:r>
              <a:rPr lang="en-US" dirty="0">
                <a:cs typeface="Calibri Light"/>
              </a:rPr>
              <a:t> y </a:t>
            </a:r>
            <a:r>
              <a:rPr lang="en-US" dirty="0" err="1">
                <a:cs typeface="Calibri Light"/>
              </a:rPr>
              <a:t>Celtiaid</a:t>
            </a:r>
            <a:r>
              <a:rPr lang="en-US" dirty="0">
                <a:cs typeface="Calibri Light"/>
              </a:rPr>
              <a:t> </a:t>
            </a:r>
            <a:r>
              <a:rPr lang="en-US" dirty="0" err="1">
                <a:cs typeface="Calibri Light"/>
              </a:rPr>
              <a:t>yn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mewn</a:t>
            </a:r>
            <a:r>
              <a:rPr lang="en-US" dirty="0">
                <a:cs typeface="Calibri Light"/>
              </a:rPr>
              <a:t> tai </a:t>
            </a:r>
            <a:r>
              <a:rPr lang="en-US" dirty="0" err="1">
                <a:cs typeface="Calibri Light"/>
              </a:rPr>
              <a:t>crwn</a:t>
            </a:r>
            <a:r>
              <a:rPr lang="en-US" dirty="0">
                <a:cs typeface="Calibri Light"/>
              </a:rPr>
              <a:t>.</a:t>
            </a:r>
            <a:br>
              <a:rPr lang="en-US" dirty="0">
                <a:cs typeface="Calibri Light"/>
              </a:rPr>
            </a:br>
            <a:r>
              <a:rPr lang="en-US" dirty="0" err="1">
                <a:cs typeface="Calibri Light"/>
              </a:rPr>
              <a:t>Roedd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yna</a:t>
            </a:r>
            <a:r>
              <a:rPr lang="en-US" dirty="0">
                <a:cs typeface="Calibri Light"/>
              </a:rPr>
              <a:t> tan </a:t>
            </a:r>
            <a:r>
              <a:rPr lang="en-US" dirty="0" err="1">
                <a:cs typeface="Calibri Light"/>
              </a:rPr>
              <a:t>yng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nghanol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yr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ystafell</a:t>
            </a:r>
            <a:r>
              <a:rPr lang="en-US" dirty="0">
                <a:cs typeface="Calibri Light"/>
              </a:rPr>
              <a:t>.</a:t>
            </a:r>
          </a:p>
        </p:txBody>
      </p:sp>
      <p:pic>
        <p:nvPicPr>
          <p:cNvPr id="4" name="Picture 4" descr="A stone building that has a wood house in the background&#10;&#10;Description generated with high confidence">
            <a:extLst>
              <a:ext uri="{FF2B5EF4-FFF2-40B4-BE49-F238E27FC236}">
                <a16:creationId xmlns:a16="http://schemas.microsoft.com/office/drawing/2014/main" id="{52CC84C6-0B96-4DEF-8221-9A49A28A41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196025" y="1801094"/>
            <a:ext cx="6929886" cy="4639094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C03FD14-D822-45C8-9D8B-9E9DD47DE5FB}"/>
              </a:ext>
            </a:extLst>
          </p:cNvPr>
          <p:cNvSpPr txBox="1"/>
          <p:nvPr/>
        </p:nvSpPr>
        <p:spPr>
          <a:xfrm>
            <a:off x="5334000" y="4510088"/>
            <a:ext cx="1587500" cy="317500"/>
          </a:xfrm>
          <a:prstGeom prst="rect">
            <a:avLst/>
          </a:prstGeom>
        </p:spPr>
        <p:txBody>
          <a:bodyPr>
            <a:normAutofit fontScale="40000" lnSpcReduction="20000"/>
          </a:bodyPr>
          <a:lstStyle/>
          <a:p>
            <a:r>
              <a:rPr lang="en-US">
                <a:hlinkClick r:id="rId3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4"/>
              </a:rPr>
              <a:t>CC BY-SA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295429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6882" y="280374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9C3D1C-F8A4-4B4F-A6AC-4301ED2F0C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351" y="433545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000">
                <a:solidFill>
                  <a:srgbClr val="FFFFFF"/>
                </a:solidFill>
              </a:rPr>
              <a:t>Bwyd</a:t>
            </a:r>
            <a:br>
              <a:rPr lang="en-US" sz="3000">
                <a:solidFill>
                  <a:srgbClr val="FFFFFF"/>
                </a:solidFill>
              </a:rPr>
            </a:br>
            <a:endParaRPr lang="en-US" sz="300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23509C-AF15-4EF1-9E8A-2C3E9D00C7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4278" y="1645723"/>
            <a:ext cx="9144000" cy="42000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2000" dirty="0" err="1">
                <a:solidFill>
                  <a:srgbClr val="D8A453"/>
                </a:solidFill>
              </a:rPr>
              <a:t>Roedd</a:t>
            </a:r>
            <a:r>
              <a:rPr lang="en-US" sz="2000" dirty="0">
                <a:solidFill>
                  <a:srgbClr val="D8A453"/>
                </a:solidFill>
              </a:rPr>
              <a:t> y </a:t>
            </a:r>
            <a:r>
              <a:rPr lang="en-US" sz="2000" dirty="0" err="1">
                <a:solidFill>
                  <a:srgbClr val="D8A453"/>
                </a:solidFill>
              </a:rPr>
              <a:t>celtiaid</a:t>
            </a:r>
            <a:r>
              <a:rPr lang="en-US" sz="2000" dirty="0">
                <a:solidFill>
                  <a:srgbClr val="D8A453"/>
                </a:solidFill>
              </a:rPr>
              <a:t> </a:t>
            </a:r>
            <a:r>
              <a:rPr lang="en-US" sz="2000" dirty="0" err="1">
                <a:solidFill>
                  <a:srgbClr val="D8A453"/>
                </a:solidFill>
              </a:rPr>
              <a:t>yn</a:t>
            </a:r>
            <a:r>
              <a:rPr lang="en-US" sz="2000" dirty="0">
                <a:solidFill>
                  <a:srgbClr val="D8A453"/>
                </a:solidFill>
              </a:rPr>
              <a:t> </a:t>
            </a:r>
            <a:r>
              <a:rPr lang="en-US" sz="2000" dirty="0" err="1">
                <a:solidFill>
                  <a:srgbClr val="D8A453"/>
                </a:solidFill>
              </a:rPr>
              <a:t>bwyta</a:t>
            </a:r>
            <a:r>
              <a:rPr lang="en-US" sz="2000" dirty="0">
                <a:solidFill>
                  <a:srgbClr val="D8A453"/>
                </a:solidFill>
              </a:rPr>
              <a:t> </a:t>
            </a:r>
            <a:r>
              <a:rPr lang="en-US" sz="2000" dirty="0" err="1">
                <a:solidFill>
                  <a:srgbClr val="D8A453"/>
                </a:solidFill>
              </a:rPr>
              <a:t>eirth,aeron</a:t>
            </a:r>
            <a:r>
              <a:rPr lang="en-US" sz="2000" dirty="0">
                <a:solidFill>
                  <a:srgbClr val="D8A453"/>
                </a:solidFill>
              </a:rPr>
              <a:t> a bara.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30078" y="1522292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8" descr="A piece of bread&#10;&#10;Description generated with very high confidence">
            <a:extLst>
              <a:ext uri="{FF2B5EF4-FFF2-40B4-BE49-F238E27FC236}">
                <a16:creationId xmlns:a16="http://schemas.microsoft.com/office/drawing/2014/main" id="{5EBB4489-D738-4700-8397-C268C464CD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94434" y="2426818"/>
            <a:ext cx="5330182" cy="3997637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16278" y="2596836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4" descr="A brown bear is looking at the camera&#10;&#10;Description generated with very high confidence">
            <a:extLst>
              <a:ext uri="{FF2B5EF4-FFF2-40B4-BE49-F238E27FC236}">
                <a16:creationId xmlns:a16="http://schemas.microsoft.com/office/drawing/2014/main" id="{EBBC1884-7DB1-4510-9609-324A8FBF05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445073" y="2608134"/>
            <a:ext cx="5455917" cy="363500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60F9C1F-4494-4182-9B27-3379C0E0C0DB}"/>
              </a:ext>
            </a:extLst>
          </p:cNvPr>
          <p:cNvSpPr txBox="1"/>
          <p:nvPr/>
        </p:nvSpPr>
        <p:spPr>
          <a:xfrm>
            <a:off x="9579522" y="6043083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C5B740-EF6A-4268-8A27-8B62ED092BFF}"/>
              </a:ext>
            </a:extLst>
          </p:cNvPr>
          <p:cNvSpPr txBox="1"/>
          <p:nvPr/>
        </p:nvSpPr>
        <p:spPr>
          <a:xfrm>
            <a:off x="3403148" y="6224400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230040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66E5FF-62B2-4F63-B6C5-03E7183D3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>
                <a:cs typeface="Calibri Light"/>
              </a:rPr>
              <a:t>Doedd</a:t>
            </a:r>
            <a:r>
              <a:rPr lang="en-US" dirty="0">
                <a:cs typeface="Calibri Light"/>
              </a:rPr>
              <a:t> dim </a:t>
            </a:r>
            <a:r>
              <a:rPr lang="en-US" dirty="0" err="1">
                <a:cs typeface="Calibri Light"/>
              </a:rPr>
              <a:t>ffôn</a:t>
            </a:r>
            <a:r>
              <a:rPr lang="en-US" dirty="0">
                <a:cs typeface="Calibri Light"/>
              </a:rPr>
              <a:t> ,I pad neu</a:t>
            </a:r>
            <a:br>
              <a:rPr lang="en-US" dirty="0">
                <a:cs typeface="Calibri Light"/>
              </a:rPr>
            </a:br>
            <a:r>
              <a:rPr lang="en-US" dirty="0">
                <a:cs typeface="Calibri Light"/>
              </a:rPr>
              <a:t> </a:t>
            </a:r>
            <a:r>
              <a:rPr lang="en-US" dirty="0" err="1">
                <a:cs typeface="Calibri Light" panose="020F0302020204030204"/>
              </a:rPr>
              <a:t>trydan</a:t>
            </a:r>
            <a:r>
              <a:rPr lang="en-US" dirty="0">
                <a:cs typeface="Calibri Light" panose="020F0302020204030204"/>
              </a:rPr>
              <a:t> </a:t>
            </a:r>
            <a:r>
              <a:rPr lang="en-US" dirty="0" err="1">
                <a:cs typeface="Calibri Light" panose="020F0302020204030204"/>
              </a:rPr>
              <a:t>gyda'r</a:t>
            </a:r>
            <a:r>
              <a:rPr lang="en-US" dirty="0">
                <a:cs typeface="Calibri Light" panose="020F0302020204030204"/>
              </a:rPr>
              <a:t> </a:t>
            </a:r>
            <a:r>
              <a:rPr lang="en-US" dirty="0" err="1">
                <a:cs typeface="Calibri Light" panose="020F0302020204030204"/>
              </a:rPr>
              <a:t>Celtiaid</a:t>
            </a:r>
            <a:r>
              <a:rPr lang="en-US" dirty="0">
                <a:cs typeface="Calibri Light" panose="020F0302020204030204"/>
              </a:rPr>
              <a:t>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E8D63F-0706-4C3E-B550-81AC2EDA96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15641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5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Y C​eltiaid </vt:lpstr>
      <vt:lpstr>                               Gemwaith  Roedd y celtiaid yn dwlu gwisgo gemwaith.</vt:lpstr>
      <vt:lpstr>Roedd y Celtiaid yn mewn tai crwn. Roedd yna tan yng nghanol yr ystafell.</vt:lpstr>
      <vt:lpstr>Bwyd </vt:lpstr>
      <vt:lpstr>Doedd dim ffôn ,I pad neu  trydan gyda'r Celtiaid.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</dc:title>
  <dc:creator/>
  <cp:revision>19</cp:revision>
  <dcterms:created xsi:type="dcterms:W3CDTF">2019-12-04T11:19:53Z</dcterms:created>
  <dcterms:modified xsi:type="dcterms:W3CDTF">2019-12-06T11:13:44Z</dcterms:modified>
</cp:coreProperties>
</file>