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8" r:id="rId2"/>
    <p:sldId id="259" r:id="rId3"/>
    <p:sldId id="260" r:id="rId4"/>
    <p:sldId id="262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–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59"/>
    <p:restoredTop sz="94694"/>
  </p:normalViewPr>
  <p:slideViewPr>
    <p:cSldViewPr snapToGrid="0">
      <p:cViewPr>
        <p:scale>
          <a:sx n="115" d="100"/>
          <a:sy n="115" d="100"/>
        </p:scale>
        <p:origin x="11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B47D5-067D-9643-8BBD-574F64D688E4}" type="datetimeFigureOut">
              <a:rPr lang="en-US" smtClean="0"/>
              <a:t>6/22/26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F729-1DF7-BD46-8DFA-FAB55A506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61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B47D5-067D-9643-8BBD-574F64D688E4}" type="datetimeFigureOut">
              <a:rPr lang="en-US" smtClean="0"/>
              <a:t>6/22/26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F729-1DF7-BD46-8DFA-FAB55A506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195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B47D5-067D-9643-8BBD-574F64D688E4}" type="datetimeFigureOut">
              <a:rPr lang="en-US" smtClean="0"/>
              <a:t>6/22/26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F729-1DF7-BD46-8DFA-FAB55A506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58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B47D5-067D-9643-8BBD-574F64D688E4}" type="datetimeFigureOut">
              <a:rPr lang="en-US" smtClean="0"/>
              <a:t>6/22/26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F729-1DF7-BD46-8DFA-FAB55A506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609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B47D5-067D-9643-8BBD-574F64D688E4}" type="datetimeFigureOut">
              <a:rPr lang="en-US" smtClean="0"/>
              <a:t>6/22/26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F729-1DF7-BD46-8DFA-FAB55A506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931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B47D5-067D-9643-8BBD-574F64D688E4}" type="datetimeFigureOut">
              <a:rPr lang="en-US" smtClean="0"/>
              <a:t>6/22/26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F729-1DF7-BD46-8DFA-FAB55A506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243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B47D5-067D-9643-8BBD-574F64D688E4}" type="datetimeFigureOut">
              <a:rPr lang="en-US" smtClean="0"/>
              <a:t>6/22/26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F729-1DF7-BD46-8DFA-FAB55A506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668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B47D5-067D-9643-8BBD-574F64D688E4}" type="datetimeFigureOut">
              <a:rPr lang="en-US" smtClean="0"/>
              <a:t>6/22/26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F729-1DF7-BD46-8DFA-FAB55A506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398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B47D5-067D-9643-8BBD-574F64D688E4}" type="datetimeFigureOut">
              <a:rPr lang="en-US" smtClean="0"/>
              <a:t>6/22/26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F729-1DF7-BD46-8DFA-FAB55A506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124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B47D5-067D-9643-8BBD-574F64D688E4}" type="datetimeFigureOut">
              <a:rPr lang="en-US" smtClean="0"/>
              <a:t>6/22/26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F729-1DF7-BD46-8DFA-FAB55A506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282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B47D5-067D-9643-8BBD-574F64D688E4}" type="datetimeFigureOut">
              <a:rPr lang="en-US" smtClean="0"/>
              <a:t>6/22/26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8F729-1DF7-BD46-8DFA-FAB55A506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402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CB47D5-067D-9643-8BBD-574F64D688E4}" type="datetimeFigureOut">
              <a:rPr lang="en-US" smtClean="0"/>
              <a:t>6/22/26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B8F729-1DF7-BD46-8DFA-FAB55A506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919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logo of a company&#10;&#10;AI-generated content may be incorrect.">
            <a:extLst>
              <a:ext uri="{FF2B5EF4-FFF2-40B4-BE49-F238E27FC236}">
                <a16:creationId xmlns:a16="http://schemas.microsoft.com/office/drawing/2014/main" id="{A3426F0C-7C73-BBC8-E468-B99F9ADFDD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2174" y="10879"/>
            <a:ext cx="1031066" cy="1371601"/>
          </a:xfrm>
          <a:prstGeom prst="rect">
            <a:avLst/>
          </a:prstGeom>
        </p:spPr>
      </p:pic>
      <p:pic>
        <p:nvPicPr>
          <p:cNvPr id="2" name="Picture 8" descr="Text Box 2, Textbox">
            <a:extLst>
              <a:ext uri="{FF2B5EF4-FFF2-40B4-BE49-F238E27FC236}">
                <a16:creationId xmlns:a16="http://schemas.microsoft.com/office/drawing/2014/main" id="{71194586-6CB4-1622-AD3D-608F7A650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2510"/>
            <a:ext cx="5842000" cy="105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93D40A-9AC3-F46C-0889-15C8789B105B}"/>
              </a:ext>
            </a:extLst>
          </p:cNvPr>
          <p:cNvSpPr txBox="1"/>
          <p:nvPr/>
        </p:nvSpPr>
        <p:spPr>
          <a:xfrm>
            <a:off x="144780" y="1497880"/>
            <a:ext cx="6568440" cy="81253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  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Mae </a:t>
            </a:r>
            <a:r>
              <a:rPr lang="en-US" altLang="en-US" sz="1600" dirty="0" err="1">
                <a:solidFill>
                  <a:srgbClr val="000000"/>
                </a:solidFill>
              </a:rPr>
              <a:t>dechrau</a:t>
            </a:r>
            <a:r>
              <a:rPr lang="en-US" altLang="en-US" sz="1600" dirty="0">
                <a:solidFill>
                  <a:srgbClr val="000000"/>
                </a:solidFill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</a:rPr>
              <a:t>yn</a:t>
            </a:r>
            <a:r>
              <a:rPr lang="en-US" altLang="en-US" sz="1600" dirty="0">
                <a:solidFill>
                  <a:srgbClr val="000000"/>
                </a:solidFill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</a:rPr>
              <a:t>nosbarth</a:t>
            </a:r>
            <a:r>
              <a:rPr lang="en-US" altLang="en-US" sz="1600" dirty="0">
                <a:solidFill>
                  <a:srgbClr val="000000"/>
                </a:solidFill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</a:rPr>
              <a:t>Derbyn</a:t>
            </a:r>
            <a:r>
              <a:rPr lang="en-US" altLang="en-US" sz="1600" dirty="0">
                <a:solidFill>
                  <a:srgbClr val="000000"/>
                </a:solidFill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</a:rPr>
              <a:t>yn</a:t>
            </a:r>
            <a:r>
              <a:rPr lang="en-US" altLang="en-US" sz="1600" dirty="0">
                <a:solidFill>
                  <a:srgbClr val="000000"/>
                </a:solidFill>
              </a:rPr>
              <a:t> cam </a:t>
            </a:r>
            <a:r>
              <a:rPr lang="en-US" altLang="en-US" sz="1600" dirty="0" err="1">
                <a:solidFill>
                  <a:srgbClr val="000000"/>
                </a:solidFill>
              </a:rPr>
              <a:t>mawr</a:t>
            </a:r>
            <a:r>
              <a:rPr lang="en-US" altLang="en-US" sz="1600" dirty="0">
                <a:solidFill>
                  <a:srgbClr val="000000"/>
                </a:solidFill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</a:rPr>
              <a:t>i</a:t>
            </a:r>
            <a:r>
              <a:rPr lang="en-US" altLang="en-US" sz="1600" dirty="0">
                <a:solidFill>
                  <a:srgbClr val="000000"/>
                </a:solidFill>
              </a:rPr>
              <a:t> bob </a:t>
            </a:r>
            <a:r>
              <a:rPr lang="en-US" altLang="en-US" sz="1600" dirty="0" err="1">
                <a:solidFill>
                  <a:srgbClr val="000000"/>
                </a:solidFill>
              </a:rPr>
              <a:t>plentyn</a:t>
            </a:r>
            <a:r>
              <a:rPr lang="en-US" altLang="en-US" sz="1600" dirty="0">
                <a:solidFill>
                  <a:srgbClr val="000000"/>
                </a:solidFill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dirty="0">
                <a:solidFill>
                  <a:srgbClr val="000000"/>
                </a:solidFill>
              </a:rPr>
              <a:t>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Dyma rai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pwyntiau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i’w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hystyried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wrth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i’ch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plentyn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gychwyn</a:t>
            </a:r>
            <a:r>
              <a:rPr lang="en-US" altLang="en-US" sz="1600" dirty="0">
                <a:solidFill>
                  <a:srgbClr val="000000"/>
                </a:solidFill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600" dirty="0">
              <a:solidFill>
                <a:srgbClr val="000000"/>
              </a:solidFill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Rhowch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amser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i’ch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plentyn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ymgartrefu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y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dosbarth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newydd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. 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Mae’n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gam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mawr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symud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i’r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Dosbarth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Derbyn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e.e.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treulio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diwrnod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cyfan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yr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ysgol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,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bwyta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cinio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yr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ysgol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. 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Peidiwch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â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disgwyl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i’ch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plentyn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ddod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blentyn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Derbyn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dro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nos. Mae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hi’n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broses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gynyddol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. </a:t>
            </a:r>
            <a:endParaRPr lang="en-US" altLang="en-US" sz="1400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Cofiwch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i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gysylltu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os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oes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gennych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unrhyw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fath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o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bryder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.  </a:t>
            </a:r>
            <a:endParaRPr lang="en-US" altLang="en-US" sz="1400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Anogwch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eich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plentyn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i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fod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annibynnol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e.e.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gwisgo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/dad-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wisgo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heb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gymorth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,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rhoi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eitemau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y bag </a:t>
            </a:r>
            <a:endParaRPr lang="en-US" altLang="en-US" sz="1400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Rhowch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wybod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i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ni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ynglyn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â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threfniadau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diwedd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dydd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h.y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.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pwy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sy’n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casglu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eich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plentyn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o’r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ysgol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. </a:t>
            </a:r>
            <a:endParaRPr lang="en-US" altLang="en-US" sz="1400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Cofiwch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roi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enw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ar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bob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dilledyn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;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hyd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oed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esgidiau’ch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plentyn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! </a:t>
            </a:r>
            <a:endParaRPr lang="en-US" altLang="en-US" sz="1400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Cofiwch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ddod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â’r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‘Passport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Derbyn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’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i’r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ysgol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ar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ddiwrnod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cyntaf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y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tymor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.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Am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fwy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o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wybodaeth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am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baratoi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eich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plentyn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ar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gyfer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ysgol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,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ewch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</a:t>
            </a:r>
            <a:r>
              <a:rPr lang="en-US" altLang="en-US" sz="1600" dirty="0">
                <a:solidFill>
                  <a:srgbClr val="000000"/>
                </a:solidFill>
              </a:rPr>
              <a:t>i </a:t>
            </a:r>
            <a:r>
              <a:rPr lang="en-US" altLang="en-US" sz="1600" dirty="0" err="1">
                <a:solidFill>
                  <a:srgbClr val="000000"/>
                </a:solidFill>
              </a:rPr>
              <a:t>wefan</a:t>
            </a:r>
            <a:r>
              <a:rPr lang="en-US" altLang="en-US" sz="1600" dirty="0">
                <a:solidFill>
                  <a:srgbClr val="000000"/>
                </a:solidFill>
              </a:rPr>
              <a:t> yr </a:t>
            </a:r>
            <a:r>
              <a:rPr lang="en-US" altLang="en-US" sz="1600" dirty="0" err="1">
                <a:solidFill>
                  <a:srgbClr val="000000"/>
                </a:solidFill>
              </a:rPr>
              <a:t>ysgol</a:t>
            </a:r>
            <a:r>
              <a:rPr lang="en-US" altLang="en-US" sz="1600" dirty="0">
                <a:solidFill>
                  <a:srgbClr val="000000"/>
                </a:solidFill>
              </a:rPr>
              <a:t>: 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600" dirty="0">
              <a:solidFill>
                <a:srgbClr val="000000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600" dirty="0">
              <a:solidFill>
                <a:srgbClr val="000000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600" dirty="0">
              <a:solidFill>
                <a:srgbClr val="000000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600" dirty="0">
              <a:solidFill>
                <a:srgbClr val="000000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dirty="0" err="1">
                <a:solidFill>
                  <a:srgbClr val="000000"/>
                </a:solidFill>
              </a:rPr>
              <a:t>Gallwch</a:t>
            </a:r>
            <a:r>
              <a:rPr lang="en-US" altLang="en-US" sz="1600" dirty="0">
                <a:solidFill>
                  <a:srgbClr val="000000"/>
                </a:solidFill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</a:rPr>
              <a:t>hefyd</a:t>
            </a:r>
            <a:r>
              <a:rPr lang="en-US" altLang="en-US" sz="1600" dirty="0">
                <a:solidFill>
                  <a:srgbClr val="000000"/>
                </a:solidFill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</a:rPr>
              <a:t>gwylio’r</a:t>
            </a:r>
            <a:r>
              <a:rPr lang="en-US" altLang="en-US" sz="1600" dirty="0">
                <a:solidFill>
                  <a:srgbClr val="000000"/>
                </a:solidFill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</a:rPr>
              <a:t>fideo</a:t>
            </a:r>
            <a:r>
              <a:rPr lang="en-US" altLang="en-US" sz="1600" dirty="0">
                <a:solidFill>
                  <a:srgbClr val="000000"/>
                </a:solidFill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</a:rPr>
              <a:t>yma</a:t>
            </a:r>
            <a:r>
              <a:rPr lang="en-US" altLang="en-US" sz="1600" dirty="0">
                <a:solidFill>
                  <a:srgbClr val="000000"/>
                </a:solidFill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600" dirty="0">
              <a:solidFill>
                <a:srgbClr val="000000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Pob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 hwyl am yr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haf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,  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 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Staff y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Derbyn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 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 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23F8F10-05C9-35CE-452B-A1914D1E2F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1188" y="5506040"/>
            <a:ext cx="1317625" cy="12969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D629EC-27A9-6351-F63A-3BBBD8F1EF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2006" y="6894239"/>
            <a:ext cx="1215507" cy="122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955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28ABC1-FDE4-843A-A467-09B6D5A4C4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logo of a company&#10;&#10;AI-generated content may be incorrect.">
            <a:extLst>
              <a:ext uri="{FF2B5EF4-FFF2-40B4-BE49-F238E27FC236}">
                <a16:creationId xmlns:a16="http://schemas.microsoft.com/office/drawing/2014/main" id="{D9A34820-9FC3-5947-1ADB-DD6A950DE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2533" y="0"/>
            <a:ext cx="1031066" cy="13716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EB0DA80-BF43-C273-56FC-712149EB0B8E}"/>
              </a:ext>
            </a:extLst>
          </p:cNvPr>
          <p:cNvSpPr/>
          <p:nvPr/>
        </p:nvSpPr>
        <p:spPr>
          <a:xfrm>
            <a:off x="104931" y="224135"/>
            <a:ext cx="571760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902030302020204" pitchFamily="66" charset="0"/>
              </a:rPr>
              <a:t>Dosbarth </a:t>
            </a:r>
            <a:r>
              <a:rPr lang="en-GB" sz="4800" b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902030302020204" pitchFamily="66" charset="0"/>
              </a:rPr>
              <a:t>Derbyn</a:t>
            </a:r>
            <a:r>
              <a:rPr lang="en-GB" sz="4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902030302020204" pitchFamily="66" charset="0"/>
              </a:rPr>
              <a:t>- </a:t>
            </a:r>
          </a:p>
          <a:p>
            <a:pPr algn="ctr"/>
            <a:r>
              <a:rPr lang="en-GB" sz="4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902030302020204" pitchFamily="66" charset="0"/>
              </a:rPr>
              <a:t>Beth </a:t>
            </a:r>
            <a:r>
              <a:rPr lang="en-GB" sz="4800" b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902030302020204" pitchFamily="66" charset="0"/>
              </a:rPr>
              <a:t>sydd</a:t>
            </a:r>
            <a:r>
              <a:rPr lang="en-GB" sz="4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902030302020204" pitchFamily="66" charset="0"/>
              </a:rPr>
              <a:t> </a:t>
            </a:r>
            <a:r>
              <a:rPr lang="en-GB" sz="4800" b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902030302020204" pitchFamily="66" charset="0"/>
              </a:rPr>
              <a:t>angen</a:t>
            </a:r>
            <a:r>
              <a:rPr lang="en-GB" sz="4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902030302020204" pitchFamily="66" charset="0"/>
              </a:rPr>
              <a:t>?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0121635-8FDA-B5BD-50F6-9735DC5390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5156709"/>
              </p:ext>
            </p:extLst>
          </p:nvPr>
        </p:nvGraphicFramePr>
        <p:xfrm>
          <a:off x="921894" y="2078704"/>
          <a:ext cx="5166389" cy="515874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755079">
                  <a:extLst>
                    <a:ext uri="{9D8B030D-6E8A-4147-A177-3AD203B41FA5}">
                      <a16:colId xmlns:a16="http://schemas.microsoft.com/office/drawing/2014/main" val="3961592747"/>
                    </a:ext>
                  </a:extLst>
                </a:gridCol>
                <a:gridCol w="4411310">
                  <a:extLst>
                    <a:ext uri="{9D8B030D-6E8A-4147-A177-3AD203B41FA5}">
                      <a16:colId xmlns:a16="http://schemas.microsoft.com/office/drawing/2014/main" val="3509916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Bydd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angen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1307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latin typeface="+mn-lt"/>
                        </a:rPr>
                        <a:t>Siwmper</a:t>
                      </a:r>
                      <a:r>
                        <a:rPr lang="en-US" dirty="0">
                          <a:latin typeface="+mn-lt"/>
                        </a:rPr>
                        <a:t> / cardigan </a:t>
                      </a:r>
                      <a:r>
                        <a:rPr lang="en-US" dirty="0" err="1">
                          <a:latin typeface="+mn-lt"/>
                        </a:rPr>
                        <a:t>ysgol</a:t>
                      </a:r>
                      <a:endParaRPr lang="en-US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3023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+mn-lt"/>
                        </a:rPr>
                        <a:t>Crys polo </a:t>
                      </a:r>
                      <a:r>
                        <a:rPr lang="en-US" dirty="0" err="1">
                          <a:latin typeface="+mn-lt"/>
                        </a:rPr>
                        <a:t>gwyn</a:t>
                      </a:r>
                      <a:endParaRPr lang="en-US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41258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latin typeface="+mn-lt"/>
                        </a:rPr>
                        <a:t>Trowsus</a:t>
                      </a:r>
                      <a:r>
                        <a:rPr lang="en-US" dirty="0">
                          <a:latin typeface="+mn-lt"/>
                        </a:rPr>
                        <a:t> / </a:t>
                      </a:r>
                      <a:r>
                        <a:rPr lang="en-US" dirty="0" err="1">
                          <a:latin typeface="+mn-lt"/>
                        </a:rPr>
                        <a:t>sgert</a:t>
                      </a:r>
                      <a:r>
                        <a:rPr lang="en-US" dirty="0">
                          <a:latin typeface="+mn-lt"/>
                        </a:rPr>
                        <a:t>/ </a:t>
                      </a:r>
                      <a:r>
                        <a:rPr lang="en-US" dirty="0" err="1">
                          <a:latin typeface="+mn-lt"/>
                        </a:rPr>
                        <a:t>ffrog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ddu</a:t>
                      </a:r>
                      <a:endParaRPr lang="en-US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060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latin typeface="+mn-lt"/>
                        </a:rPr>
                        <a:t>Esgidiau</a:t>
                      </a:r>
                      <a:r>
                        <a:rPr lang="en-US" dirty="0">
                          <a:latin typeface="+mn-lt"/>
                        </a:rPr>
                        <a:t> du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5540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latin typeface="+mn-lt"/>
                        </a:rPr>
                        <a:t>Treinyrs</a:t>
                      </a:r>
                      <a:r>
                        <a:rPr lang="en-US" dirty="0">
                          <a:latin typeface="+mn-lt"/>
                        </a:rPr>
                        <a:t> (</a:t>
                      </a:r>
                      <a:r>
                        <a:rPr lang="en-US" dirty="0" err="1">
                          <a:latin typeface="+mn-lt"/>
                        </a:rPr>
                        <a:t>diwrnod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ymarfer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corff</a:t>
                      </a:r>
                      <a:r>
                        <a:rPr lang="en-US" dirty="0">
                          <a:latin typeface="+mn-lt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4440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+mn-lt"/>
                        </a:rPr>
                        <a:t>Leggins / joggers (</a:t>
                      </a:r>
                      <a:r>
                        <a:rPr lang="en-US" dirty="0" err="1">
                          <a:latin typeface="+mn-lt"/>
                        </a:rPr>
                        <a:t>diwrnod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ymarfer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corff</a:t>
                      </a:r>
                      <a:r>
                        <a:rPr lang="en-US" dirty="0">
                          <a:latin typeface="+mn-lt"/>
                        </a:rPr>
                        <a:t>)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990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latin typeface="+mn-lt"/>
                        </a:rPr>
                        <a:t>Dillad</a:t>
                      </a:r>
                      <a:r>
                        <a:rPr lang="en-US" dirty="0">
                          <a:latin typeface="+mn-lt"/>
                        </a:rPr>
                        <a:t> sbar </a:t>
                      </a:r>
                      <a:r>
                        <a:rPr lang="en-US" dirty="0" err="1">
                          <a:latin typeface="+mn-lt"/>
                        </a:rPr>
                        <a:t>yn</a:t>
                      </a:r>
                      <a:r>
                        <a:rPr lang="en-US" dirty="0">
                          <a:latin typeface="+mn-lt"/>
                        </a:rPr>
                        <a:t> y bag </a:t>
                      </a:r>
                      <a:r>
                        <a:rPr lang="en-US" dirty="0" err="1">
                          <a:latin typeface="+mn-lt"/>
                        </a:rPr>
                        <a:t>rhag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ofn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damwain</a:t>
                      </a:r>
                      <a:r>
                        <a:rPr lang="en-US" dirty="0">
                          <a:latin typeface="+mn-lt"/>
                        </a:rPr>
                        <a:t> / </a:t>
                      </a:r>
                      <a:r>
                        <a:rPr lang="en-US" dirty="0" err="1">
                          <a:latin typeface="+mn-lt"/>
                        </a:rPr>
                        <a:t>gwlychu</a:t>
                      </a:r>
                      <a:endParaRPr lang="en-US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540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+mn-lt"/>
                        </a:rPr>
                        <a:t>Bag </a:t>
                      </a:r>
                      <a:r>
                        <a:rPr lang="en-US" dirty="0" err="1">
                          <a:latin typeface="+mn-lt"/>
                        </a:rPr>
                        <a:t>ysgol</a:t>
                      </a:r>
                      <a:endParaRPr lang="en-US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23650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latin typeface="+mn-lt"/>
                        </a:rPr>
                        <a:t>Bocs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bwyd</a:t>
                      </a:r>
                      <a:r>
                        <a:rPr lang="en-US" dirty="0">
                          <a:latin typeface="+mn-lt"/>
                        </a:rPr>
                        <a:t> (</a:t>
                      </a:r>
                      <a:r>
                        <a:rPr lang="en-US" dirty="0" err="1">
                          <a:latin typeface="+mn-lt"/>
                        </a:rPr>
                        <a:t>os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nad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ydydn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yn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cael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cinio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ysgol</a:t>
                      </a:r>
                      <a:r>
                        <a:rPr lang="en-US" dirty="0">
                          <a:latin typeface="+mn-lt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4605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+mn-lt"/>
                        </a:rPr>
                        <a:t>Potel o </a:t>
                      </a:r>
                      <a:r>
                        <a:rPr lang="en-US" dirty="0" err="1">
                          <a:latin typeface="+mn-lt"/>
                        </a:rPr>
                        <a:t>ddŵr</a:t>
                      </a:r>
                      <a:endParaRPr lang="en-US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8235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latin typeface="+mn-lt"/>
                        </a:rPr>
                        <a:t>Ffrwyth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i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amser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snac</a:t>
                      </a:r>
                      <a:r>
                        <a:rPr lang="en-US" dirty="0">
                          <a:latin typeface="+mn-lt"/>
                        </a:rPr>
                        <a:t> (</a:t>
                      </a:r>
                      <a:r>
                        <a:rPr lang="en-US" dirty="0" err="1">
                          <a:latin typeface="+mn-lt"/>
                        </a:rPr>
                        <a:t>wedi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labeli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gyda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enw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eich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  <a:r>
                        <a:rPr lang="en-US" dirty="0" err="1">
                          <a:latin typeface="+mn-lt"/>
                        </a:rPr>
                        <a:t>plentyn</a:t>
                      </a:r>
                      <a:r>
                        <a:rPr lang="en-US" dirty="0">
                          <a:latin typeface="+mn-lt"/>
                        </a:rPr>
                        <a:t>)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6874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+mn-lt"/>
                        </a:rPr>
                        <a:t>Passport </a:t>
                      </a:r>
                      <a:r>
                        <a:rPr lang="en-US" dirty="0" err="1">
                          <a:latin typeface="+mn-lt"/>
                        </a:rPr>
                        <a:t>Derbyn</a:t>
                      </a:r>
                      <a:r>
                        <a:rPr lang="en-US" dirty="0">
                          <a:latin typeface="+mn-lt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8921090"/>
                  </a:ext>
                </a:extLst>
              </a:tr>
            </a:tbl>
          </a:graphicData>
        </a:graphic>
      </p:graphicFrame>
      <p:pic>
        <p:nvPicPr>
          <p:cNvPr id="12" name="Picture 11" descr="A check mark in a box&#10;&#10;AI-generated content may be incorrect.">
            <a:extLst>
              <a:ext uri="{FF2B5EF4-FFF2-40B4-BE49-F238E27FC236}">
                <a16:creationId xmlns:a16="http://schemas.microsoft.com/office/drawing/2014/main" id="{93E9A8B2-D208-8FED-34E5-E6A26BD536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586" y="2153654"/>
            <a:ext cx="497157" cy="53216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05A4367-4D25-E28A-4ABD-2448F9A17431}"/>
              </a:ext>
            </a:extLst>
          </p:cNvPr>
          <p:cNvSpPr txBox="1"/>
          <p:nvPr/>
        </p:nvSpPr>
        <p:spPr>
          <a:xfrm>
            <a:off x="-98983" y="8035927"/>
            <a:ext cx="6613756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/>
              <a:t>Cofiwch</a:t>
            </a:r>
            <a:r>
              <a:rPr lang="en-US" sz="2000" b="1" dirty="0"/>
              <a:t> </a:t>
            </a:r>
          </a:p>
          <a:p>
            <a:pPr algn="ctr"/>
            <a:endParaRPr lang="en-US" sz="2000" b="1" dirty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1800" dirty="0" err="1"/>
              <a:t>Labelwch</a:t>
            </a:r>
            <a:r>
              <a:rPr lang="en-US" sz="1800" dirty="0"/>
              <a:t> </a:t>
            </a:r>
            <a:r>
              <a:rPr lang="en-US" dirty="0" err="1"/>
              <a:t>pobeth</a:t>
            </a:r>
            <a:r>
              <a:rPr lang="en-US" dirty="0"/>
              <a:t> </a:t>
            </a:r>
            <a:r>
              <a:rPr lang="en-US" dirty="0" err="1"/>
              <a:t>gyda</a:t>
            </a:r>
            <a:r>
              <a:rPr lang="en-US" dirty="0"/>
              <a:t> </a:t>
            </a:r>
            <a:r>
              <a:rPr lang="en-US" dirty="0" err="1"/>
              <a:t>enw</a:t>
            </a:r>
            <a:r>
              <a:rPr lang="en-US" dirty="0"/>
              <a:t> </a:t>
            </a:r>
            <a:r>
              <a:rPr lang="en-US" dirty="0" err="1"/>
              <a:t>eich</a:t>
            </a:r>
            <a:r>
              <a:rPr lang="en-US" dirty="0"/>
              <a:t> </a:t>
            </a:r>
            <a:r>
              <a:rPr lang="en-US" dirty="0" err="1"/>
              <a:t>plentyn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155438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1D7CC1BB-EE50-FD75-735E-4480D574D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2174" y="10879"/>
            <a:ext cx="1031066" cy="1371601"/>
          </a:xfrm>
          <a:prstGeom prst="rect">
            <a:avLst/>
          </a:prstGeom>
        </p:spPr>
      </p:pic>
      <p:pic>
        <p:nvPicPr>
          <p:cNvPr id="1026" name="Picture 2" descr="Text Box 10, Textbox">
            <a:extLst>
              <a:ext uri="{FF2B5EF4-FFF2-40B4-BE49-F238E27FC236}">
                <a16:creationId xmlns:a16="http://schemas.microsoft.com/office/drawing/2014/main" id="{B30406FA-5D94-CFC1-AF9E-AFD0ACB61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0" y="115809"/>
            <a:ext cx="6035040" cy="100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B9B9794-F478-C860-E1C9-078DE9BDEA22}"/>
              </a:ext>
            </a:extLst>
          </p:cNvPr>
          <p:cNvSpPr txBox="1"/>
          <p:nvPr/>
        </p:nvSpPr>
        <p:spPr>
          <a:xfrm>
            <a:off x="205740" y="1382480"/>
            <a:ext cx="6446520" cy="7602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6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Your child will be in the Reception Class in September.</a:t>
            </a:r>
          </a:p>
          <a:p>
            <a:pPr>
              <a:buNone/>
            </a:pPr>
            <a:r>
              <a:rPr lang="en-GB" sz="16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</a:t>
            </a:r>
          </a:p>
          <a:p>
            <a:pPr>
              <a:buNone/>
            </a:pPr>
            <a:r>
              <a:rPr lang="en-GB" sz="16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Here are some points to consider as your child starts in Reception:</a:t>
            </a:r>
          </a:p>
          <a:p>
            <a:pPr>
              <a:buNone/>
            </a:pPr>
            <a:endParaRPr lang="en-GB" sz="1600" kern="1400" dirty="0"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4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Give your child time to settle in the new class.  It’s a big step moving to the Reception Class e.g. spending a whole day in school, eating lunch at school.  Don’t expect your child to become a Reception pupil immediately, it is a gradual process.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4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If you have any worries please don’t hesitate to contact us to discuss them.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4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Help your child to become independent e.g., encourage your child to put his/her belongings in their bag &amp; recognise their own bottle and snack pot. 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4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Please let us know of end of day arrangements e.g., who will be collecting your child from school.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4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Remember to put your child’s name on every piece of clothing; even his/her shoes!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4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Remember to bring the ‘</a:t>
            </a:r>
            <a:r>
              <a:rPr lang="en-GB" sz="1400" kern="14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D</a:t>
            </a:r>
            <a:r>
              <a:rPr lang="en-GB" sz="1400" kern="14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erbyn</a:t>
            </a:r>
            <a:r>
              <a:rPr lang="en-GB" sz="14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Passport’ to school at the beginning of term.</a:t>
            </a:r>
          </a:p>
          <a:p>
            <a:pPr marL="457200">
              <a:buNone/>
            </a:pPr>
            <a:r>
              <a:rPr lang="en-GB" sz="16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</a:t>
            </a:r>
          </a:p>
          <a:p>
            <a:pPr marL="457200">
              <a:buNone/>
            </a:pPr>
            <a:endParaRPr lang="en-GB" sz="1600" kern="1400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 marL="7938">
              <a:buNone/>
            </a:pPr>
            <a:r>
              <a:rPr lang="en-GB" sz="16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For further information about preparing </a:t>
            </a:r>
          </a:p>
          <a:p>
            <a:pPr marL="7938">
              <a:buNone/>
            </a:pPr>
            <a:r>
              <a:rPr lang="en-GB" sz="16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your child for school, go to:</a:t>
            </a:r>
          </a:p>
          <a:p>
            <a:pPr>
              <a:buNone/>
            </a:pPr>
            <a:endParaRPr lang="en-GB" sz="1600" u="sng" kern="1400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>
              <a:buNone/>
            </a:pPr>
            <a:endParaRPr lang="en-GB" sz="1600" u="sng" kern="1400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>
              <a:buNone/>
            </a:pPr>
            <a:endParaRPr lang="en-GB" sz="1600" u="sng" kern="1400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1600" kern="1400" dirty="0">
                <a:solidFill>
                  <a:srgbClr val="000000"/>
                </a:solidFill>
                <a:ea typeface="Times New Roman" panose="02020603050405020304" pitchFamily="18" charset="0"/>
              </a:rPr>
              <a:t>This video may also be useful:</a:t>
            </a:r>
          </a:p>
          <a:p>
            <a:pPr algn="ctr">
              <a:buNone/>
            </a:pPr>
            <a:r>
              <a:rPr lang="en-GB" sz="16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</a:t>
            </a:r>
          </a:p>
          <a:p>
            <a:pPr algn="ctr">
              <a:buNone/>
            </a:pPr>
            <a:endParaRPr lang="en-GB" sz="1600" kern="1400" dirty="0"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16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</a:t>
            </a:r>
          </a:p>
          <a:p>
            <a:pPr>
              <a:buNone/>
            </a:pPr>
            <a:endParaRPr lang="en-GB" sz="1600" kern="1400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>
              <a:buNone/>
            </a:pPr>
            <a:endParaRPr lang="en-GB" sz="1600" kern="1400" dirty="0"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16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Have a lovely summer,</a:t>
            </a:r>
          </a:p>
          <a:p>
            <a:pPr>
              <a:buNone/>
            </a:pPr>
            <a:r>
              <a:rPr lang="en-GB" sz="16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</a:t>
            </a:r>
          </a:p>
          <a:p>
            <a:r>
              <a:rPr lang="en-GB" sz="1600" kern="1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Reception Staff</a:t>
            </a:r>
            <a:endParaRPr lang="en-US" sz="16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1DED38-EADA-B4F8-5EE9-4D10BD93DB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7997" y="6740434"/>
            <a:ext cx="1215507" cy="12224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737087-10DF-78EF-269C-C7CCCD9140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7997" y="5359471"/>
            <a:ext cx="1317625" cy="129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247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199146-C9AC-3502-9A19-0813C22AB4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logo of a company&#10;&#10;AI-generated content may be incorrect.">
            <a:extLst>
              <a:ext uri="{FF2B5EF4-FFF2-40B4-BE49-F238E27FC236}">
                <a16:creationId xmlns:a16="http://schemas.microsoft.com/office/drawing/2014/main" id="{049519A7-289C-97EB-6CC9-2F923E7DDB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2533" y="0"/>
            <a:ext cx="1031066" cy="13716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3A19A7D-AC79-744E-88B6-CB0E0F7886BC}"/>
              </a:ext>
            </a:extLst>
          </p:cNvPr>
          <p:cNvSpPr/>
          <p:nvPr/>
        </p:nvSpPr>
        <p:spPr>
          <a:xfrm>
            <a:off x="104931" y="224135"/>
            <a:ext cx="571760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902030302020204" pitchFamily="66" charset="0"/>
              </a:rPr>
              <a:t>Reception Class</a:t>
            </a:r>
          </a:p>
          <a:p>
            <a:pPr algn="ctr"/>
            <a:r>
              <a:rPr lang="en-GB" sz="4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902030302020204" pitchFamily="66" charset="0"/>
              </a:rPr>
              <a:t>What’s needed?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B570D08-BA5A-0EB8-4C5F-73FAE21D90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208886"/>
              </p:ext>
            </p:extLst>
          </p:nvPr>
        </p:nvGraphicFramePr>
        <p:xfrm>
          <a:off x="921894" y="2078704"/>
          <a:ext cx="5351584" cy="515874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782146">
                  <a:extLst>
                    <a:ext uri="{9D8B030D-6E8A-4147-A177-3AD203B41FA5}">
                      <a16:colId xmlns:a16="http://schemas.microsoft.com/office/drawing/2014/main" val="3961592747"/>
                    </a:ext>
                  </a:extLst>
                </a:gridCol>
                <a:gridCol w="4569438">
                  <a:extLst>
                    <a:ext uri="{9D8B030D-6E8A-4147-A177-3AD203B41FA5}">
                      <a16:colId xmlns:a16="http://schemas.microsoft.com/office/drawing/2014/main" val="3509916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Bydd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angen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1307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Red school jumper / cardigan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3023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White polo top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41258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Black trousers / skirt / </a:t>
                      </a:r>
                      <a:r>
                        <a:rPr lang="en-US" dirty="0" err="1"/>
                        <a:t>dres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060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Black shoes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5540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Trainers (gym day)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4440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Leggings / joggers (gym day)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990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Spare clothes in the bag incase of an accident / getting wet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540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School bag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23650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Lunch box (if not having school dinners)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4605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Bottle of water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8235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Fruit for snack time (with your </a:t>
                      </a:r>
                      <a:r>
                        <a:rPr lang="en-US" dirty="0" err="1"/>
                        <a:t>childs</a:t>
                      </a:r>
                      <a:r>
                        <a:rPr lang="en-US" dirty="0"/>
                        <a:t> name clearly labeled)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6874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Derbyn</a:t>
                      </a:r>
                      <a:r>
                        <a:rPr lang="en-US" dirty="0"/>
                        <a:t>  Passport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8921090"/>
                  </a:ext>
                </a:extLst>
              </a:tr>
            </a:tbl>
          </a:graphicData>
        </a:graphic>
      </p:graphicFrame>
      <p:pic>
        <p:nvPicPr>
          <p:cNvPr id="3" name="Picture 2" descr="A check mark in a box&#10;&#10;AI-generated content may be incorrect.">
            <a:extLst>
              <a:ext uri="{FF2B5EF4-FFF2-40B4-BE49-F238E27FC236}">
                <a16:creationId xmlns:a16="http://schemas.microsoft.com/office/drawing/2014/main" id="{39AC5C0C-14FB-2E40-3141-6705D24771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586" y="2153654"/>
            <a:ext cx="497157" cy="5321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5DD4465-4788-B778-73B4-87E4080FBE25}"/>
              </a:ext>
            </a:extLst>
          </p:cNvPr>
          <p:cNvSpPr txBox="1"/>
          <p:nvPr/>
        </p:nvSpPr>
        <p:spPr>
          <a:xfrm>
            <a:off x="333531" y="7827296"/>
            <a:ext cx="6190937" cy="8263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>
              <a:lnSpc>
                <a:spcPts val="1862"/>
              </a:lnSpc>
            </a:pPr>
            <a:r>
              <a:rPr lang="en-GB" sz="1800" b="1" i="0" u="none" strike="noStrike" dirty="0">
                <a:effectLst/>
              </a:rPr>
              <a:t>Remember</a:t>
            </a:r>
          </a:p>
          <a:p>
            <a:pPr algn="ctr" rtl="0" fontAlgn="base">
              <a:lnSpc>
                <a:spcPts val="1862"/>
              </a:lnSpc>
            </a:pPr>
            <a:endParaRPr lang="en-GB" sz="1800" b="1" i="0" u="none" strike="noStrike" dirty="0">
              <a:effectLst/>
            </a:endParaRPr>
          </a:p>
          <a:p>
            <a:pPr algn="ctr" rtl="0" fontAlgn="base">
              <a:lnSpc>
                <a:spcPts val="1862"/>
              </a:lnSpc>
              <a:buFont typeface="Arial" panose="020B0604020202020204" pitchFamily="34" charset="0"/>
              <a:buNone/>
            </a:pPr>
            <a:r>
              <a:rPr lang="en-GB" sz="1800" b="0" i="0" u="none" strike="noStrike" dirty="0">
                <a:effectLst/>
              </a:rPr>
              <a:t>Please label all items clearly with your child’s name. </a:t>
            </a:r>
          </a:p>
        </p:txBody>
      </p:sp>
    </p:spTree>
    <p:extLst>
      <p:ext uri="{BB962C8B-B14F-4D97-AF65-F5344CB8AC3E}">
        <p14:creationId xmlns:p14="http://schemas.microsoft.com/office/powerpoint/2010/main" val="37800665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2426</TotalTime>
  <Words>575</Words>
  <Application>Microsoft Macintosh PowerPoint</Application>
  <PresentationFormat>A4 Paper (210x297 mm)</PresentationFormat>
  <Paragraphs>92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Aptos</vt:lpstr>
      <vt:lpstr>Aptos Display</vt:lpstr>
      <vt:lpstr>Arial</vt:lpstr>
      <vt:lpstr>Comic Sans MS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 JONES (YGG Brynymor)</dc:creator>
  <cp:lastModifiedBy>K JONES (YGG Brynymor)</cp:lastModifiedBy>
  <cp:revision>5</cp:revision>
  <cp:lastPrinted>2026-06-22T10:08:53Z</cp:lastPrinted>
  <dcterms:created xsi:type="dcterms:W3CDTF">2025-06-25T17:46:28Z</dcterms:created>
  <dcterms:modified xsi:type="dcterms:W3CDTF">2026-06-22T10:08:54Z</dcterms:modified>
</cp:coreProperties>
</file>