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7" r:id="rId14"/>
  </p:sldIdLst>
  <p:sldSz cx="9144000" cy="6858000" type="screen4x3"/>
  <p:notesSz cx="6797675" cy="9926638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9600"/>
    <a:srgbClr val="5AB7B2"/>
    <a:srgbClr val="FD6B6D"/>
    <a:srgbClr val="99C65D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320" y="209005"/>
            <a:ext cx="8699863" cy="17242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5400" dirty="0" err="1" smtClean="0">
                <a:solidFill>
                  <a:schemeClr val="bg1"/>
                </a:solidFill>
              </a:rPr>
              <a:t>Dysgu</a:t>
            </a:r>
            <a:r>
              <a:rPr lang="en-GB" sz="5400" dirty="0" smtClean="0">
                <a:solidFill>
                  <a:schemeClr val="bg1"/>
                </a:solidFill>
              </a:rPr>
              <a:t> am BBC </a:t>
            </a:r>
          </a:p>
          <a:p>
            <a:pPr algn="ctr"/>
            <a:r>
              <a:rPr lang="en-GB" sz="5400" dirty="0" smtClean="0">
                <a:solidFill>
                  <a:schemeClr val="bg1"/>
                </a:solidFill>
              </a:rPr>
              <a:t>Plant </a:t>
            </a:r>
            <a:r>
              <a:rPr lang="en-GB" sz="5400" dirty="0" err="1" smtClean="0">
                <a:solidFill>
                  <a:schemeClr val="bg1"/>
                </a:solidFill>
              </a:rPr>
              <a:t>Mewn</a:t>
            </a:r>
            <a:r>
              <a:rPr lang="en-GB" sz="5400" dirty="0" smtClean="0">
                <a:solidFill>
                  <a:schemeClr val="bg1"/>
                </a:solidFill>
              </a:rPr>
              <a:t> </a:t>
            </a:r>
            <a:r>
              <a:rPr lang="en-GB" sz="5400" dirty="0" err="1" smtClean="0">
                <a:solidFill>
                  <a:schemeClr val="bg1"/>
                </a:solidFill>
              </a:rPr>
              <a:t>Angen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Beth </a:t>
            </a:r>
            <a:r>
              <a:rPr lang="en-GB" altLang="en-US" sz="3600" dirty="0" err="1"/>
              <a:t>Yw</a:t>
            </a:r>
            <a:r>
              <a:rPr lang="en-GB" altLang="en-US" sz="3600" dirty="0"/>
              <a:t> </a:t>
            </a:r>
            <a:r>
              <a:rPr lang="en-GB" altLang="en-US" sz="3600" dirty="0" smtClean="0"/>
              <a:t>Plant </a:t>
            </a:r>
            <a:r>
              <a:rPr lang="en-GB" altLang="en-US" sz="3600" dirty="0" err="1"/>
              <a:t>Mewn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Angen</a:t>
            </a:r>
            <a:r>
              <a:rPr lang="en-GB" altLang="en-US" sz="3600" dirty="0"/>
              <a:t>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A1C4C96-7866-411E-B440-232140A9B2C0}"/>
              </a:ext>
            </a:extLst>
          </p:cNvPr>
          <p:cNvSpPr/>
          <p:nvPr/>
        </p:nvSpPr>
        <p:spPr>
          <a:xfrm>
            <a:off x="755650" y="1363663"/>
            <a:ext cx="7632700" cy="560387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spc="-20" dirty="0" err="1">
                <a:solidFill>
                  <a:schemeClr val="tx1"/>
                </a:solidFill>
              </a:rPr>
              <a:t>Elusen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err="1" smtClean="0">
                <a:solidFill>
                  <a:schemeClr val="tx1"/>
                </a:solidFill>
              </a:rPr>
              <a:t>yw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smtClean="0">
                <a:solidFill>
                  <a:schemeClr val="tx1"/>
                </a:solidFill>
              </a:rPr>
              <a:t>Plant </a:t>
            </a:r>
            <a:r>
              <a:rPr lang="en-GB" altLang="en-US" spc="-20" dirty="0" err="1">
                <a:solidFill>
                  <a:schemeClr val="tx1"/>
                </a:solidFill>
              </a:rPr>
              <a:t>Mewn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err="1">
                <a:solidFill>
                  <a:schemeClr val="tx1"/>
                </a:solidFill>
              </a:rPr>
              <a:t>Angen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err="1">
                <a:solidFill>
                  <a:schemeClr val="tx1"/>
                </a:solidFill>
              </a:rPr>
              <a:t>sy’n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err="1">
                <a:solidFill>
                  <a:schemeClr val="tx1"/>
                </a:solidFill>
              </a:rPr>
              <a:t>helpu</a:t>
            </a:r>
            <a:r>
              <a:rPr lang="en-GB" altLang="en-US" spc="-20" dirty="0">
                <a:solidFill>
                  <a:schemeClr val="tx1"/>
                </a:solidFill>
              </a:rPr>
              <a:t> plant </a:t>
            </a:r>
            <a:r>
              <a:rPr lang="en-GB" altLang="en-US" spc="-20" dirty="0" err="1">
                <a:solidFill>
                  <a:schemeClr val="tx1"/>
                </a:solidFill>
              </a:rPr>
              <a:t>ym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err="1">
                <a:solidFill>
                  <a:schemeClr val="tx1"/>
                </a:solidFill>
              </a:rPr>
              <a:t>mhob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err="1">
                <a:solidFill>
                  <a:schemeClr val="tx1"/>
                </a:solidFill>
              </a:rPr>
              <a:t>rhan</a:t>
            </a:r>
            <a:r>
              <a:rPr lang="en-GB" altLang="en-US" spc="-20" dirty="0">
                <a:solidFill>
                  <a:schemeClr val="tx1"/>
                </a:solidFill>
              </a:rPr>
              <a:t> </a:t>
            </a:r>
            <a:r>
              <a:rPr lang="en-GB" altLang="en-US" spc="-20" dirty="0" err="1">
                <a:solidFill>
                  <a:schemeClr val="tx1"/>
                </a:solidFill>
              </a:rPr>
              <a:t>o’r</a:t>
            </a:r>
            <a:r>
              <a:rPr lang="en-GB" altLang="en-US" spc="-20" dirty="0">
                <a:solidFill>
                  <a:schemeClr val="tx1"/>
                </a:solidFill>
              </a:rPr>
              <a:t> DU.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97B5CC8-5D69-4EF9-999A-481195BF776D}"/>
              </a:ext>
            </a:extLst>
          </p:cNvPr>
          <p:cNvSpPr/>
          <p:nvPr/>
        </p:nvSpPr>
        <p:spPr>
          <a:xfrm>
            <a:off x="755650" y="2041525"/>
            <a:ext cx="7632700" cy="766763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dirty="0" err="1">
                <a:solidFill>
                  <a:schemeClr val="tx1"/>
                </a:solidFill>
              </a:rPr>
              <a:t>Dylai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pob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plentyn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fod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hapus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iach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ddiogel</a:t>
            </a:r>
            <a:r>
              <a:rPr lang="en-GB" altLang="en-US" dirty="0">
                <a:solidFill>
                  <a:schemeClr val="tx1"/>
                </a:solidFill>
              </a:rPr>
              <a:t> ac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gallu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chwarae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mewn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amgylchedd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ofalgar</a:t>
            </a:r>
            <a:r>
              <a:rPr lang="en-GB" altLang="en-US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4039476-DD09-407C-989A-4002AE7BC5DF}"/>
              </a:ext>
            </a:extLst>
          </p:cNvPr>
          <p:cNvSpPr/>
          <p:nvPr/>
        </p:nvSpPr>
        <p:spPr>
          <a:xfrm>
            <a:off x="755650" y="2925763"/>
            <a:ext cx="7632700" cy="766762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anffodus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 err="1">
                <a:solidFill>
                  <a:schemeClr val="tx1"/>
                </a:solidFill>
              </a:rPr>
              <a:t>nid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yw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hyn</a:t>
            </a:r>
            <a:r>
              <a:rPr lang="en-GB" altLang="en-US" dirty="0">
                <a:solidFill>
                  <a:schemeClr val="tx1"/>
                </a:solidFill>
              </a:rPr>
              <a:t> bob </a:t>
            </a:r>
            <a:r>
              <a:rPr lang="en-GB" altLang="en-US" dirty="0" err="1">
                <a:solidFill>
                  <a:schemeClr val="tx1"/>
                </a:solidFill>
              </a:rPr>
              <a:t>amser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wir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ond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mae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smtClean="0">
                <a:solidFill>
                  <a:schemeClr val="tx1"/>
                </a:solidFill>
              </a:rPr>
              <a:t>Plant </a:t>
            </a:r>
            <a:r>
              <a:rPr lang="en-GB" altLang="en-US" dirty="0" err="1">
                <a:solidFill>
                  <a:schemeClr val="tx1"/>
                </a:solidFill>
              </a:rPr>
              <a:t>Mewn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Angen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gweithio’n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galed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helpu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rhoi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gwên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ar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wyneb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pob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plentyn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4C3DD7-8BFC-4587-A0CE-B240844D055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890" y="4054919"/>
            <a:ext cx="701987" cy="19550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FD7DE92-9B3B-4DEC-A808-BA5CB414D9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2134" y="4038855"/>
            <a:ext cx="1355310" cy="209391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D04DEEE-E465-4E44-B1DC-120F38B8816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5135" y="4104372"/>
            <a:ext cx="596492" cy="18990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F8EC81B-63FD-4A06-826B-6657F90680A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3475" y="4038855"/>
            <a:ext cx="632425" cy="196455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C0576D8-696E-4D47-8653-28D9F066F58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6590" y="4242402"/>
            <a:ext cx="1343639" cy="189903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C732E68-E97F-40C4-9348-178887BE0E2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992" y="3972180"/>
            <a:ext cx="578358" cy="20312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236E1B3-21A4-4E2D-B119-EB4D49D0D64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7723" y="4151735"/>
            <a:ext cx="823186" cy="203122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B7655E4-F0B0-4579-A763-60DADF4B8A8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911" y="3972180"/>
            <a:ext cx="865814" cy="206632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12A5D70-E85F-4ED2-9802-7114C6A8743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9967" y="4214418"/>
            <a:ext cx="809740" cy="195500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7C05A50-BA8C-483B-A3CE-C2F1A6687E4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028" y="5000134"/>
            <a:ext cx="859802" cy="112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 err="1"/>
              <a:t>Pudsey’r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Arth</a:t>
            </a:r>
            <a:endParaRPr lang="en-GB" sz="3600" dirty="0">
              <a:latin typeface="+mn-lt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BE431CE-A7B0-443F-B0A7-BF15574B6622}"/>
              </a:ext>
            </a:extLst>
          </p:cNvPr>
          <p:cNvSpPr/>
          <p:nvPr/>
        </p:nvSpPr>
        <p:spPr>
          <a:xfrm>
            <a:off x="742950" y="935038"/>
            <a:ext cx="2193925" cy="2193925"/>
          </a:xfrm>
          <a:prstGeom prst="ellipse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700" dirty="0">
                <a:solidFill>
                  <a:schemeClr val="tx1"/>
                </a:solidFill>
              </a:rPr>
              <a:t>Mae </a:t>
            </a:r>
            <a:r>
              <a:rPr lang="en-GB" altLang="en-US" sz="1700" dirty="0" err="1">
                <a:solidFill>
                  <a:schemeClr val="tx1"/>
                </a:solidFill>
              </a:rPr>
              <a:t>Pudsey’n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ffrind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arbennig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i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smtClean="0">
                <a:solidFill>
                  <a:schemeClr val="tx1"/>
                </a:solidFill>
              </a:rPr>
              <a:t>Plant </a:t>
            </a:r>
            <a:r>
              <a:rPr lang="en-GB" altLang="en-US" sz="1700" dirty="0" err="1">
                <a:solidFill>
                  <a:schemeClr val="tx1"/>
                </a:solidFill>
              </a:rPr>
              <a:t>Mewn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Angen</a:t>
            </a:r>
            <a:r>
              <a:rPr lang="en-GB" altLang="en-US" sz="17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809C70B-C3EB-4C10-AE3D-CE2E31DF8DD8}"/>
              </a:ext>
            </a:extLst>
          </p:cNvPr>
          <p:cNvSpPr/>
          <p:nvPr/>
        </p:nvSpPr>
        <p:spPr>
          <a:xfrm>
            <a:off x="2317750" y="2942326"/>
            <a:ext cx="2254250" cy="2252663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700" dirty="0">
                <a:solidFill>
                  <a:schemeClr val="tx1"/>
                </a:solidFill>
              </a:rPr>
              <a:t>Mae </a:t>
            </a:r>
            <a:r>
              <a:rPr lang="en-GB" altLang="en-US" sz="1700" dirty="0" err="1">
                <a:solidFill>
                  <a:schemeClr val="tx1"/>
                </a:solidFill>
              </a:rPr>
              <a:t>Pudsey’n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dwli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gweld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pawb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yn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cael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hwyl</a:t>
            </a:r>
            <a:r>
              <a:rPr lang="en-GB" altLang="en-US" sz="1700" dirty="0">
                <a:solidFill>
                  <a:schemeClr val="tx1"/>
                </a:solidFill>
              </a:rPr>
              <a:t> a </a:t>
            </a:r>
            <a:r>
              <a:rPr lang="en-GB" altLang="en-US" sz="1700" dirty="0" err="1">
                <a:solidFill>
                  <a:schemeClr val="tx1"/>
                </a:solidFill>
              </a:rPr>
              <a:t>sbri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tra’n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helpu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i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godi</a:t>
            </a:r>
            <a:r>
              <a:rPr lang="en-GB" altLang="en-US" sz="1700" dirty="0">
                <a:solidFill>
                  <a:schemeClr val="tx1"/>
                </a:solidFill>
              </a:rPr>
              <a:t> </a:t>
            </a:r>
            <a:r>
              <a:rPr lang="en-GB" altLang="en-US" sz="1700" dirty="0" err="1">
                <a:solidFill>
                  <a:schemeClr val="tx1"/>
                </a:solidFill>
              </a:rPr>
              <a:t>arian</a:t>
            </a:r>
            <a:r>
              <a:rPr lang="en-GB" altLang="en-US" sz="17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B0BF6A-59BA-422C-92FB-6AD24DAB0ACB}"/>
              </a:ext>
            </a:extLst>
          </p:cNvPr>
          <p:cNvSpPr/>
          <p:nvPr/>
        </p:nvSpPr>
        <p:spPr>
          <a:xfrm>
            <a:off x="638580" y="4394243"/>
            <a:ext cx="1847041" cy="1845231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anchor="ctr">
            <a:noAutofit/>
          </a:bodyPr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</a:rPr>
              <a:t>Mae Pudsey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dwli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ar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bethau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smotiog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hefyd</a:t>
            </a:r>
            <a:r>
              <a:rPr lang="en-GB" altLang="en-US" dirty="0">
                <a:solidFill>
                  <a:schemeClr val="tx1"/>
                </a:solidFill>
              </a:rPr>
              <a:t>! </a:t>
            </a:r>
          </a:p>
        </p:txBody>
      </p:sp>
      <p:pic>
        <p:nvPicPr>
          <p:cNvPr id="23" name="Picture 2">
            <a:extLst>
              <a:ext uri="{FF2B5EF4-FFF2-40B4-BE49-F238E27FC236}">
                <a16:creationId xmlns:a16="http://schemas.microsoft.com/office/drawing/2014/main" id="{144F9793-6FE7-434E-B168-00D07546826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6413" y="1509713"/>
            <a:ext cx="4125912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923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 err="1"/>
              <a:t>Pudsey’r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Arth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AFB74ED-F70C-4262-B7F8-FFA31D7038D6}"/>
              </a:ext>
            </a:extLst>
          </p:cNvPr>
          <p:cNvSpPr/>
          <p:nvPr/>
        </p:nvSpPr>
        <p:spPr>
          <a:xfrm>
            <a:off x="755650" y="1363663"/>
            <a:ext cx="7632700" cy="560387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Mae </a:t>
            </a:r>
            <a:r>
              <a:rPr lang="en-US" dirty="0" err="1">
                <a:solidFill>
                  <a:schemeClr val="tx1"/>
                </a:solidFill>
              </a:rPr>
              <a:t>Pudsey’n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mwynhau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gweld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plentyn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hapus</a:t>
            </a:r>
            <a:r>
              <a:rPr lang="en-US" dirty="0">
                <a:solidFill>
                  <a:schemeClr val="tx1"/>
                </a:solidFill>
              </a:rPr>
              <a:t> ac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gwenu</a:t>
            </a:r>
            <a:r>
              <a:rPr lang="en-US" dirty="0">
                <a:solidFill>
                  <a:schemeClr val="tx1"/>
                </a:solidFill>
              </a:rPr>
              <a:t>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D1C293B-00E1-4AE6-8EC1-46DFD85C755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114044"/>
            <a:ext cx="7632700" cy="4056750"/>
          </a:xfrm>
          <a:prstGeom prst="roundRect">
            <a:avLst>
              <a:gd name="adj" fmla="val 322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744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78915"/>
            <a:ext cx="8220075" cy="994306"/>
          </a:xfrm>
        </p:spPr>
        <p:txBody>
          <a:bodyPr/>
          <a:lstStyle/>
          <a:p>
            <a:pPr algn="ctr"/>
            <a:r>
              <a:rPr lang="en-GB" altLang="en-US" sz="3600" dirty="0"/>
              <a:t>Beth </a:t>
            </a:r>
            <a:r>
              <a:rPr lang="en-GB" altLang="en-US" sz="3600" dirty="0" err="1"/>
              <a:t>Sy’n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Digwydd</a:t>
            </a:r>
            <a:r>
              <a:rPr lang="en-GB" altLang="en-US" sz="3600" dirty="0"/>
              <a:t> </a:t>
            </a:r>
            <a:r>
              <a:rPr lang="en-GB" altLang="en-US" sz="3600" dirty="0" err="1"/>
              <a:t>ar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Ddiwrnod</a:t>
            </a:r>
            <a:r>
              <a:rPr lang="en-GB" altLang="en-US" sz="3600" dirty="0"/>
              <a:t> </a:t>
            </a:r>
            <a:r>
              <a:rPr lang="en-GB" altLang="en-US" sz="3600" dirty="0" smtClean="0"/>
              <a:t>Plant </a:t>
            </a:r>
            <a:r>
              <a:rPr lang="en-GB" altLang="en-US" sz="3600" dirty="0" err="1"/>
              <a:t>mewn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Angen</a:t>
            </a:r>
            <a:r>
              <a:rPr lang="en-GB" altLang="en-US" sz="3600" dirty="0"/>
              <a:t>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BBAB175-0CF8-497A-9C08-28793D4FC643}"/>
              </a:ext>
            </a:extLst>
          </p:cNvPr>
          <p:cNvSpPr/>
          <p:nvPr/>
        </p:nvSpPr>
        <p:spPr>
          <a:xfrm>
            <a:off x="755650" y="1933007"/>
            <a:ext cx="7632700" cy="469565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en-US" dirty="0">
                <a:solidFill>
                  <a:schemeClr val="tx1"/>
                </a:solidFill>
              </a:rPr>
              <a:t>Mae </a:t>
            </a:r>
            <a:r>
              <a:rPr lang="en-US" altLang="en-US" dirty="0" err="1">
                <a:solidFill>
                  <a:schemeClr val="tx1"/>
                </a:solidFill>
              </a:rPr>
              <a:t>diwrnod</a:t>
            </a:r>
            <a:r>
              <a:rPr lang="en-US" altLang="en-US" dirty="0">
                <a:solidFill>
                  <a:schemeClr val="tx1"/>
                </a:solidFill>
              </a:rPr>
              <a:t> BBC Plant </a:t>
            </a:r>
            <a:r>
              <a:rPr lang="en-US" altLang="en-US" dirty="0" err="1">
                <a:solidFill>
                  <a:schemeClr val="tx1"/>
                </a:solidFill>
              </a:rPr>
              <a:t>Mewn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Angen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yn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adeg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cyffrous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iawn</a:t>
            </a:r>
            <a:r>
              <a:rPr lang="en-US" altLang="en-US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7EADD3E-AC0D-45E1-A436-C44D1DC4AA24}"/>
              </a:ext>
            </a:extLst>
          </p:cNvPr>
          <p:cNvSpPr/>
          <p:nvPr/>
        </p:nvSpPr>
        <p:spPr>
          <a:xfrm>
            <a:off x="755650" y="2500078"/>
            <a:ext cx="7632700" cy="469565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en-US" spc="-30" dirty="0">
                <a:solidFill>
                  <a:schemeClr val="tx1"/>
                </a:solidFill>
              </a:rPr>
              <a:t>Mae </a:t>
            </a:r>
            <a:r>
              <a:rPr lang="en-US" altLang="en-US" spc="-30" dirty="0" err="1">
                <a:solidFill>
                  <a:schemeClr val="tx1"/>
                </a:solidFill>
              </a:rPr>
              <a:t>llawer</a:t>
            </a:r>
            <a:r>
              <a:rPr lang="en-US" altLang="en-US" spc="-30" dirty="0">
                <a:solidFill>
                  <a:schemeClr val="tx1"/>
                </a:solidFill>
              </a:rPr>
              <a:t> o </a:t>
            </a:r>
            <a:r>
              <a:rPr lang="en-US" altLang="en-US" spc="-30" dirty="0" err="1">
                <a:solidFill>
                  <a:schemeClr val="tx1"/>
                </a:solidFill>
              </a:rPr>
              <a:t>bobl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yn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gwisgo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i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fyny</a:t>
            </a:r>
            <a:r>
              <a:rPr lang="en-US" altLang="en-US" spc="-30" dirty="0">
                <a:solidFill>
                  <a:schemeClr val="tx1"/>
                </a:solidFill>
              </a:rPr>
              <a:t> ac </a:t>
            </a:r>
            <a:r>
              <a:rPr lang="en-US" altLang="en-US" spc="-30" dirty="0" err="1">
                <a:solidFill>
                  <a:schemeClr val="tx1"/>
                </a:solidFill>
              </a:rPr>
              <a:t>yn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cael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hwyl</a:t>
            </a:r>
            <a:r>
              <a:rPr lang="en-US" altLang="en-US" spc="-30" dirty="0">
                <a:solidFill>
                  <a:schemeClr val="tx1"/>
                </a:solidFill>
              </a:rPr>
              <a:t> a </a:t>
            </a:r>
            <a:r>
              <a:rPr lang="en-US" altLang="en-US" spc="-30" dirty="0" err="1">
                <a:solidFill>
                  <a:schemeClr val="tx1"/>
                </a:solidFill>
              </a:rPr>
              <a:t>sbri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wrth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godi</a:t>
            </a:r>
            <a:r>
              <a:rPr lang="en-US" altLang="en-US" spc="-30" dirty="0">
                <a:solidFill>
                  <a:schemeClr val="tx1"/>
                </a:solidFill>
              </a:rPr>
              <a:t> </a:t>
            </a:r>
            <a:r>
              <a:rPr lang="en-US" altLang="en-US" spc="-30" dirty="0" err="1">
                <a:solidFill>
                  <a:schemeClr val="tx1"/>
                </a:solidFill>
              </a:rPr>
              <a:t>arian</a:t>
            </a:r>
            <a:r>
              <a:rPr lang="en-US" altLang="en-US" spc="-3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0E7D8BD-FC23-4147-AB8D-B0EB69714144}"/>
              </a:ext>
            </a:extLst>
          </p:cNvPr>
          <p:cNvSpPr/>
          <p:nvPr/>
        </p:nvSpPr>
        <p:spPr>
          <a:xfrm>
            <a:off x="755650" y="3073043"/>
            <a:ext cx="7632700" cy="919461"/>
          </a:xfrm>
          <a:prstGeom prst="roundRect">
            <a:avLst>
              <a:gd name="adj" fmla="val 11976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anchor="ctr"/>
          <a:lstStyle/>
          <a:p>
            <a:pPr>
              <a:defRPr/>
            </a:pPr>
            <a:r>
              <a:rPr lang="en-US" altLang="en-US" dirty="0" err="1">
                <a:solidFill>
                  <a:schemeClr val="tx1"/>
                </a:solidFill>
              </a:rPr>
              <a:t>Gyda'r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nos</a:t>
            </a:r>
            <a:r>
              <a:rPr lang="en-US" altLang="en-US" dirty="0">
                <a:solidFill>
                  <a:schemeClr val="tx1"/>
                </a:solidFill>
              </a:rPr>
              <a:t>, </a:t>
            </a:r>
            <a:r>
              <a:rPr lang="en-US" altLang="en-US" dirty="0" err="1" smtClean="0">
                <a:solidFill>
                  <a:schemeClr val="tx1"/>
                </a:solidFill>
              </a:rPr>
              <a:t>mae</a:t>
            </a:r>
            <a:r>
              <a:rPr lang="en-US" altLang="en-US" dirty="0" smtClean="0">
                <a:solidFill>
                  <a:schemeClr val="tx1"/>
                </a:solidFill>
              </a:rPr>
              <a:t> Plant </a:t>
            </a:r>
            <a:r>
              <a:rPr lang="en-US" altLang="en-US" dirty="0" err="1">
                <a:solidFill>
                  <a:schemeClr val="tx1"/>
                </a:solidFill>
              </a:rPr>
              <a:t>Mewn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Angen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yn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darlledu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rhaglen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ar</a:t>
            </a:r>
            <a:r>
              <a:rPr lang="en-US" altLang="en-US" dirty="0">
                <a:solidFill>
                  <a:schemeClr val="tx1"/>
                </a:solidFill>
              </a:rPr>
              <a:t> y teledu. </a:t>
            </a:r>
            <a:r>
              <a:rPr lang="en-US" altLang="en-US" dirty="0" err="1">
                <a:solidFill>
                  <a:schemeClr val="tx1"/>
                </a:solidFill>
              </a:rPr>
              <a:t>Gallwch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wylio’r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gweithgareddau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diddorol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sydd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wedi’u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cynnal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yn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ystod</a:t>
            </a:r>
            <a:r>
              <a:rPr lang="en-US" altLang="en-US" dirty="0">
                <a:solidFill>
                  <a:schemeClr val="tx1"/>
                </a:solidFill>
              </a:rPr>
              <a:t> y </a:t>
            </a:r>
            <a:r>
              <a:rPr lang="en-US" altLang="en-US" dirty="0" err="1">
                <a:solidFill>
                  <a:schemeClr val="tx1"/>
                </a:solidFill>
              </a:rPr>
              <a:t>dydd</a:t>
            </a:r>
            <a:r>
              <a:rPr lang="en-US" altLang="en-US" dirty="0">
                <a:solidFill>
                  <a:schemeClr val="tx1"/>
                </a:solidFill>
              </a:rPr>
              <a:t> a </a:t>
            </a:r>
            <a:r>
              <a:rPr lang="en-US" altLang="en-US" dirty="0" err="1">
                <a:solidFill>
                  <a:schemeClr val="tx1"/>
                </a:solidFill>
              </a:rPr>
              <a:t>gweld</a:t>
            </a:r>
            <a:r>
              <a:rPr lang="en-US" altLang="en-US" dirty="0">
                <a:solidFill>
                  <a:schemeClr val="tx1"/>
                </a:solidFill>
              </a:rPr>
              <a:t> faint o </a:t>
            </a:r>
            <a:r>
              <a:rPr lang="en-US" altLang="en-US" dirty="0" err="1">
                <a:solidFill>
                  <a:schemeClr val="tx1"/>
                </a:solidFill>
              </a:rPr>
              <a:t>arian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sydd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wedi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ei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godi</a:t>
            </a:r>
            <a:r>
              <a:rPr lang="en-US" altLang="en-US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56A6E4-66D7-48A8-AE5F-30BC58AEAA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9671" y="1534336"/>
            <a:ext cx="580480" cy="812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8CCA294-4661-41DF-952C-E60D40F41D7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6029" y="1272911"/>
            <a:ext cx="718221" cy="800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6EB3C5-39C9-4794-A508-14795BFC4FB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1630" y="4239601"/>
            <a:ext cx="2315002" cy="19232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F4577C-E7AD-42AA-8BE3-49623AA6D8B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7962" y="4162937"/>
            <a:ext cx="1183699" cy="18392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7E56F2C-A023-4155-B6DE-2151DD7BB25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6601" y="4499281"/>
            <a:ext cx="2060757" cy="15935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5B47AE8-5DE7-44B4-AAB8-2A688F54C75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4162937"/>
            <a:ext cx="1061459" cy="212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45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78915"/>
            <a:ext cx="8220075" cy="994306"/>
          </a:xfrm>
        </p:spPr>
        <p:txBody>
          <a:bodyPr/>
          <a:lstStyle/>
          <a:p>
            <a:pPr algn="ctr"/>
            <a:r>
              <a:rPr lang="en-GB" altLang="en-US" sz="3600" dirty="0"/>
              <a:t>Codi Arian </a:t>
            </a:r>
            <a:r>
              <a:rPr lang="en-GB" altLang="en-US" sz="3600" dirty="0" err="1"/>
              <a:t>ar</a:t>
            </a:r>
            <a:r>
              <a:rPr lang="en-GB" altLang="en-US" sz="3600" dirty="0"/>
              <a:t> </a:t>
            </a:r>
            <a:r>
              <a:rPr lang="en-GB" altLang="en-US" sz="3600" dirty="0" err="1"/>
              <a:t>gyfer</a:t>
            </a:r>
            <a:r>
              <a:rPr lang="en-GB" altLang="en-US" sz="3600" dirty="0"/>
              <a:t> </a:t>
            </a:r>
            <a:br>
              <a:rPr lang="en-GB" altLang="en-US" sz="3600" dirty="0"/>
            </a:br>
            <a:r>
              <a:rPr lang="en-GB" altLang="en-US" sz="3600" dirty="0" smtClean="0"/>
              <a:t>Plant </a:t>
            </a:r>
            <a:r>
              <a:rPr lang="en-GB" altLang="en-US" sz="3600" dirty="0" err="1"/>
              <a:t>Mewn</a:t>
            </a:r>
            <a:r>
              <a:rPr lang="en-GB" altLang="en-US" sz="3600" dirty="0"/>
              <a:t> </a:t>
            </a:r>
            <a:r>
              <a:rPr lang="en-GB" altLang="en-US" sz="3600" dirty="0" err="1"/>
              <a:t>Angen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AA9D55A-EB50-4DC9-9B7D-706CAD7292F5}"/>
              </a:ext>
            </a:extLst>
          </p:cNvPr>
          <p:cNvSpPr/>
          <p:nvPr/>
        </p:nvSpPr>
        <p:spPr>
          <a:xfrm>
            <a:off x="755650" y="1821393"/>
            <a:ext cx="7632700" cy="644046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anchor="ctr"/>
          <a:lstStyle/>
          <a:p>
            <a:pPr>
              <a:defRPr/>
            </a:pPr>
            <a:r>
              <a:rPr lang="en-GB" altLang="en-US" dirty="0">
                <a:solidFill>
                  <a:schemeClr val="tx1"/>
                </a:solidFill>
              </a:rPr>
              <a:t>Mae BBC Plant </a:t>
            </a:r>
            <a:r>
              <a:rPr lang="en-GB" altLang="en-US" dirty="0" err="1">
                <a:solidFill>
                  <a:schemeClr val="tx1"/>
                </a:solidFill>
              </a:rPr>
              <a:t>Mewn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Angen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wedi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gwella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bywydau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llawer</a:t>
            </a:r>
            <a:r>
              <a:rPr lang="en-GB" altLang="en-US" dirty="0">
                <a:solidFill>
                  <a:schemeClr val="tx1"/>
                </a:solidFill>
              </a:rPr>
              <a:t> o </a:t>
            </a:r>
            <a:r>
              <a:rPr lang="en-GB" altLang="en-US" dirty="0" err="1">
                <a:solidFill>
                  <a:schemeClr val="tx1"/>
                </a:solidFill>
              </a:rPr>
              <a:t>blant</a:t>
            </a:r>
            <a:r>
              <a:rPr lang="en-GB" altLang="en-US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361CC40-B8DC-491E-9110-4ECDE156AF93}"/>
              </a:ext>
            </a:extLst>
          </p:cNvPr>
          <p:cNvSpPr/>
          <p:nvPr/>
        </p:nvSpPr>
        <p:spPr>
          <a:xfrm>
            <a:off x="755650" y="2558321"/>
            <a:ext cx="7632700" cy="671035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anchor="ctr"/>
          <a:lstStyle/>
          <a:p>
            <a:pPr>
              <a:defRPr/>
            </a:pPr>
            <a:r>
              <a:rPr lang="en-GB" altLang="en-US" dirty="0">
                <a:solidFill>
                  <a:schemeClr val="tx1"/>
                </a:solidFill>
              </a:rPr>
              <a:t>Mae </a:t>
            </a:r>
            <a:r>
              <a:rPr lang="en-GB" altLang="en-US" dirty="0" err="1">
                <a:solidFill>
                  <a:schemeClr val="tx1"/>
                </a:solidFill>
              </a:rPr>
              <a:t>pobl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ledled</a:t>
            </a:r>
            <a:r>
              <a:rPr lang="en-GB" altLang="en-US" dirty="0">
                <a:solidFill>
                  <a:schemeClr val="tx1"/>
                </a:solidFill>
              </a:rPr>
              <a:t> y DU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codi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arian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helpu</a:t>
            </a:r>
            <a:r>
              <a:rPr lang="en-GB" altLang="en-US" dirty="0">
                <a:solidFill>
                  <a:schemeClr val="tx1"/>
                </a:solidFill>
              </a:rPr>
              <a:t> BBC Plant </a:t>
            </a:r>
            <a:r>
              <a:rPr lang="en-GB" altLang="en-US" dirty="0" err="1">
                <a:solidFill>
                  <a:schemeClr val="tx1"/>
                </a:solidFill>
              </a:rPr>
              <a:t>Mewn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Angen</a:t>
            </a:r>
            <a:r>
              <a:rPr lang="en-GB" altLang="en-US" dirty="0">
                <a:solidFill>
                  <a:schemeClr val="tx1"/>
                </a:solidFill>
              </a:rPr>
              <a:t>. Mae </a:t>
            </a:r>
            <a:r>
              <a:rPr lang="en-GB" altLang="en-US" dirty="0" err="1">
                <a:solidFill>
                  <a:schemeClr val="tx1"/>
                </a:solidFill>
              </a:rPr>
              <a:t>pobl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yn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cwblhau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heriau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anhygoel</a:t>
            </a:r>
            <a:r>
              <a:rPr lang="en-GB" altLang="en-US" dirty="0">
                <a:solidFill>
                  <a:schemeClr val="tx1"/>
                </a:solidFill>
              </a:rPr>
              <a:t> a </a:t>
            </a:r>
            <a:r>
              <a:rPr lang="en-GB" altLang="en-US" dirty="0" err="1">
                <a:solidFill>
                  <a:schemeClr val="tx1"/>
                </a:solidFill>
              </a:rPr>
              <a:t>chael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llawer</a:t>
            </a:r>
            <a:r>
              <a:rPr lang="en-GB" altLang="en-US" dirty="0">
                <a:solidFill>
                  <a:schemeClr val="tx1"/>
                </a:solidFill>
              </a:rPr>
              <a:t> o </a:t>
            </a:r>
            <a:r>
              <a:rPr lang="en-GB" altLang="en-US" dirty="0" err="1">
                <a:solidFill>
                  <a:schemeClr val="tx1"/>
                </a:solidFill>
              </a:rPr>
              <a:t>hwyl</a:t>
            </a:r>
            <a:r>
              <a:rPr lang="en-GB" altLang="en-US" dirty="0">
                <a:solidFill>
                  <a:schemeClr val="tx1"/>
                </a:solidFill>
              </a:rPr>
              <a:t> a </a:t>
            </a:r>
            <a:r>
              <a:rPr lang="en-GB" altLang="en-US" dirty="0" err="1">
                <a:solidFill>
                  <a:schemeClr val="tx1"/>
                </a:solidFill>
              </a:rPr>
              <a:t>sbri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err="1">
                <a:solidFill>
                  <a:schemeClr val="tx1"/>
                </a:solidFill>
              </a:rPr>
              <a:t>fel</a:t>
            </a:r>
            <a:r>
              <a:rPr lang="en-GB" altLang="en-US" dirty="0">
                <a:solidFill>
                  <a:schemeClr val="tx1"/>
                </a:solidFill>
              </a:rPr>
              <a:t>…</a:t>
            </a:r>
          </a:p>
        </p:txBody>
      </p:sp>
      <p:sp>
        <p:nvSpPr>
          <p:cNvPr id="9" name="1">
            <a:extLst>
              <a:ext uri="{FF2B5EF4-FFF2-40B4-BE49-F238E27FC236}">
                <a16:creationId xmlns:a16="http://schemas.microsoft.com/office/drawing/2014/main" id="{0B2C3877-D1B0-4576-891C-DFFC68FE34AE}"/>
              </a:ext>
            </a:extLst>
          </p:cNvPr>
          <p:cNvSpPr/>
          <p:nvPr/>
        </p:nvSpPr>
        <p:spPr>
          <a:xfrm>
            <a:off x="755650" y="3395031"/>
            <a:ext cx="3962400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600" dirty="0" err="1">
                <a:solidFill>
                  <a:schemeClr val="bg1"/>
                </a:solidFill>
              </a:rPr>
              <a:t>gwisgo</a:t>
            </a:r>
            <a:r>
              <a:rPr lang="en-GB" altLang="en-US" sz="1600" dirty="0">
                <a:solidFill>
                  <a:schemeClr val="bg1"/>
                </a:solidFill>
              </a:rPr>
              <a:t> </a:t>
            </a:r>
            <a:r>
              <a:rPr lang="en-GB" altLang="en-US" sz="1600" dirty="0" err="1">
                <a:solidFill>
                  <a:schemeClr val="bg1"/>
                </a:solidFill>
              </a:rPr>
              <a:t>gwisg</a:t>
            </a:r>
            <a:r>
              <a:rPr lang="en-GB" altLang="en-US" sz="1600" dirty="0">
                <a:solidFill>
                  <a:schemeClr val="bg1"/>
                </a:solidFill>
              </a:rPr>
              <a:t> </a:t>
            </a:r>
            <a:r>
              <a:rPr lang="en-GB" altLang="en-US" sz="1600" dirty="0" err="1">
                <a:solidFill>
                  <a:schemeClr val="bg1"/>
                </a:solidFill>
              </a:rPr>
              <a:t>ffansi</a:t>
            </a:r>
            <a:r>
              <a:rPr lang="en-GB" altLang="en-US" sz="1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E8C0817D-FA9D-43AF-9209-1C0064846418}"/>
              </a:ext>
            </a:extLst>
          </p:cNvPr>
          <p:cNvSpPr/>
          <p:nvPr/>
        </p:nvSpPr>
        <p:spPr>
          <a:xfrm>
            <a:off x="755650" y="3928912"/>
            <a:ext cx="3962400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600" dirty="0" err="1"/>
              <a:t>cynnal</a:t>
            </a:r>
            <a:r>
              <a:rPr lang="en-GB" altLang="en-US" sz="1600" dirty="0"/>
              <a:t> </a:t>
            </a:r>
            <a:r>
              <a:rPr lang="en-GB" altLang="en-US" sz="1600" dirty="0" err="1"/>
              <a:t>ffair</a:t>
            </a:r>
            <a:r>
              <a:rPr lang="en-GB" altLang="en-US" sz="1600" dirty="0"/>
              <a:t> </a:t>
            </a:r>
            <a:r>
              <a:rPr lang="en-GB" altLang="en-US" sz="1600" dirty="0" err="1"/>
              <a:t>gacennau</a:t>
            </a:r>
            <a:r>
              <a:rPr lang="en-GB" altLang="en-US" sz="1600" dirty="0"/>
              <a:t> 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49DABD91-F5A9-46EE-B3B8-C95AEAD1886F}"/>
              </a:ext>
            </a:extLst>
          </p:cNvPr>
          <p:cNvSpPr/>
          <p:nvPr/>
        </p:nvSpPr>
        <p:spPr>
          <a:xfrm>
            <a:off x="755650" y="4458868"/>
            <a:ext cx="3962400" cy="407988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600" dirty="0" err="1"/>
              <a:t>trefnu</a:t>
            </a:r>
            <a:r>
              <a:rPr lang="en-GB" altLang="en-US" sz="1600" dirty="0"/>
              <a:t> </a:t>
            </a:r>
            <a:r>
              <a:rPr lang="en-GB" altLang="en-US" sz="1600" dirty="0" err="1"/>
              <a:t>sesiwn</a:t>
            </a:r>
            <a:r>
              <a:rPr lang="en-GB" altLang="en-US" sz="1600" dirty="0"/>
              <a:t> </a:t>
            </a:r>
            <a:r>
              <a:rPr lang="en-GB" altLang="en-US" sz="1600" dirty="0" err="1"/>
              <a:t>noddedig</a:t>
            </a:r>
            <a:r>
              <a:rPr lang="en-GB" altLang="en-US" sz="1600" dirty="0"/>
              <a:t> </a:t>
            </a:r>
          </a:p>
        </p:txBody>
      </p:sp>
      <p:sp>
        <p:nvSpPr>
          <p:cNvPr id="12" name="4">
            <a:extLst>
              <a:ext uri="{FF2B5EF4-FFF2-40B4-BE49-F238E27FC236}">
                <a16:creationId xmlns:a16="http://schemas.microsoft.com/office/drawing/2014/main" id="{89FE526E-B09E-4820-812D-F639BFBEB7BA}"/>
              </a:ext>
            </a:extLst>
          </p:cNvPr>
          <p:cNvSpPr/>
          <p:nvPr/>
        </p:nvSpPr>
        <p:spPr>
          <a:xfrm>
            <a:off x="755650" y="5028334"/>
            <a:ext cx="3962400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600" dirty="0" err="1"/>
              <a:t>cymryd</a:t>
            </a:r>
            <a:r>
              <a:rPr lang="en-GB" altLang="en-US" sz="1600" dirty="0"/>
              <a:t> </a:t>
            </a:r>
            <a:r>
              <a:rPr lang="en-GB" altLang="en-US" sz="1600" dirty="0" err="1"/>
              <a:t>rhan</a:t>
            </a:r>
            <a:r>
              <a:rPr lang="en-GB" altLang="en-US" sz="1600" dirty="0"/>
              <a:t> </a:t>
            </a:r>
            <a:r>
              <a:rPr lang="en-GB" altLang="en-US" sz="1600" dirty="0" err="1"/>
              <a:t>mewn</a:t>
            </a:r>
            <a:r>
              <a:rPr lang="en-GB" altLang="en-US" sz="1600" dirty="0"/>
              <a:t> </a:t>
            </a:r>
            <a:r>
              <a:rPr lang="en-GB" altLang="en-US" sz="1600" dirty="0" err="1"/>
              <a:t>ras</a:t>
            </a:r>
            <a:r>
              <a:rPr lang="en-GB" altLang="en-US" sz="1600" dirty="0"/>
              <a:t> </a:t>
            </a:r>
          </a:p>
        </p:txBody>
      </p:sp>
      <p:sp>
        <p:nvSpPr>
          <p:cNvPr id="13" name="5">
            <a:extLst>
              <a:ext uri="{FF2B5EF4-FFF2-40B4-BE49-F238E27FC236}">
                <a16:creationId xmlns:a16="http://schemas.microsoft.com/office/drawing/2014/main" id="{802BEB02-3ECF-43CF-875F-BF242D37FC37}"/>
              </a:ext>
            </a:extLst>
          </p:cNvPr>
          <p:cNvSpPr/>
          <p:nvPr/>
        </p:nvSpPr>
        <p:spPr>
          <a:xfrm>
            <a:off x="755650" y="5571741"/>
            <a:ext cx="3962400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1600" dirty="0" err="1"/>
              <a:t>gosod</a:t>
            </a:r>
            <a:r>
              <a:rPr lang="en-GB" altLang="en-US" sz="1600" dirty="0"/>
              <a:t> </a:t>
            </a:r>
            <a:r>
              <a:rPr lang="en-GB" altLang="en-US" sz="1600" dirty="0" err="1"/>
              <a:t>heriau</a:t>
            </a:r>
            <a:r>
              <a:rPr lang="en-GB" altLang="en-US" sz="1600" dirty="0"/>
              <a:t> – </a:t>
            </a:r>
            <a:r>
              <a:rPr lang="en-GB" altLang="en-US" sz="1600" dirty="0" err="1"/>
              <a:t>fel</a:t>
            </a:r>
            <a:r>
              <a:rPr lang="en-GB" altLang="en-US" sz="1600" dirty="0"/>
              <a:t> </a:t>
            </a:r>
            <a:r>
              <a:rPr lang="en-GB" altLang="en-US" sz="1600" dirty="0" err="1"/>
              <a:t>ni</a:t>
            </a:r>
            <a:r>
              <a:rPr lang="en-GB" altLang="en-US" sz="1600" dirty="0"/>
              <a:t> </a:t>
            </a:r>
            <a:r>
              <a:rPr lang="en-GB" altLang="en-US" sz="1600" dirty="0" err="1"/>
              <a:t>heddiw</a:t>
            </a:r>
            <a:r>
              <a:rPr lang="en-GB" altLang="en-US" sz="1600" dirty="0"/>
              <a:t>!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EDF4E4F-ACB6-4AD9-B3E4-D7AA41466076}"/>
              </a:ext>
            </a:extLst>
          </p:cNvPr>
          <p:cNvSpPr/>
          <p:nvPr/>
        </p:nvSpPr>
        <p:spPr>
          <a:xfrm>
            <a:off x="5469627" y="4651622"/>
            <a:ext cx="960956" cy="960956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2CBD25ED-2E8F-4904-B1CB-37448291B1E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2814" y="3395031"/>
            <a:ext cx="948906" cy="11982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CDEEDA-F2D9-474D-9263-748957A9E3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791" y="3458533"/>
            <a:ext cx="1012687" cy="15795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62D670-06CE-4574-BBF0-0D9D17915D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9070" y="4687369"/>
            <a:ext cx="1042650" cy="147973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D0A29F7-5D6B-4B69-A280-E2DAA1A15E0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4253" y="5038057"/>
            <a:ext cx="853238" cy="1107824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0353850F-0089-4487-B07F-0BD3DE944927}"/>
              </a:ext>
            </a:extLst>
          </p:cNvPr>
          <p:cNvSpPr/>
          <p:nvPr/>
        </p:nvSpPr>
        <p:spPr>
          <a:xfrm>
            <a:off x="7295395" y="3579717"/>
            <a:ext cx="625477" cy="625477"/>
          </a:xfrm>
          <a:prstGeom prst="ellipse">
            <a:avLst/>
          </a:prstGeom>
          <a:solidFill>
            <a:srgbClr val="F4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31190C5A-B0CD-4235-85C4-683428A4138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721" y="5263518"/>
            <a:ext cx="960956" cy="90358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27EF993-1E0C-44AB-8B54-F418CC41AB7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112" y="3373335"/>
            <a:ext cx="853238" cy="137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44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altLang="en-US" sz="3600" dirty="0"/>
              <a:t>I Ble Mae’r Arian yn Mynd?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29F2322-D56E-48EC-A460-42545BC94BE5}"/>
              </a:ext>
            </a:extLst>
          </p:cNvPr>
          <p:cNvSpPr/>
          <p:nvPr/>
        </p:nvSpPr>
        <p:spPr>
          <a:xfrm>
            <a:off x="755650" y="1473201"/>
            <a:ext cx="7632700" cy="817562"/>
          </a:xfrm>
          <a:prstGeom prst="roundRect">
            <a:avLst>
              <a:gd name="adj" fmla="val 12447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Mae </a:t>
            </a:r>
            <a:r>
              <a:rPr lang="en-US" dirty="0">
                <a:solidFill>
                  <a:schemeClr val="tx1"/>
                </a:solidFill>
              </a:rPr>
              <a:t>Plant </a:t>
            </a:r>
            <a:r>
              <a:rPr lang="en-US" dirty="0" err="1">
                <a:solidFill>
                  <a:schemeClr val="tx1"/>
                </a:solidFill>
              </a:rPr>
              <a:t>Mewn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Angen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casglu’r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arian</a:t>
            </a:r>
            <a:r>
              <a:rPr lang="en-US" dirty="0">
                <a:solidFill>
                  <a:schemeClr val="tx1"/>
                </a:solidFill>
              </a:rPr>
              <a:t> y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pawb</a:t>
            </a:r>
            <a:r>
              <a:rPr lang="en-US" dirty="0">
                <a:solidFill>
                  <a:schemeClr val="tx1"/>
                </a:solidFill>
              </a:rPr>
              <a:t>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 err="1">
                <a:solidFill>
                  <a:schemeClr val="tx1"/>
                </a:solidFill>
              </a:rPr>
              <a:t>wedi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gyfrannu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E043FA1-CFA6-4C1A-A22C-47BCE324C881}"/>
              </a:ext>
            </a:extLst>
          </p:cNvPr>
          <p:cNvSpPr/>
          <p:nvPr/>
        </p:nvSpPr>
        <p:spPr>
          <a:xfrm>
            <a:off x="755650" y="2390355"/>
            <a:ext cx="7632700" cy="1041400"/>
          </a:xfrm>
          <a:prstGeom prst="roundRect">
            <a:avLst>
              <a:gd name="adj" fmla="val 10868"/>
            </a:avLst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err="1">
                <a:solidFill>
                  <a:schemeClr val="tx1"/>
                </a:solidFill>
              </a:rPr>
              <a:t>Maen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nhw’n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cyfri’r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arian</a:t>
            </a:r>
            <a:r>
              <a:rPr lang="en-US" dirty="0">
                <a:solidFill>
                  <a:schemeClr val="tx1"/>
                </a:solidFill>
              </a:rPr>
              <a:t> ac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rhoi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gwybod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bawb</a:t>
            </a:r>
            <a:r>
              <a:rPr lang="en-US" dirty="0">
                <a:solidFill>
                  <a:schemeClr val="tx1"/>
                </a:solidFill>
              </a:rPr>
              <a:t> faint </a:t>
            </a:r>
            <a:r>
              <a:rPr lang="en-US" dirty="0" err="1">
                <a:solidFill>
                  <a:schemeClr val="tx1"/>
                </a:solidFill>
              </a:rPr>
              <a:t>maent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wedi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godi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Maen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nhw’n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defnyddio’r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wella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bywydau</a:t>
            </a:r>
            <a:r>
              <a:rPr lang="en-US" dirty="0">
                <a:solidFill>
                  <a:schemeClr val="tx1"/>
                </a:solidFill>
              </a:rPr>
              <a:t> plant ac </a:t>
            </a:r>
            <a:r>
              <a:rPr lang="en-US" dirty="0" err="1">
                <a:solidFill>
                  <a:schemeClr val="tx1"/>
                </a:solidFill>
              </a:rPr>
              <a:t>i’w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gwneud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hapus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C01E9C-9E76-4212-9871-08388D8E373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8074" y="1238462"/>
            <a:ext cx="944738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3DE5E3-64F7-4567-AF49-C399EDF3C70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5669" y="3899140"/>
            <a:ext cx="2198044" cy="21936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7AE3532-2451-4D66-B8CA-7E9FAE4CAC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4249" y="3383727"/>
            <a:ext cx="1241924" cy="32566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5779357-9C8D-44A5-8B43-F0A03B750AB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7541" y="3155414"/>
            <a:ext cx="1761110" cy="29374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BBC9FE-16F8-430B-BEDB-DA6191CACAB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3291" y="3349223"/>
            <a:ext cx="1257072" cy="282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60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altLang="en-US" sz="3600" dirty="0"/>
              <a:t>I Ble Mae’r Arian yn Mynd? 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A1A9A0E-6336-4BF4-8EBA-79AD80522D48}"/>
              </a:ext>
            </a:extLst>
          </p:cNvPr>
          <p:cNvSpPr/>
          <p:nvPr/>
        </p:nvSpPr>
        <p:spPr>
          <a:xfrm>
            <a:off x="755650" y="1363663"/>
            <a:ext cx="7632700" cy="512762"/>
          </a:xfrm>
          <a:prstGeom prst="roundRect">
            <a:avLst/>
          </a:prstGeom>
          <a:solidFill>
            <a:srgbClr val="FEC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err="1">
                <a:solidFill>
                  <a:schemeClr val="tx1"/>
                </a:solidFill>
              </a:rPr>
              <a:t>Efallai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bydd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ddefnyddio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… </a:t>
            </a:r>
          </a:p>
        </p:txBody>
      </p:sp>
      <p:sp>
        <p:nvSpPr>
          <p:cNvPr id="4" name="2">
            <a:extLst>
              <a:ext uri="{FF2B5EF4-FFF2-40B4-BE49-F238E27FC236}">
                <a16:creationId xmlns:a16="http://schemas.microsoft.com/office/drawing/2014/main" id="{EE48DFA7-D27A-4EFE-84DA-E9A8A9D7EAB5}"/>
              </a:ext>
            </a:extLst>
          </p:cNvPr>
          <p:cNvSpPr/>
          <p:nvPr/>
        </p:nvSpPr>
        <p:spPr>
          <a:xfrm>
            <a:off x="755650" y="1990782"/>
            <a:ext cx="5351852" cy="409575"/>
          </a:xfrm>
          <a:prstGeom prst="roundRect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dirty="0" err="1"/>
              <a:t>ddarparu</a:t>
            </a:r>
            <a:r>
              <a:rPr lang="en-US" sz="1600" dirty="0"/>
              <a:t> offer </a:t>
            </a:r>
            <a:r>
              <a:rPr lang="en-US" sz="1600" dirty="0" err="1"/>
              <a:t>gwell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blant</a:t>
            </a:r>
            <a:r>
              <a:rPr lang="en-US" sz="1600" dirty="0"/>
              <a:t> ag </a:t>
            </a:r>
            <a:r>
              <a:rPr lang="en-US" sz="1600" dirty="0" err="1"/>
              <a:t>anableddau</a:t>
            </a:r>
            <a:endParaRPr lang="en-US" sz="1600" dirty="0"/>
          </a:p>
        </p:txBody>
      </p:sp>
      <p:sp>
        <p:nvSpPr>
          <p:cNvPr id="5" name="3">
            <a:extLst>
              <a:ext uri="{FF2B5EF4-FFF2-40B4-BE49-F238E27FC236}">
                <a16:creationId xmlns:a16="http://schemas.microsoft.com/office/drawing/2014/main" id="{C8C31E1C-664C-4953-AC55-247E303D7054}"/>
              </a:ext>
            </a:extLst>
          </p:cNvPr>
          <p:cNvSpPr/>
          <p:nvPr/>
        </p:nvSpPr>
        <p:spPr>
          <a:xfrm>
            <a:off x="755650" y="2457507"/>
            <a:ext cx="5351852" cy="409575"/>
          </a:xfrm>
          <a:prstGeom prst="roundRect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dirty="0" err="1"/>
              <a:t>helpu</a:t>
            </a:r>
            <a:r>
              <a:rPr lang="en-US" sz="1600" dirty="0"/>
              <a:t> plant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gadw’n</a:t>
            </a:r>
            <a:r>
              <a:rPr lang="en-US" sz="1600" dirty="0"/>
              <a:t> </a:t>
            </a:r>
            <a:r>
              <a:rPr lang="en-US" sz="1600" dirty="0" err="1"/>
              <a:t>ddiogel</a:t>
            </a:r>
            <a:r>
              <a:rPr lang="en-US" sz="1600" dirty="0"/>
              <a:t> ac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gynnes</a:t>
            </a:r>
            <a:r>
              <a:rPr lang="en-US" sz="1600" dirty="0"/>
              <a:t> </a:t>
            </a:r>
          </a:p>
        </p:txBody>
      </p:sp>
      <p:sp>
        <p:nvSpPr>
          <p:cNvPr id="6" name="4">
            <a:extLst>
              <a:ext uri="{FF2B5EF4-FFF2-40B4-BE49-F238E27FC236}">
                <a16:creationId xmlns:a16="http://schemas.microsoft.com/office/drawing/2014/main" id="{0C88DACF-A6E1-4091-8C82-2161B935EAC8}"/>
              </a:ext>
            </a:extLst>
          </p:cNvPr>
          <p:cNvSpPr/>
          <p:nvPr/>
        </p:nvSpPr>
        <p:spPr>
          <a:xfrm>
            <a:off x="755650" y="2925820"/>
            <a:ext cx="5351852" cy="407987"/>
          </a:xfrm>
          <a:prstGeom prst="roundRect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dirty="0" err="1"/>
              <a:t>ddarparu</a:t>
            </a:r>
            <a:r>
              <a:rPr lang="en-US" sz="1600" dirty="0"/>
              <a:t> </a:t>
            </a:r>
            <a:r>
              <a:rPr lang="en-US" sz="1600" dirty="0" err="1"/>
              <a:t>lle</a:t>
            </a:r>
            <a:r>
              <a:rPr lang="en-US" sz="1600" dirty="0"/>
              <a:t> </a:t>
            </a:r>
            <a:r>
              <a:rPr lang="en-US" sz="1600" dirty="0" err="1"/>
              <a:t>diogel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blant</a:t>
            </a:r>
            <a:r>
              <a:rPr lang="en-US" sz="1600" dirty="0"/>
              <a:t> </a:t>
            </a:r>
            <a:r>
              <a:rPr lang="en-US" sz="1600" dirty="0" err="1"/>
              <a:t>gael</a:t>
            </a:r>
            <a:r>
              <a:rPr lang="en-US" sz="1600" dirty="0"/>
              <a:t> </a:t>
            </a:r>
            <a:r>
              <a:rPr lang="en-US" sz="1600" dirty="0" err="1"/>
              <a:t>hwyl</a:t>
            </a:r>
            <a:r>
              <a:rPr lang="en-US" sz="1600" dirty="0"/>
              <a:t> a </a:t>
            </a:r>
            <a:r>
              <a:rPr lang="en-US" sz="1600" dirty="0" err="1"/>
              <a:t>sbri</a:t>
            </a:r>
            <a:endParaRPr lang="en-US" sz="16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BB2BB4C-5F00-4B3A-90BF-1EA7894A126B}"/>
              </a:ext>
            </a:extLst>
          </p:cNvPr>
          <p:cNvSpPr/>
          <p:nvPr/>
        </p:nvSpPr>
        <p:spPr>
          <a:xfrm>
            <a:off x="979187" y="3560426"/>
            <a:ext cx="2034667" cy="2034667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6A2CC7C-B0BE-493B-A9EE-EE62465A549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879" y="4027151"/>
            <a:ext cx="2294520" cy="20656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EE191FC-546D-4573-8B20-E789CA6D65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7121" y="3783960"/>
            <a:ext cx="1179506" cy="2308865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44DB04FA-E61F-47A2-9723-6BBC066B83FB}"/>
              </a:ext>
            </a:extLst>
          </p:cNvPr>
          <p:cNvSpPr/>
          <p:nvPr/>
        </p:nvSpPr>
        <p:spPr>
          <a:xfrm>
            <a:off x="5700712" y="3409701"/>
            <a:ext cx="2781215" cy="2781215"/>
          </a:xfrm>
          <a:prstGeom prst="ellipse">
            <a:avLst/>
          </a:prstGeom>
          <a:solidFill>
            <a:srgbClr val="99C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003CE91-9CD7-4A23-8583-3320C7E83D2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713" y="3914079"/>
            <a:ext cx="2748237" cy="217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75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-56511" y="1650148"/>
            <a:ext cx="8779271" cy="994306"/>
          </a:xfrm>
        </p:spPr>
        <p:txBody>
          <a:bodyPr/>
          <a:lstStyle/>
          <a:p>
            <a:r>
              <a:rPr lang="en-GB" altLang="en-US" sz="15000" dirty="0"/>
              <a:t>DIOLCH!</a:t>
            </a:r>
            <a:endParaRPr lang="en-GB" sz="15000" dirty="0">
              <a:latin typeface="+mn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785D3AB-09DD-419A-BBAF-C940B611075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3445" y="3433438"/>
            <a:ext cx="1346532" cy="21002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A76AC60-6CB8-4209-A5C4-1596EA026F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1308" y="4188249"/>
            <a:ext cx="1055958" cy="20110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74F2B3-2B47-43A7-8F02-71C22D94FAE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908" y="3429000"/>
            <a:ext cx="1291360" cy="22969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323004E-494D-486A-BD93-64952E7483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3970095"/>
            <a:ext cx="2120392" cy="205673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245C311-318B-4E49-9CF8-96DD0DA665C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219" y="3849988"/>
            <a:ext cx="1412699" cy="2296952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F5F0A16D-C8B3-43BD-8DE2-15B25C9A8E09}"/>
              </a:ext>
            </a:extLst>
          </p:cNvPr>
          <p:cNvSpPr/>
          <p:nvPr/>
        </p:nvSpPr>
        <p:spPr>
          <a:xfrm>
            <a:off x="2694032" y="3411872"/>
            <a:ext cx="647660" cy="647660"/>
          </a:xfrm>
          <a:prstGeom prst="ellipse">
            <a:avLst/>
          </a:prstGeom>
          <a:solidFill>
            <a:srgbClr val="FD6B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5F25894-0AED-437B-AB45-9D9E1B568C72}"/>
              </a:ext>
            </a:extLst>
          </p:cNvPr>
          <p:cNvSpPr/>
          <p:nvPr/>
        </p:nvSpPr>
        <p:spPr>
          <a:xfrm>
            <a:off x="6033445" y="5287088"/>
            <a:ext cx="493163" cy="493163"/>
          </a:xfrm>
          <a:prstGeom prst="ellipse">
            <a:avLst/>
          </a:prstGeom>
          <a:solidFill>
            <a:srgbClr val="5AB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0098E1E-D324-4F7D-8509-1A4F5D53A685}"/>
              </a:ext>
            </a:extLst>
          </p:cNvPr>
          <p:cNvSpPr/>
          <p:nvPr/>
        </p:nvSpPr>
        <p:spPr>
          <a:xfrm>
            <a:off x="7506999" y="2912968"/>
            <a:ext cx="782085" cy="782085"/>
          </a:xfrm>
          <a:prstGeom prst="ellipse">
            <a:avLst/>
          </a:prstGeom>
          <a:solidFill>
            <a:srgbClr val="F4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8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BCChildreninNeed_PowerPoint.pptx" id="{E21155D3-A451-476E-A429-5D1A80FD66E8}" vid="{235A6EF2-33BB-4B1B-A143-FE3F975D7D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E17C1EAD30284F80C23DE6A09F43FD" ma:contentTypeVersion="17" ma:contentTypeDescription="Create a new document." ma:contentTypeScope="" ma:versionID="3fbdb3dfc0c24fb0461284d6e7110f07">
  <xsd:schema xmlns:xsd="http://www.w3.org/2001/XMLSchema" xmlns:xs="http://www.w3.org/2001/XMLSchema" xmlns:p="http://schemas.microsoft.com/office/2006/metadata/properties" xmlns:ns3="0159d86e-1e9a-4eda-8155-4ddcd57478f0" xmlns:ns4="4a94e915-0a89-4b03-aa1b-5ce0f5fc49a2" targetNamespace="http://schemas.microsoft.com/office/2006/metadata/properties" ma:root="true" ma:fieldsID="1415db311ad7bc83d8368a50c2612971" ns3:_="" ns4:_="">
    <xsd:import namespace="0159d86e-1e9a-4eda-8155-4ddcd57478f0"/>
    <xsd:import namespace="4a94e915-0a89-4b03-aa1b-5ce0f5fc49a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59d86e-1e9a-4eda-8155-4ddcd57478f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hidden="true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94e915-0a89-4b03-aa1b-5ce0f5fc49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a94e915-0a89-4b03-aa1b-5ce0f5fc49a2" xsi:nil="true"/>
  </documentManagement>
</p:properties>
</file>

<file path=customXml/itemProps1.xml><?xml version="1.0" encoding="utf-8"?>
<ds:datastoreItem xmlns:ds="http://schemas.openxmlformats.org/officeDocument/2006/customXml" ds:itemID="{591ACC8B-6157-4E5A-942B-8AEF83F9F8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59d86e-1e9a-4eda-8155-4ddcd57478f0"/>
    <ds:schemaRef ds:uri="4a94e915-0a89-4b03-aa1b-5ce0f5fc49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F6DCA49-F23B-43D2-B542-70A9FF5DBB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967E4C-60E1-4766-B3BA-9A1E8085F899}">
  <ds:schemaRefs>
    <ds:schemaRef ds:uri="http://schemas.openxmlformats.org/package/2006/metadata/core-properties"/>
    <ds:schemaRef ds:uri="http://schemas.microsoft.com/office/2006/metadata/properties"/>
    <ds:schemaRef ds:uri="4a94e915-0a89-4b03-aa1b-5ce0f5fc49a2"/>
    <ds:schemaRef ds:uri="http://schemas.microsoft.com/office/2006/documentManagement/types"/>
    <ds:schemaRef ds:uri="0159d86e-1e9a-4eda-8155-4ddcd57478f0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BBCChildreninNeed_PowerPoint</Template>
  <TotalTime>1686</TotalTime>
  <Words>362</Words>
  <Application>Microsoft Office PowerPoint</Application>
  <PresentationFormat>On-screen Show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Beth Yw Plant Mewn Angen?</vt:lpstr>
      <vt:lpstr>Pudsey’r Arth</vt:lpstr>
      <vt:lpstr>Pudsey’r Arth</vt:lpstr>
      <vt:lpstr>Beth Sy’n Digwydd ar Ddiwrnod Plant mewn Angen?</vt:lpstr>
      <vt:lpstr>Codi Arian ar gyfer  Plant Mewn Angen</vt:lpstr>
      <vt:lpstr>I Ble Mae’r Arian yn Mynd?</vt:lpstr>
      <vt:lpstr>I Ble Mae’r Arian yn Mynd? </vt:lpstr>
      <vt:lpstr>DIOLCH!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K JONES (YGG Brynymor)</cp:lastModifiedBy>
  <cp:revision>19</cp:revision>
  <cp:lastPrinted>2023-11-14T11:46:28Z</cp:lastPrinted>
  <dcterms:created xsi:type="dcterms:W3CDTF">2019-09-09T08:37:44Z</dcterms:created>
  <dcterms:modified xsi:type="dcterms:W3CDTF">2023-11-15T11:59:18Z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0x010100F1E17C1EAD30284F80C23DE6A09F43FD</vt:lpwstr>
  </property>
</Properties>
</file>