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7" r:id="rId9"/>
    <p:sldId id="268" r:id="rId10"/>
    <p:sldId id="266" r:id="rId11"/>
    <p:sldId id="263" r:id="rId12"/>
    <p:sldId id="264" r:id="rId13"/>
    <p:sldId id="265" r:id="rId14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B994769-25DD-8050-23D0-5C07F6099DFC}" v="6" dt="2023-02-08T17:27:03.39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3/13/2023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3/13/2023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3/13/2023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3/13/2023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3/13/2023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3/13/2023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3/13/2023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3/13/2023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3/13/2023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3/13/2023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3/13/2023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3/13/2023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err="1"/>
              <a:t>Cyngor</a:t>
            </a:r>
            <a:r>
              <a:rPr lang="en-GB" dirty="0"/>
              <a:t> Ysgol 2023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err="1"/>
              <a:t>Ein</a:t>
            </a:r>
            <a:r>
              <a:rPr lang="en-GB" dirty="0"/>
              <a:t> </a:t>
            </a:r>
            <a:r>
              <a:rPr lang="en-GB" dirty="0" err="1"/>
              <a:t>gwaith</a:t>
            </a:r>
            <a:r>
              <a:rPr lang="en-GB" dirty="0"/>
              <a:t> </a:t>
            </a:r>
            <a:r>
              <a:rPr lang="en-GB" dirty="0" err="1"/>
              <a:t>mor</a:t>
            </a:r>
            <a:r>
              <a:rPr lang="en-GB" dirty="0"/>
              <a:t> belled</a:t>
            </a:r>
          </a:p>
        </p:txBody>
      </p:sp>
    </p:spTree>
    <p:extLst>
      <p:ext uri="{BB962C8B-B14F-4D97-AF65-F5344CB8AC3E}">
        <p14:creationId xmlns:p14="http://schemas.microsoft.com/office/powerpoint/2010/main" val="24825730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b="1" u="sng" dirty="0" err="1"/>
              <a:t>Cyfarfodydd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0905" y="2194560"/>
            <a:ext cx="5209390" cy="4024125"/>
          </a:xfrm>
        </p:spPr>
        <p:txBody>
          <a:bodyPr>
            <a:normAutofit/>
          </a:bodyPr>
          <a:lstStyle/>
          <a:p>
            <a:r>
              <a:rPr lang="en-GB" sz="2000" dirty="0" err="1"/>
              <a:t>Rydym</a:t>
            </a:r>
            <a:r>
              <a:rPr lang="en-GB" sz="2000" dirty="0"/>
              <a:t> </a:t>
            </a:r>
            <a:r>
              <a:rPr lang="en-GB" sz="2000" dirty="0" err="1"/>
              <a:t>yn</a:t>
            </a:r>
            <a:r>
              <a:rPr lang="en-GB" sz="2000" dirty="0"/>
              <a:t> </a:t>
            </a:r>
            <a:r>
              <a:rPr lang="en-GB" sz="2000" dirty="0" err="1"/>
              <a:t>cwrdd</a:t>
            </a:r>
            <a:r>
              <a:rPr lang="en-GB" sz="2000" dirty="0"/>
              <a:t> </a:t>
            </a:r>
            <a:r>
              <a:rPr lang="en-GB" sz="2000" dirty="0" err="1"/>
              <a:t>pob</a:t>
            </a:r>
            <a:r>
              <a:rPr lang="en-GB" sz="2000" dirty="0"/>
              <a:t> </a:t>
            </a:r>
            <a:r>
              <a:rPr lang="en-GB" sz="2000" dirty="0" err="1"/>
              <a:t>dydd</a:t>
            </a:r>
            <a:r>
              <a:rPr lang="en-GB" sz="2000" dirty="0"/>
              <a:t> </a:t>
            </a:r>
            <a:r>
              <a:rPr lang="en-GB" sz="2000" dirty="0" err="1"/>
              <a:t>Mawrth</a:t>
            </a:r>
            <a:r>
              <a:rPr lang="en-GB" sz="2000" dirty="0"/>
              <a:t> </a:t>
            </a:r>
            <a:r>
              <a:rPr lang="en-GB" sz="2000" dirty="0" err="1"/>
              <a:t>i</a:t>
            </a:r>
            <a:r>
              <a:rPr lang="en-GB" sz="2000" dirty="0"/>
              <a:t> </a:t>
            </a:r>
            <a:r>
              <a:rPr lang="en-GB" sz="2000" dirty="0" err="1"/>
              <a:t>drafod</a:t>
            </a:r>
            <a:r>
              <a:rPr lang="en-GB" sz="2000" dirty="0"/>
              <a:t> </a:t>
            </a:r>
            <a:r>
              <a:rPr lang="en-GB" sz="2000" dirty="0" err="1"/>
              <a:t>materion</a:t>
            </a:r>
            <a:r>
              <a:rPr lang="en-GB" sz="2000" dirty="0"/>
              <a:t> </a:t>
            </a:r>
            <a:r>
              <a:rPr lang="en-GB" sz="2000" dirty="0" err="1"/>
              <a:t>sy’n</a:t>
            </a:r>
            <a:r>
              <a:rPr lang="en-GB" sz="2000" dirty="0"/>
              <a:t> </a:t>
            </a:r>
            <a:r>
              <a:rPr lang="en-GB" sz="2000" dirty="0" err="1"/>
              <a:t>codi</a:t>
            </a:r>
            <a:r>
              <a:rPr lang="en-GB" sz="2000" dirty="0"/>
              <a:t> ac </a:t>
            </a:r>
            <a:r>
              <a:rPr lang="en-GB" sz="2000" dirty="0" err="1"/>
              <a:t>i</a:t>
            </a:r>
            <a:r>
              <a:rPr lang="en-GB" sz="2000" dirty="0"/>
              <a:t> </a:t>
            </a:r>
            <a:r>
              <a:rPr lang="en-GB" sz="2000" dirty="0" err="1"/>
              <a:t>weithio</a:t>
            </a:r>
            <a:r>
              <a:rPr lang="en-GB" sz="2000" dirty="0"/>
              <a:t> </a:t>
            </a:r>
            <a:r>
              <a:rPr lang="en-GB" sz="2000" dirty="0" err="1"/>
              <a:t>ar</a:t>
            </a:r>
            <a:r>
              <a:rPr lang="en-GB" sz="2000" dirty="0"/>
              <a:t> </a:t>
            </a:r>
            <a:r>
              <a:rPr lang="en-GB" sz="2000" dirty="0" err="1"/>
              <a:t>ein</a:t>
            </a:r>
            <a:r>
              <a:rPr lang="en-GB" sz="2000" dirty="0"/>
              <a:t> </a:t>
            </a:r>
            <a:r>
              <a:rPr lang="en-GB" sz="2000" dirty="0" err="1"/>
              <a:t>targedau</a:t>
            </a:r>
            <a:endParaRPr lang="en-GB" sz="2000" dirty="0"/>
          </a:p>
          <a:p>
            <a:endParaRPr lang="en-GB" sz="2000" dirty="0"/>
          </a:p>
          <a:p>
            <a:r>
              <a:rPr lang="en-GB" sz="2000" dirty="0"/>
              <a:t>Ruby </a:t>
            </a:r>
            <a:r>
              <a:rPr lang="en-GB" sz="2000" dirty="0" err="1"/>
              <a:t>yw</a:t>
            </a:r>
            <a:r>
              <a:rPr lang="en-GB" sz="2000" dirty="0"/>
              <a:t> </a:t>
            </a:r>
            <a:r>
              <a:rPr lang="en-GB" sz="2000" dirty="0" err="1"/>
              <a:t>ein</a:t>
            </a:r>
            <a:r>
              <a:rPr lang="en-GB" sz="2000" dirty="0"/>
              <a:t> </a:t>
            </a:r>
            <a:r>
              <a:rPr lang="en-GB" sz="2000" dirty="0" err="1"/>
              <a:t>cadeirydd</a:t>
            </a:r>
            <a:r>
              <a:rPr lang="en-GB" sz="2000" dirty="0"/>
              <a:t> – hi </a:t>
            </a:r>
            <a:r>
              <a:rPr lang="en-GB" sz="2000" dirty="0" err="1"/>
              <a:t>sy’n</a:t>
            </a:r>
            <a:r>
              <a:rPr lang="en-GB" sz="2000" dirty="0"/>
              <a:t> </a:t>
            </a:r>
            <a:r>
              <a:rPr lang="en-GB" sz="2000" dirty="0" err="1"/>
              <a:t>arwain</a:t>
            </a:r>
            <a:r>
              <a:rPr lang="en-GB" sz="2000" dirty="0"/>
              <a:t> y </a:t>
            </a:r>
            <a:r>
              <a:rPr lang="en-GB" sz="2000" dirty="0" err="1"/>
              <a:t>cyfarfodydd</a:t>
            </a:r>
            <a:r>
              <a:rPr lang="en-GB" sz="2000" dirty="0"/>
              <a:t> a </a:t>
            </a:r>
            <a:r>
              <a:rPr lang="en-GB" sz="2000" dirty="0" err="1"/>
              <a:t>gwneud</a:t>
            </a:r>
            <a:r>
              <a:rPr lang="en-GB" sz="2000" dirty="0"/>
              <a:t> </a:t>
            </a:r>
            <a:r>
              <a:rPr lang="en-GB" sz="2000" dirty="0" err="1"/>
              <a:t>yn</a:t>
            </a:r>
            <a:r>
              <a:rPr lang="en-GB" sz="2000" dirty="0"/>
              <a:t> </a:t>
            </a:r>
            <a:r>
              <a:rPr lang="en-GB" sz="2000" dirty="0" err="1"/>
              <a:t>siwr</a:t>
            </a:r>
            <a:r>
              <a:rPr lang="en-GB" sz="2000" dirty="0"/>
              <a:t> bod </a:t>
            </a:r>
            <a:r>
              <a:rPr lang="en-GB" sz="2000" dirty="0" err="1"/>
              <a:t>pawb</a:t>
            </a:r>
            <a:r>
              <a:rPr lang="en-GB" sz="2000" dirty="0"/>
              <a:t> </a:t>
            </a:r>
            <a:r>
              <a:rPr lang="en-GB" sz="2000" dirty="0" err="1"/>
              <a:t>yn</a:t>
            </a:r>
            <a:r>
              <a:rPr lang="en-GB" sz="2000" dirty="0"/>
              <a:t> </a:t>
            </a:r>
            <a:r>
              <a:rPr lang="en-GB" sz="2000" dirty="0" err="1"/>
              <a:t>cael</a:t>
            </a:r>
            <a:r>
              <a:rPr lang="en-GB" sz="2000" dirty="0"/>
              <a:t> </a:t>
            </a:r>
            <a:r>
              <a:rPr lang="en-GB" sz="2000" dirty="0" err="1"/>
              <a:t>cyfle</a:t>
            </a:r>
            <a:r>
              <a:rPr lang="en-GB" sz="2000" dirty="0"/>
              <a:t> </a:t>
            </a:r>
            <a:r>
              <a:rPr lang="en-GB" sz="2000" dirty="0" err="1"/>
              <a:t>i</a:t>
            </a:r>
            <a:r>
              <a:rPr lang="en-GB" sz="2000" dirty="0"/>
              <a:t> </a:t>
            </a:r>
            <a:r>
              <a:rPr lang="en-GB" sz="2000" dirty="0" err="1"/>
              <a:t>siarad</a:t>
            </a:r>
            <a:endParaRPr lang="en-GB" sz="2000" dirty="0"/>
          </a:p>
          <a:p>
            <a:endParaRPr lang="en-GB" sz="2000" dirty="0"/>
          </a:p>
          <a:p>
            <a:r>
              <a:rPr lang="en-GB" sz="2000" dirty="0" err="1"/>
              <a:t>Rydym</a:t>
            </a:r>
            <a:r>
              <a:rPr lang="en-GB" sz="2000" dirty="0"/>
              <a:t> </a:t>
            </a:r>
            <a:r>
              <a:rPr lang="en-GB" sz="2000" dirty="0" err="1"/>
              <a:t>yn</a:t>
            </a:r>
            <a:r>
              <a:rPr lang="en-GB" sz="2000" dirty="0"/>
              <a:t> </a:t>
            </a:r>
            <a:r>
              <a:rPr lang="en-GB" sz="2000" dirty="0" err="1"/>
              <a:t>cadw</a:t>
            </a:r>
            <a:r>
              <a:rPr lang="en-GB" sz="2000" dirty="0"/>
              <a:t> </a:t>
            </a:r>
            <a:r>
              <a:rPr lang="en-GB" sz="2000" dirty="0" err="1"/>
              <a:t>cofnodion</a:t>
            </a:r>
            <a:r>
              <a:rPr lang="en-GB" sz="2000" dirty="0"/>
              <a:t> o bob </a:t>
            </a:r>
            <a:r>
              <a:rPr lang="en-GB" sz="2000" dirty="0" err="1"/>
              <a:t>cyfarfod</a:t>
            </a:r>
            <a:r>
              <a:rPr lang="en-GB" sz="2000" dirty="0"/>
              <a:t> </a:t>
            </a:r>
            <a:r>
              <a:rPr lang="en-GB" sz="2000" dirty="0" err="1"/>
              <a:t>er</a:t>
            </a:r>
            <a:r>
              <a:rPr lang="en-GB" sz="2000" dirty="0"/>
              <a:t> </a:t>
            </a:r>
            <a:r>
              <a:rPr lang="en-GB" sz="2000" dirty="0" err="1"/>
              <a:t>mwyn</a:t>
            </a:r>
            <a:r>
              <a:rPr lang="en-GB" sz="2000" dirty="0"/>
              <a:t> </a:t>
            </a:r>
            <a:r>
              <a:rPr lang="en-GB" sz="2000" dirty="0" err="1"/>
              <a:t>gwybod</a:t>
            </a:r>
            <a:r>
              <a:rPr lang="en-GB" sz="2000" dirty="0"/>
              <a:t> y </a:t>
            </a:r>
            <a:r>
              <a:rPr lang="en-GB" sz="2000" dirty="0" err="1"/>
              <a:t>camau</a:t>
            </a:r>
            <a:r>
              <a:rPr lang="en-GB" sz="2000" dirty="0"/>
              <a:t> </a:t>
            </a:r>
            <a:r>
              <a:rPr lang="en-GB" sz="2000" dirty="0" err="1"/>
              <a:t>nesaf</a:t>
            </a:r>
            <a:endParaRPr lang="en-GB" sz="2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15200" y="1212794"/>
            <a:ext cx="4595446" cy="344797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770" r="-1" b="10049"/>
          <a:stretch/>
        </p:blipFill>
        <p:spPr>
          <a:xfrm>
            <a:off x="7823333" y="4006122"/>
            <a:ext cx="4193124" cy="2851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6594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err="1"/>
              <a:t>Rheolau</a:t>
            </a:r>
            <a:r>
              <a:rPr lang="en-GB" b="1" u="sng" dirty="0"/>
              <a:t> </a:t>
            </a:r>
            <a:r>
              <a:rPr lang="en-GB" b="1" u="sng" dirty="0" err="1"/>
              <a:t>Newydd</a:t>
            </a:r>
            <a:r>
              <a:rPr lang="en-GB" b="1" u="sng" dirty="0"/>
              <a:t> </a:t>
            </a:r>
            <a:r>
              <a:rPr lang="en-GB" b="1" u="sng" dirty="0" err="1"/>
              <a:t>I’r</a:t>
            </a:r>
            <a:r>
              <a:rPr lang="en-GB" b="1" u="sng" dirty="0"/>
              <a:t> Ysgol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err="1"/>
              <a:t>Roedd</a:t>
            </a:r>
            <a:r>
              <a:rPr lang="en-GB" dirty="0"/>
              <a:t> </a:t>
            </a:r>
            <a:r>
              <a:rPr lang="en-GB" dirty="0" err="1"/>
              <a:t>angen</a:t>
            </a:r>
            <a:r>
              <a:rPr lang="en-GB" dirty="0"/>
              <a:t> </a:t>
            </a:r>
            <a:r>
              <a:rPr lang="en-GB" dirty="0" err="1"/>
              <a:t>rheolau</a:t>
            </a:r>
            <a:r>
              <a:rPr lang="en-GB" dirty="0"/>
              <a:t> </a:t>
            </a:r>
            <a:r>
              <a:rPr lang="en-GB" dirty="0" err="1"/>
              <a:t>newydd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yr</a:t>
            </a:r>
            <a:r>
              <a:rPr lang="en-GB" dirty="0"/>
              <a:t> ysgol. </a:t>
            </a:r>
          </a:p>
          <a:p>
            <a:pPr marL="0" indent="0">
              <a:buNone/>
            </a:pPr>
            <a:r>
              <a:rPr lang="en-GB" dirty="0" err="1"/>
              <a:t>Rydym</a:t>
            </a:r>
            <a:r>
              <a:rPr lang="en-GB" dirty="0"/>
              <a:t> </a:t>
            </a:r>
            <a:r>
              <a:rPr lang="en-GB" dirty="0" err="1"/>
              <a:t>wedi</a:t>
            </a:r>
            <a:r>
              <a:rPr lang="en-GB" dirty="0"/>
              <a:t>….</a:t>
            </a:r>
          </a:p>
          <a:p>
            <a:r>
              <a:rPr lang="en-GB" dirty="0" err="1"/>
              <a:t>Edrych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yr</a:t>
            </a:r>
            <a:r>
              <a:rPr lang="en-GB" dirty="0"/>
              <a:t> hen </a:t>
            </a:r>
            <a:r>
              <a:rPr lang="en-GB" dirty="0" err="1"/>
              <a:t>rheolau</a:t>
            </a:r>
            <a:endParaRPr lang="en-GB" dirty="0"/>
          </a:p>
          <a:p>
            <a:r>
              <a:rPr lang="en-GB" dirty="0" err="1"/>
              <a:t>Edrych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hawliau</a:t>
            </a:r>
            <a:r>
              <a:rPr lang="en-GB" dirty="0"/>
              <a:t> plant</a:t>
            </a:r>
          </a:p>
          <a:p>
            <a:r>
              <a:rPr lang="en-GB" dirty="0" err="1"/>
              <a:t>Creu</a:t>
            </a:r>
            <a:r>
              <a:rPr lang="en-GB" dirty="0"/>
              <a:t> </a:t>
            </a:r>
            <a:r>
              <a:rPr lang="en-GB" dirty="0" err="1"/>
              <a:t>rheolau</a:t>
            </a:r>
            <a:r>
              <a:rPr lang="en-GB" dirty="0"/>
              <a:t> </a:t>
            </a:r>
            <a:r>
              <a:rPr lang="en-GB" dirty="0" err="1"/>
              <a:t>newydd</a:t>
            </a:r>
            <a:r>
              <a:rPr lang="en-GB" dirty="0"/>
              <a:t> </a:t>
            </a:r>
            <a:r>
              <a:rPr lang="en-GB" dirty="0" err="1"/>
              <a:t>gyda’n</a:t>
            </a:r>
            <a:r>
              <a:rPr lang="en-GB" dirty="0"/>
              <a:t> </a:t>
            </a:r>
            <a:r>
              <a:rPr lang="en-GB" dirty="0" err="1"/>
              <a:t>gilydd</a:t>
            </a:r>
            <a:endParaRPr lang="en-GB" dirty="0"/>
          </a:p>
          <a:p>
            <a:r>
              <a:rPr lang="en-GB" dirty="0" err="1"/>
              <a:t>Rhannu’r</a:t>
            </a:r>
            <a:r>
              <a:rPr lang="en-GB" dirty="0"/>
              <a:t> </a:t>
            </a:r>
            <a:r>
              <a:rPr lang="en-GB" dirty="0" err="1"/>
              <a:t>rheolau</a:t>
            </a:r>
            <a:r>
              <a:rPr lang="en-GB" dirty="0"/>
              <a:t> </a:t>
            </a:r>
            <a:r>
              <a:rPr lang="en-GB" dirty="0" err="1"/>
              <a:t>newydd</a:t>
            </a:r>
            <a:r>
              <a:rPr lang="en-GB" dirty="0"/>
              <a:t> </a:t>
            </a:r>
            <a:r>
              <a:rPr lang="en-GB" dirty="0" err="1"/>
              <a:t>gyda’r</a:t>
            </a:r>
            <a:r>
              <a:rPr lang="en-GB" dirty="0"/>
              <a:t> staff a </a:t>
            </a:r>
            <a:r>
              <a:rPr lang="en-GB" dirty="0" err="1"/>
              <a:t>phob</a:t>
            </a:r>
            <a:r>
              <a:rPr lang="en-GB" dirty="0"/>
              <a:t> </a:t>
            </a:r>
            <a:r>
              <a:rPr lang="en-GB" dirty="0" err="1"/>
              <a:t>dosbarth</a:t>
            </a:r>
            <a:endParaRPr lang="en-GB" dirty="0"/>
          </a:p>
          <a:p>
            <a:r>
              <a:rPr lang="en-GB" dirty="0" err="1"/>
              <a:t>Casglu</a:t>
            </a:r>
            <a:r>
              <a:rPr lang="en-GB" dirty="0"/>
              <a:t> barn </a:t>
            </a:r>
            <a:r>
              <a:rPr lang="en-GB" dirty="0" err="1"/>
              <a:t>pawb</a:t>
            </a:r>
            <a:r>
              <a:rPr lang="en-GB" dirty="0"/>
              <a:t> am y </a:t>
            </a:r>
            <a:r>
              <a:rPr lang="en-GB" dirty="0" err="1"/>
              <a:t>rheolau</a:t>
            </a:r>
            <a:endParaRPr lang="en-GB" dirty="0"/>
          </a:p>
          <a:p>
            <a:r>
              <a:rPr lang="en-GB" dirty="0" err="1"/>
              <a:t>Addasu’r</a:t>
            </a:r>
            <a:r>
              <a:rPr lang="en-GB" dirty="0"/>
              <a:t> </a:t>
            </a:r>
            <a:r>
              <a:rPr lang="en-GB" dirty="0" err="1"/>
              <a:t>rheolau</a:t>
            </a:r>
            <a:endParaRPr lang="en-GB" dirty="0"/>
          </a:p>
          <a:p>
            <a:r>
              <a:rPr lang="en-GB" dirty="0" err="1"/>
              <a:t>Cyd</a:t>
            </a:r>
            <a:r>
              <a:rPr lang="en-GB" dirty="0"/>
              <a:t> </a:t>
            </a:r>
            <a:r>
              <a:rPr lang="en-GB" dirty="0" err="1"/>
              <a:t>weithio</a:t>
            </a:r>
            <a:r>
              <a:rPr lang="en-GB" dirty="0"/>
              <a:t> </a:t>
            </a:r>
            <a:r>
              <a:rPr lang="en-GB" dirty="0" err="1"/>
              <a:t>gyda</a:t>
            </a:r>
            <a:r>
              <a:rPr lang="en-GB" dirty="0"/>
              <a:t> Mrs Jenkins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greu</a:t>
            </a:r>
            <a:r>
              <a:rPr lang="en-GB" dirty="0"/>
              <a:t> ‘</a:t>
            </a:r>
            <a:r>
              <a:rPr lang="en-GB" dirty="0" err="1"/>
              <a:t>Ffordd</a:t>
            </a:r>
            <a:r>
              <a:rPr lang="en-GB" dirty="0"/>
              <a:t> Bryn y </a:t>
            </a:r>
            <a:r>
              <a:rPr lang="en-GB" dirty="0" err="1"/>
              <a:t>Mor</a:t>
            </a:r>
            <a:r>
              <a:rPr lang="en-GB" dirty="0"/>
              <a:t>’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011775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78000" y="764373"/>
            <a:ext cx="4572000" cy="1293028"/>
          </a:xfrm>
        </p:spPr>
        <p:txBody>
          <a:bodyPr/>
          <a:lstStyle/>
          <a:p>
            <a:r>
              <a:rPr lang="en-GB" b="1" u="sng" dirty="0" err="1"/>
              <a:t>Drafft</a:t>
            </a:r>
            <a:r>
              <a:rPr lang="en-GB" b="1" u="sng" dirty="0"/>
              <a:t> </a:t>
            </a:r>
            <a:r>
              <a:rPr lang="en-GB" b="1" u="sng" dirty="0" err="1"/>
              <a:t>Cyntaf</a:t>
            </a:r>
            <a:endParaRPr lang="en-GB" b="1" u="sng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35274" t="21223" r="36693" b="8718"/>
          <a:stretch/>
        </p:blipFill>
        <p:spPr>
          <a:xfrm>
            <a:off x="6705600" y="103849"/>
            <a:ext cx="5105401" cy="6423951"/>
          </a:xfrm>
          <a:prstGeom prst="rect">
            <a:avLst/>
          </a:prstGeom>
          <a:ln w="25400">
            <a:solidFill>
              <a:schemeClr val="tx2"/>
            </a:solidFill>
          </a:ln>
        </p:spPr>
      </p:pic>
      <p:sp>
        <p:nvSpPr>
          <p:cNvPr id="6" name="Rectangle 5"/>
          <p:cNvSpPr/>
          <p:nvPr/>
        </p:nvSpPr>
        <p:spPr>
          <a:xfrm>
            <a:off x="412750" y="2057400"/>
            <a:ext cx="685165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200" dirty="0" err="1"/>
              <a:t>Dyma</a:t>
            </a:r>
            <a:r>
              <a:rPr lang="en-GB" sz="2200" dirty="0"/>
              <a:t> </a:t>
            </a:r>
            <a:r>
              <a:rPr lang="en-GB" sz="2200" dirty="0" err="1"/>
              <a:t>ddrafft</a:t>
            </a:r>
            <a:r>
              <a:rPr lang="en-GB" sz="2200" dirty="0"/>
              <a:t> </a:t>
            </a:r>
            <a:r>
              <a:rPr lang="en-GB" sz="2200" dirty="0" err="1"/>
              <a:t>cyntaf</a:t>
            </a:r>
            <a:r>
              <a:rPr lang="en-GB" sz="2200" dirty="0"/>
              <a:t> </a:t>
            </a:r>
            <a:r>
              <a:rPr lang="en-GB" sz="2200" dirty="0" err="1"/>
              <a:t>o’r</a:t>
            </a:r>
            <a:r>
              <a:rPr lang="en-GB" sz="2200" dirty="0"/>
              <a:t> poster </a:t>
            </a:r>
            <a:r>
              <a:rPr lang="en-GB" sz="2200" dirty="0" err="1"/>
              <a:t>rheolau</a:t>
            </a:r>
            <a:r>
              <a:rPr lang="en-GB" sz="2200" dirty="0"/>
              <a:t>.</a:t>
            </a:r>
          </a:p>
          <a:p>
            <a:endParaRPr lang="en-GB" sz="2200" dirty="0"/>
          </a:p>
          <a:p>
            <a:r>
              <a:rPr lang="en-GB" sz="2200" dirty="0" err="1"/>
              <a:t>Roedd</a:t>
            </a:r>
            <a:r>
              <a:rPr lang="en-GB" sz="2200" dirty="0"/>
              <a:t> </a:t>
            </a:r>
            <a:r>
              <a:rPr lang="en-GB" sz="2200" dirty="0" err="1"/>
              <a:t>yn</a:t>
            </a:r>
            <a:r>
              <a:rPr lang="en-GB" sz="2200" dirty="0"/>
              <a:t> </a:t>
            </a:r>
            <a:r>
              <a:rPr lang="en-GB" sz="2200" dirty="0" err="1"/>
              <a:t>bwysig</a:t>
            </a:r>
            <a:r>
              <a:rPr lang="en-GB" sz="2200" dirty="0"/>
              <a:t> </a:t>
            </a:r>
            <a:r>
              <a:rPr lang="en-GB" sz="2200" dirty="0" err="1"/>
              <a:t>i</a:t>
            </a:r>
            <a:r>
              <a:rPr lang="en-GB" sz="2200" dirty="0"/>
              <a:t> </a:t>
            </a:r>
            <a:r>
              <a:rPr lang="en-GB" sz="2200" dirty="0" err="1"/>
              <a:t>ni</a:t>
            </a:r>
            <a:r>
              <a:rPr lang="en-GB" sz="2200" dirty="0"/>
              <a:t>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/>
              <a:t>Cael </a:t>
            </a:r>
            <a:r>
              <a:rPr lang="en-GB" sz="2200" dirty="0" err="1"/>
              <a:t>logo’r</a:t>
            </a:r>
            <a:r>
              <a:rPr lang="en-GB" sz="2200" dirty="0"/>
              <a:t> ysgol </a:t>
            </a:r>
            <a:r>
              <a:rPr lang="en-GB" sz="2200" dirty="0" err="1"/>
              <a:t>ar</a:t>
            </a:r>
            <a:r>
              <a:rPr lang="en-GB" sz="2200" dirty="0"/>
              <a:t> y poster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 err="1"/>
              <a:t>Cadw</a:t>
            </a:r>
            <a:r>
              <a:rPr lang="en-GB" sz="2200" dirty="0"/>
              <a:t> </a:t>
            </a:r>
            <a:r>
              <a:rPr lang="en-GB" sz="2200" dirty="0" err="1"/>
              <a:t>pobeth</a:t>
            </a:r>
            <a:r>
              <a:rPr lang="en-GB" sz="2200" dirty="0"/>
              <a:t> </a:t>
            </a:r>
            <a:r>
              <a:rPr lang="en-GB" sz="2200" dirty="0" err="1"/>
              <a:t>yn</a:t>
            </a:r>
            <a:r>
              <a:rPr lang="en-GB" sz="2200" dirty="0"/>
              <a:t> </a:t>
            </a:r>
            <a:r>
              <a:rPr lang="en-GB" sz="2200" dirty="0" err="1"/>
              <a:t>syml</a:t>
            </a:r>
            <a:endParaRPr lang="en-GB" sz="22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 err="1"/>
              <a:t>Ei</a:t>
            </a:r>
            <a:r>
              <a:rPr lang="en-GB" sz="2200" dirty="0"/>
              <a:t> </a:t>
            </a:r>
            <a:r>
              <a:rPr lang="en-GB" sz="2200" dirty="0" err="1"/>
              <a:t>fod</a:t>
            </a:r>
            <a:r>
              <a:rPr lang="en-GB" sz="2200" dirty="0"/>
              <a:t> </a:t>
            </a:r>
            <a:r>
              <a:rPr lang="en-GB" sz="2200" dirty="0" err="1"/>
              <a:t>yn</a:t>
            </a:r>
            <a:r>
              <a:rPr lang="en-GB" sz="2200" dirty="0"/>
              <a:t> </a:t>
            </a:r>
            <a:r>
              <a:rPr lang="en-GB" sz="2200" dirty="0" err="1"/>
              <a:t>lliwgar</a:t>
            </a:r>
            <a:endParaRPr lang="en-GB" sz="22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2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200" dirty="0"/>
          </a:p>
          <a:p>
            <a:endParaRPr lang="en-GB" sz="2200" dirty="0"/>
          </a:p>
          <a:p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15325532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45956"/>
          <a:stretch/>
        </p:blipFill>
        <p:spPr>
          <a:xfrm>
            <a:off x="4593536" y="734308"/>
            <a:ext cx="7496864" cy="509587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54745" y="1685584"/>
            <a:ext cx="4665784" cy="4832092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2200" dirty="0" err="1"/>
              <a:t>Roeddwn</a:t>
            </a:r>
            <a:r>
              <a:rPr lang="en-GB" sz="2200" dirty="0"/>
              <a:t> </a:t>
            </a:r>
            <a:r>
              <a:rPr lang="en-GB" sz="2200" dirty="0" err="1"/>
              <a:t>eisiau</a:t>
            </a:r>
            <a:r>
              <a:rPr lang="en-GB" sz="2200" dirty="0"/>
              <a:t> </a:t>
            </a:r>
            <a:r>
              <a:rPr lang="en-GB" sz="2200" dirty="0" err="1"/>
              <a:t>i’r</a:t>
            </a:r>
            <a:r>
              <a:rPr lang="en-GB" sz="2200" dirty="0"/>
              <a:t> poster </a:t>
            </a:r>
            <a:r>
              <a:rPr lang="en-GB" sz="2200" dirty="0" err="1"/>
              <a:t>edrych</a:t>
            </a:r>
            <a:r>
              <a:rPr lang="en-GB" sz="2200" dirty="0"/>
              <a:t> </a:t>
            </a:r>
            <a:r>
              <a:rPr lang="en-GB" sz="2200" dirty="0" err="1"/>
              <a:t>fel</a:t>
            </a:r>
            <a:r>
              <a:rPr lang="en-GB" sz="2200" dirty="0"/>
              <a:t> bod y </a:t>
            </a:r>
            <a:r>
              <a:rPr lang="en-GB" sz="2200" dirty="0" err="1"/>
              <a:t>gwefus</a:t>
            </a:r>
            <a:r>
              <a:rPr lang="en-GB" sz="2200" dirty="0"/>
              <a:t> </a:t>
            </a:r>
            <a:r>
              <a:rPr lang="en-GB" sz="2200" dirty="0" err="1"/>
              <a:t>yn</a:t>
            </a:r>
            <a:r>
              <a:rPr lang="en-GB" sz="2200" dirty="0"/>
              <a:t> </a:t>
            </a:r>
            <a:r>
              <a:rPr lang="en-GB" sz="2200" dirty="0" err="1"/>
              <a:t>siarad</a:t>
            </a:r>
            <a:r>
              <a:rPr lang="en-GB" sz="2200" dirty="0"/>
              <a:t> Cymraeg ac </a:t>
            </a:r>
            <a:r>
              <a:rPr lang="en-GB" sz="2200" dirty="0" err="1"/>
              <a:t>yn</a:t>
            </a:r>
            <a:r>
              <a:rPr lang="en-GB" sz="2200" dirty="0"/>
              <a:t> </a:t>
            </a:r>
            <a:r>
              <a:rPr lang="en-GB" sz="2200" dirty="0" err="1"/>
              <a:t>dweud</a:t>
            </a:r>
            <a:r>
              <a:rPr lang="en-GB" sz="2200" dirty="0"/>
              <a:t>  y </a:t>
            </a:r>
            <a:r>
              <a:rPr lang="en-GB" sz="2200" dirty="0" err="1"/>
              <a:t>geiriau</a:t>
            </a:r>
            <a:r>
              <a:rPr lang="en-GB" sz="2200" dirty="0"/>
              <a:t> </a:t>
            </a:r>
            <a:r>
              <a:rPr lang="en-GB" sz="2200" dirty="0" err="1"/>
              <a:t>bydd</a:t>
            </a:r>
            <a:r>
              <a:rPr lang="en-GB" sz="2200" dirty="0"/>
              <a:t> </a:t>
            </a:r>
            <a:r>
              <a:rPr lang="en-GB" sz="2200" dirty="0" err="1"/>
              <a:t>barod</a:t>
            </a:r>
            <a:r>
              <a:rPr lang="en-GB" sz="2200" dirty="0"/>
              <a:t>, </a:t>
            </a:r>
            <a:r>
              <a:rPr lang="en-GB" sz="2200" dirty="0" err="1"/>
              <a:t>bydd</a:t>
            </a:r>
            <a:r>
              <a:rPr lang="en-GB" sz="2200" dirty="0"/>
              <a:t> </a:t>
            </a:r>
            <a:r>
              <a:rPr lang="en-GB" sz="2200" dirty="0" err="1"/>
              <a:t>ddiogel</a:t>
            </a:r>
            <a:r>
              <a:rPr lang="en-GB" sz="2200" dirty="0"/>
              <a:t> a </a:t>
            </a:r>
            <a:r>
              <a:rPr lang="en-GB" sz="2200" dirty="0" err="1"/>
              <a:t>bydd</a:t>
            </a:r>
            <a:r>
              <a:rPr lang="en-GB" sz="2200" dirty="0"/>
              <a:t> </a:t>
            </a:r>
            <a:r>
              <a:rPr lang="en-GB" sz="2200" dirty="0" err="1"/>
              <a:t>barchus</a:t>
            </a:r>
            <a:r>
              <a:rPr lang="en-GB" sz="2200" dirty="0"/>
              <a:t>.</a:t>
            </a:r>
          </a:p>
          <a:p>
            <a:endParaRPr lang="en-GB" sz="2200" dirty="0"/>
          </a:p>
          <a:p>
            <a:r>
              <a:rPr lang="en-GB" sz="2200" dirty="0"/>
              <a:t>Y </a:t>
            </a:r>
            <a:r>
              <a:rPr lang="en-GB" sz="2200" dirty="0" err="1"/>
              <a:t>Pethau</a:t>
            </a:r>
            <a:r>
              <a:rPr lang="en-GB" sz="2200" dirty="0"/>
              <a:t> </a:t>
            </a:r>
            <a:r>
              <a:rPr lang="en-GB" sz="2200" dirty="0" err="1"/>
              <a:t>yma</a:t>
            </a:r>
            <a:r>
              <a:rPr lang="en-GB" sz="2200" dirty="0"/>
              <a:t> </a:t>
            </a:r>
            <a:r>
              <a:rPr lang="en-GB" sz="2200" dirty="0" err="1"/>
              <a:t>yw</a:t>
            </a:r>
            <a:r>
              <a:rPr lang="en-GB" sz="2200" dirty="0"/>
              <a:t> ‘</a:t>
            </a:r>
            <a:r>
              <a:rPr lang="en-GB" sz="2200" dirty="0" err="1"/>
              <a:t>Ffordd</a:t>
            </a:r>
            <a:r>
              <a:rPr lang="en-GB" sz="2200" dirty="0"/>
              <a:t> Bryn y </a:t>
            </a:r>
            <a:r>
              <a:rPr lang="en-GB" sz="2200" dirty="0" err="1"/>
              <a:t>Môr</a:t>
            </a:r>
            <a:r>
              <a:rPr lang="en-GB" sz="2200" dirty="0"/>
              <a:t>', </a:t>
            </a:r>
            <a:r>
              <a:rPr lang="en-GB" sz="2200" dirty="0" err="1"/>
              <a:t>sef</a:t>
            </a:r>
            <a:r>
              <a:rPr lang="en-GB" sz="2200" dirty="0"/>
              <a:t> </a:t>
            </a:r>
            <a:r>
              <a:rPr lang="en-GB" sz="2200" dirty="0" err="1"/>
              <a:t>sut</a:t>
            </a:r>
            <a:r>
              <a:rPr lang="en-GB" sz="2200" dirty="0"/>
              <a:t> </a:t>
            </a:r>
            <a:r>
              <a:rPr lang="en-GB" sz="2200" dirty="0" err="1"/>
              <a:t>i</a:t>
            </a:r>
            <a:r>
              <a:rPr lang="en-GB" sz="2200" dirty="0"/>
              <a:t> </a:t>
            </a:r>
            <a:r>
              <a:rPr lang="en-GB" sz="2200" dirty="0" err="1"/>
              <a:t>sicrhau</a:t>
            </a:r>
            <a:r>
              <a:rPr lang="en-GB" sz="2200" dirty="0"/>
              <a:t> </a:t>
            </a:r>
            <a:r>
              <a:rPr lang="en-GB" sz="2200" dirty="0" err="1"/>
              <a:t>ein</a:t>
            </a:r>
            <a:r>
              <a:rPr lang="en-GB" sz="2200" dirty="0"/>
              <a:t> bod </a:t>
            </a:r>
            <a:r>
              <a:rPr lang="en-GB" sz="2200" dirty="0" err="1"/>
              <a:t>yn</a:t>
            </a:r>
            <a:r>
              <a:rPr lang="en-GB" sz="2200" dirty="0"/>
              <a:t> hapus, </a:t>
            </a:r>
            <a:r>
              <a:rPr lang="en-GB" sz="2200" dirty="0" err="1"/>
              <a:t>ddiogel</a:t>
            </a:r>
            <a:r>
              <a:rPr lang="en-GB" sz="2200" dirty="0"/>
              <a:t> ac </a:t>
            </a:r>
            <a:r>
              <a:rPr lang="en-GB" sz="2200" dirty="0" err="1"/>
              <a:t>yn</a:t>
            </a:r>
            <a:r>
              <a:rPr lang="en-GB" sz="2200" dirty="0"/>
              <a:t> </a:t>
            </a:r>
            <a:r>
              <a:rPr lang="en-GB" sz="2200" dirty="0" err="1"/>
              <a:t>iach</a:t>
            </a:r>
            <a:r>
              <a:rPr lang="en-GB" sz="2200" dirty="0"/>
              <a:t> </a:t>
            </a:r>
            <a:r>
              <a:rPr lang="en-GB" sz="2200" dirty="0" err="1"/>
              <a:t>yn</a:t>
            </a:r>
            <a:r>
              <a:rPr lang="en-GB" sz="2200" dirty="0"/>
              <a:t> </a:t>
            </a:r>
            <a:r>
              <a:rPr lang="en-GB" sz="2200" dirty="0" err="1"/>
              <a:t>yr</a:t>
            </a:r>
            <a:r>
              <a:rPr lang="en-GB" sz="2200" dirty="0"/>
              <a:t> </a:t>
            </a:r>
            <a:r>
              <a:rPr lang="en-GB" sz="2200" dirty="0" err="1"/>
              <a:t>ysgol</a:t>
            </a:r>
            <a:r>
              <a:rPr lang="en-GB" sz="2200" dirty="0"/>
              <a:t>.</a:t>
            </a:r>
          </a:p>
          <a:p>
            <a:endParaRPr lang="en-GB" sz="2200" dirty="0"/>
          </a:p>
          <a:p>
            <a:r>
              <a:rPr lang="en-GB" sz="2200" dirty="0" err="1"/>
              <a:t>Defnyddiom</a:t>
            </a:r>
            <a:r>
              <a:rPr lang="en-GB" sz="2200" dirty="0"/>
              <a:t> </a:t>
            </a:r>
            <a:r>
              <a:rPr lang="en-GB" sz="2200" dirty="0" err="1"/>
              <a:t>iaith</a:t>
            </a:r>
            <a:r>
              <a:rPr lang="en-GB" sz="2200" dirty="0"/>
              <a:t> </a:t>
            </a:r>
            <a:r>
              <a:rPr lang="en-GB" sz="2200" dirty="0" err="1"/>
              <a:t>sy’n</a:t>
            </a:r>
            <a:r>
              <a:rPr lang="en-GB" sz="2200" dirty="0"/>
              <a:t> </a:t>
            </a:r>
            <a:r>
              <a:rPr lang="en-GB" sz="2200" dirty="0" err="1"/>
              <a:t>apelio</a:t>
            </a:r>
            <a:r>
              <a:rPr lang="en-GB" sz="2200" dirty="0"/>
              <a:t> at </a:t>
            </a:r>
            <a:r>
              <a:rPr lang="en-GB" sz="2200" dirty="0" err="1"/>
              <a:t>unigolion</a:t>
            </a:r>
            <a:r>
              <a:rPr lang="en-GB" sz="2200" dirty="0"/>
              <a:t> ac </a:t>
            </a:r>
            <a:r>
              <a:rPr lang="en-GB" sz="2200" dirty="0" err="1"/>
              <a:t>yn</a:t>
            </a:r>
            <a:r>
              <a:rPr lang="en-GB" sz="2200" dirty="0"/>
              <a:t> </a:t>
            </a:r>
            <a:r>
              <a:rPr lang="en-GB" sz="2200" dirty="0" err="1"/>
              <a:t>cyfuno’r</a:t>
            </a:r>
            <a:r>
              <a:rPr lang="en-GB" sz="2200" dirty="0"/>
              <a:t> faith </a:t>
            </a:r>
            <a:r>
              <a:rPr lang="en-GB" sz="2200" dirty="0" err="1"/>
              <a:t>ein</a:t>
            </a:r>
            <a:r>
              <a:rPr lang="en-GB" sz="2200" dirty="0"/>
              <a:t> bod </a:t>
            </a:r>
            <a:r>
              <a:rPr lang="en-GB" sz="2200" dirty="0" err="1"/>
              <a:t>yn</a:t>
            </a:r>
            <a:r>
              <a:rPr lang="en-GB" sz="2200" dirty="0"/>
              <a:t> un </a:t>
            </a:r>
            <a:r>
              <a:rPr lang="en-GB" sz="2200" dirty="0" err="1"/>
              <a:t>teulu</a:t>
            </a:r>
            <a:r>
              <a:rPr lang="en-GB" sz="2200" dirty="0"/>
              <a:t> </a:t>
            </a:r>
            <a:r>
              <a:rPr lang="en-GB" sz="2200" dirty="0" err="1"/>
              <a:t>mawr</a:t>
            </a:r>
            <a:r>
              <a:rPr lang="en-GB" sz="2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473273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46400" y="117859"/>
            <a:ext cx="8610600" cy="1293028"/>
          </a:xfrm>
        </p:spPr>
        <p:txBody>
          <a:bodyPr/>
          <a:lstStyle/>
          <a:p>
            <a:r>
              <a:rPr lang="en-GB" b="1" u="sng" dirty="0"/>
              <a:t>Y </a:t>
            </a:r>
            <a:r>
              <a:rPr lang="en-GB" b="1" u="sng" dirty="0" err="1"/>
              <a:t>Rheolau</a:t>
            </a:r>
            <a:endParaRPr lang="en-GB" b="1" u="sng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8595" t="20907" r="20015" b="7455"/>
          <a:stretch/>
        </p:blipFill>
        <p:spPr>
          <a:xfrm>
            <a:off x="189132" y="1410887"/>
            <a:ext cx="8989255" cy="491592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9214338" y="2363372"/>
            <a:ext cx="316054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 err="1"/>
              <a:t>Rydym</a:t>
            </a:r>
            <a:r>
              <a:rPr lang="en-GB" sz="2200" dirty="0"/>
              <a:t> </a:t>
            </a:r>
            <a:r>
              <a:rPr lang="en-GB" sz="2200" dirty="0" err="1"/>
              <a:t>eisiau</a:t>
            </a:r>
            <a:r>
              <a:rPr lang="en-GB" sz="2200" dirty="0"/>
              <a:t> </a:t>
            </a:r>
            <a:r>
              <a:rPr lang="en-GB" sz="2200" dirty="0" err="1"/>
              <a:t>gwynebau</a:t>
            </a:r>
            <a:r>
              <a:rPr lang="en-GB" sz="2200" dirty="0"/>
              <a:t> plant </a:t>
            </a:r>
            <a:r>
              <a:rPr lang="en-GB" sz="2200" dirty="0" err="1"/>
              <a:t>yn</a:t>
            </a:r>
            <a:r>
              <a:rPr lang="en-GB" sz="2200" dirty="0"/>
              <a:t> </a:t>
            </a:r>
            <a:r>
              <a:rPr lang="en-GB" sz="2200" dirty="0" err="1"/>
              <a:t>dweud</a:t>
            </a:r>
            <a:r>
              <a:rPr lang="en-GB" sz="2200" dirty="0"/>
              <a:t> y </a:t>
            </a:r>
            <a:r>
              <a:rPr lang="en-GB" sz="2200" dirty="0" err="1"/>
              <a:t>rheolau</a:t>
            </a:r>
            <a:r>
              <a:rPr lang="en-GB" sz="2200" dirty="0"/>
              <a:t> </a:t>
            </a:r>
            <a:r>
              <a:rPr lang="en-GB" sz="2200" dirty="0" err="1"/>
              <a:t>er</a:t>
            </a:r>
            <a:r>
              <a:rPr lang="en-GB" sz="2200" dirty="0"/>
              <a:t> </a:t>
            </a:r>
            <a:r>
              <a:rPr lang="en-GB" sz="2200" dirty="0" err="1"/>
              <a:t>mwyn</a:t>
            </a:r>
            <a:r>
              <a:rPr lang="en-GB" sz="2200" dirty="0"/>
              <a:t> </a:t>
            </a:r>
            <a:r>
              <a:rPr lang="en-GB" sz="2200" dirty="0" err="1"/>
              <a:t>dangos</a:t>
            </a:r>
            <a:r>
              <a:rPr lang="en-GB" sz="2200" dirty="0"/>
              <a:t> </a:t>
            </a:r>
            <a:r>
              <a:rPr lang="en-GB" sz="2200" dirty="0" err="1"/>
              <a:t>mai</a:t>
            </a:r>
            <a:r>
              <a:rPr lang="en-GB" sz="2200" dirty="0"/>
              <a:t> </a:t>
            </a:r>
            <a:r>
              <a:rPr lang="en-GB" sz="2200" dirty="0" err="1"/>
              <a:t>ni</a:t>
            </a:r>
            <a:r>
              <a:rPr lang="en-GB" sz="2200" dirty="0"/>
              <a:t>- plant </a:t>
            </a:r>
            <a:r>
              <a:rPr lang="en-GB" sz="2200" dirty="0" err="1"/>
              <a:t>yr</a:t>
            </a:r>
            <a:r>
              <a:rPr lang="en-GB" sz="2200" dirty="0"/>
              <a:t> ysgol </a:t>
            </a:r>
            <a:r>
              <a:rPr lang="en-GB" sz="2200" dirty="0" err="1"/>
              <a:t>sydd</a:t>
            </a:r>
            <a:r>
              <a:rPr lang="en-GB" sz="2200" dirty="0"/>
              <a:t> </a:t>
            </a:r>
            <a:r>
              <a:rPr lang="en-GB" sz="2200" dirty="0" err="1"/>
              <a:t>wedi</a:t>
            </a:r>
            <a:r>
              <a:rPr lang="en-GB" sz="2200" dirty="0"/>
              <a:t> </a:t>
            </a:r>
            <a:r>
              <a:rPr lang="en-GB" sz="2200" dirty="0" err="1"/>
              <a:t>ei</a:t>
            </a:r>
            <a:r>
              <a:rPr lang="en-GB" sz="2200" dirty="0"/>
              <a:t> </a:t>
            </a:r>
            <a:r>
              <a:rPr lang="en-GB" sz="2200" dirty="0" err="1"/>
              <a:t>creu</a:t>
            </a:r>
            <a:r>
              <a:rPr lang="en-GB" sz="2200" dirty="0"/>
              <a:t>.</a:t>
            </a:r>
          </a:p>
          <a:p>
            <a:endParaRPr lang="en-GB" sz="2200" dirty="0"/>
          </a:p>
          <a:p>
            <a:r>
              <a:rPr lang="en-GB" sz="2200" dirty="0"/>
              <a:t>Mae </a:t>
            </a:r>
            <a:r>
              <a:rPr lang="en-GB" sz="2200" dirty="0" err="1"/>
              <a:t>pob</a:t>
            </a:r>
            <a:r>
              <a:rPr lang="en-GB" sz="2200" dirty="0"/>
              <a:t> </a:t>
            </a:r>
            <a:r>
              <a:rPr lang="en-GB" sz="2200" dirty="0" err="1"/>
              <a:t>rheol</a:t>
            </a:r>
            <a:r>
              <a:rPr lang="en-GB" sz="2200" dirty="0"/>
              <a:t> </a:t>
            </a:r>
            <a:r>
              <a:rPr lang="en-GB" sz="2200" dirty="0" err="1"/>
              <a:t>wedi</a:t>
            </a:r>
            <a:r>
              <a:rPr lang="en-GB" sz="2200" dirty="0"/>
              <a:t> </a:t>
            </a:r>
            <a:r>
              <a:rPr lang="en-GB" sz="2200" dirty="0" err="1"/>
              <a:t>cysylltu</a:t>
            </a:r>
            <a:r>
              <a:rPr lang="en-GB" sz="2200" dirty="0"/>
              <a:t> â </a:t>
            </a:r>
            <a:r>
              <a:rPr lang="en-GB" sz="2200" dirty="0" err="1"/>
              <a:t>hawl</a:t>
            </a:r>
            <a:r>
              <a:rPr lang="en-GB" sz="22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8791810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57368" y="566301"/>
            <a:ext cx="8610600" cy="1293028"/>
          </a:xfrm>
        </p:spPr>
        <p:txBody>
          <a:bodyPr/>
          <a:lstStyle/>
          <a:p>
            <a:r>
              <a:rPr lang="en-GB" b="1" u="sng" dirty="0" err="1"/>
              <a:t>Symbolau</a:t>
            </a:r>
            <a:r>
              <a:rPr lang="en-GB" b="1" u="sng" dirty="0"/>
              <a:t> </a:t>
            </a:r>
            <a:r>
              <a:rPr lang="en-GB" b="1" u="sng" dirty="0" err="1"/>
              <a:t>Sgiliau</a:t>
            </a:r>
            <a:r>
              <a:rPr lang="en-GB" b="1" u="sng" dirty="0"/>
              <a:t> </a:t>
            </a:r>
            <a:r>
              <a:rPr lang="en-GB" b="1" u="sng" dirty="0" err="1"/>
              <a:t>Cyfannol</a:t>
            </a:r>
            <a:endParaRPr lang="en-GB" b="1" u="sng" dirty="0"/>
          </a:p>
        </p:txBody>
      </p:sp>
      <p:sp>
        <p:nvSpPr>
          <p:cNvPr id="19" name="TextBox 18"/>
          <p:cNvSpPr txBox="1"/>
          <p:nvPr/>
        </p:nvSpPr>
        <p:spPr>
          <a:xfrm>
            <a:off x="204672" y="2261991"/>
            <a:ext cx="450800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/>
              <a:t>Prosiect</a:t>
            </a:r>
            <a:r>
              <a:rPr lang="en-GB" dirty="0"/>
              <a:t> </a:t>
            </a:r>
            <a:r>
              <a:rPr lang="en-GB" dirty="0" err="1"/>
              <a:t>arall</a:t>
            </a:r>
            <a:r>
              <a:rPr lang="en-GB" dirty="0"/>
              <a:t> </a:t>
            </a:r>
            <a:r>
              <a:rPr lang="en-GB" dirty="0" err="1"/>
              <a:t>sydd</a:t>
            </a:r>
            <a:r>
              <a:rPr lang="en-GB" dirty="0"/>
              <a:t> </a:t>
            </a:r>
            <a:r>
              <a:rPr lang="en-GB" dirty="0" err="1"/>
              <a:t>wedi</a:t>
            </a:r>
            <a:r>
              <a:rPr lang="en-GB" dirty="0"/>
              <a:t> </a:t>
            </a:r>
            <a:r>
              <a:rPr lang="en-GB" dirty="0" err="1"/>
              <a:t>ein</a:t>
            </a:r>
            <a:r>
              <a:rPr lang="en-GB" dirty="0"/>
              <a:t> </a:t>
            </a:r>
            <a:r>
              <a:rPr lang="en-GB" dirty="0" err="1"/>
              <a:t>cadw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brysur</a:t>
            </a:r>
            <a:r>
              <a:rPr lang="en-GB" dirty="0"/>
              <a:t> </a:t>
            </a:r>
            <a:r>
              <a:rPr lang="en-GB" dirty="0" err="1"/>
              <a:t>yw</a:t>
            </a:r>
            <a:r>
              <a:rPr lang="en-GB" dirty="0"/>
              <a:t> </a:t>
            </a:r>
            <a:r>
              <a:rPr lang="en-GB" dirty="0" err="1"/>
              <a:t>creu</a:t>
            </a:r>
            <a:r>
              <a:rPr lang="en-GB" dirty="0"/>
              <a:t> </a:t>
            </a:r>
            <a:r>
              <a:rPr lang="en-GB" dirty="0" err="1"/>
              <a:t>symbolau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gyfer</a:t>
            </a:r>
            <a:r>
              <a:rPr lang="en-GB" dirty="0"/>
              <a:t> y </a:t>
            </a:r>
            <a:r>
              <a:rPr lang="en-GB" dirty="0" err="1"/>
              <a:t>sgiliau</a:t>
            </a:r>
            <a:r>
              <a:rPr lang="en-GB" dirty="0"/>
              <a:t> </a:t>
            </a:r>
            <a:r>
              <a:rPr lang="en-GB" dirty="0" err="1"/>
              <a:t>cyfannol</a:t>
            </a:r>
            <a:r>
              <a:rPr lang="en-GB" dirty="0"/>
              <a:t>.</a:t>
            </a:r>
          </a:p>
          <a:p>
            <a:endParaRPr lang="en-GB" dirty="0"/>
          </a:p>
          <a:p>
            <a:r>
              <a:rPr lang="en-GB" dirty="0"/>
              <a:t>Mae </a:t>
            </a:r>
            <a:r>
              <a:rPr lang="en-GB" dirty="0" err="1"/>
              <a:t>dosbarthiadau’r</a:t>
            </a:r>
            <a:r>
              <a:rPr lang="en-GB" dirty="0"/>
              <a:t> ysgol </a:t>
            </a:r>
            <a:r>
              <a:rPr lang="en-GB" dirty="0" err="1"/>
              <a:t>wedi</a:t>
            </a:r>
            <a:r>
              <a:rPr lang="en-GB" dirty="0"/>
              <a:t> </a:t>
            </a:r>
            <a:r>
              <a:rPr lang="en-GB" dirty="0" err="1"/>
              <a:t>cael</a:t>
            </a:r>
            <a:r>
              <a:rPr lang="en-GB" dirty="0"/>
              <a:t> </a:t>
            </a:r>
            <a:r>
              <a:rPr lang="en-GB" dirty="0" err="1"/>
              <a:t>cyfloedd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greu</a:t>
            </a:r>
            <a:r>
              <a:rPr lang="en-GB" dirty="0"/>
              <a:t> </a:t>
            </a:r>
            <a:r>
              <a:rPr lang="en-GB" dirty="0" err="1"/>
              <a:t>symbolau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hun</a:t>
            </a:r>
            <a:r>
              <a:rPr lang="en-GB" dirty="0"/>
              <a:t>. 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 err="1"/>
              <a:t>Dyma</a:t>
            </a:r>
            <a:r>
              <a:rPr lang="en-GB" dirty="0"/>
              <a:t> </a:t>
            </a:r>
            <a:r>
              <a:rPr lang="en-GB" dirty="0" err="1"/>
              <a:t>rhai</a:t>
            </a:r>
            <a:r>
              <a:rPr lang="en-GB" dirty="0"/>
              <a:t> </a:t>
            </a:r>
            <a:r>
              <a:rPr lang="en-GB" dirty="0" err="1"/>
              <a:t>o’ch</a:t>
            </a:r>
            <a:r>
              <a:rPr lang="en-GB" dirty="0"/>
              <a:t> </a:t>
            </a:r>
            <a:r>
              <a:rPr lang="en-GB" dirty="0" err="1"/>
              <a:t>syniadau</a:t>
            </a:r>
            <a:r>
              <a:rPr lang="en-GB" dirty="0"/>
              <a:t>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2"/>
          <a:srcRect l="4491" t="9279" r="14670" b="5412"/>
          <a:stretch/>
        </p:blipFill>
        <p:spPr>
          <a:xfrm>
            <a:off x="8834511" y="2057947"/>
            <a:ext cx="3319975" cy="466641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3"/>
          <a:srcRect l="7578" t="11471" r="14950" b="6022"/>
          <a:stretch/>
        </p:blipFill>
        <p:spPr>
          <a:xfrm>
            <a:off x="5176912" y="2036846"/>
            <a:ext cx="3362178" cy="4769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8786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747932" y="1045727"/>
            <a:ext cx="8610600" cy="1293028"/>
          </a:xfrm>
        </p:spPr>
        <p:txBody>
          <a:bodyPr/>
          <a:lstStyle/>
          <a:p>
            <a:r>
              <a:rPr lang="en-GB" b="1" u="sng" dirty="0" err="1"/>
              <a:t>Symbolau</a:t>
            </a:r>
            <a:r>
              <a:rPr lang="en-GB" b="1" u="sng" dirty="0"/>
              <a:t> </a:t>
            </a:r>
            <a:r>
              <a:rPr lang="en-GB" b="1" u="sng" dirty="0" err="1"/>
              <a:t>Sgiliau</a:t>
            </a:r>
            <a:r>
              <a:rPr lang="en-GB" b="1" u="sng" dirty="0"/>
              <a:t> </a:t>
            </a:r>
            <a:r>
              <a:rPr lang="en-GB" b="1" u="sng" dirty="0" err="1"/>
              <a:t>Cyfannol</a:t>
            </a:r>
            <a:endParaRPr lang="en-GB" b="1" u="sng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4232" y="3555021"/>
            <a:ext cx="4515730" cy="3133216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04672" y="2261992"/>
            <a:ext cx="626125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r>
              <a:rPr lang="en-GB" dirty="0" err="1"/>
              <a:t>Penderfynom</a:t>
            </a:r>
            <a:r>
              <a:rPr lang="en-GB" dirty="0"/>
              <a:t> pa </a:t>
            </a:r>
            <a:r>
              <a:rPr lang="en-GB" dirty="0" err="1"/>
              <a:t>symbolau</a:t>
            </a:r>
            <a:r>
              <a:rPr lang="en-GB" dirty="0"/>
              <a:t> </a:t>
            </a:r>
            <a:r>
              <a:rPr lang="en-GB" dirty="0" err="1"/>
              <a:t>oedd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fwyaf</a:t>
            </a:r>
            <a:r>
              <a:rPr lang="en-GB" dirty="0"/>
              <a:t> </a:t>
            </a:r>
            <a:r>
              <a:rPr lang="en-GB" dirty="0" err="1"/>
              <a:t>addas</a:t>
            </a:r>
            <a:r>
              <a:rPr lang="en-GB" dirty="0"/>
              <a:t> ac </a:t>
            </a:r>
            <a:r>
              <a:rPr lang="en-GB" dirty="0" err="1"/>
              <a:t>yna</a:t>
            </a:r>
            <a:r>
              <a:rPr lang="en-GB" dirty="0"/>
              <a:t> </a:t>
            </a:r>
            <a:r>
              <a:rPr lang="en-GB" dirty="0" err="1"/>
              <a:t>gweithiom</a:t>
            </a:r>
            <a:r>
              <a:rPr lang="en-GB" dirty="0"/>
              <a:t> </a:t>
            </a:r>
            <a:r>
              <a:rPr lang="en-GB" dirty="0" err="1"/>
              <a:t>gyda</a:t>
            </a:r>
            <a:r>
              <a:rPr lang="en-GB" dirty="0"/>
              <a:t> Elissa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gyfuno</a:t>
            </a:r>
            <a:r>
              <a:rPr lang="en-GB" dirty="0"/>
              <a:t> </a:t>
            </a:r>
            <a:r>
              <a:rPr lang="en-GB" dirty="0" err="1"/>
              <a:t>ein</a:t>
            </a:r>
            <a:r>
              <a:rPr lang="en-GB" dirty="0"/>
              <a:t> </a:t>
            </a:r>
            <a:r>
              <a:rPr lang="en-GB" dirty="0" err="1"/>
              <a:t>hoff</a:t>
            </a:r>
            <a:r>
              <a:rPr lang="en-GB" dirty="0"/>
              <a:t> </a:t>
            </a:r>
            <a:r>
              <a:rPr lang="en-GB" dirty="0" err="1"/>
              <a:t>syniadau</a:t>
            </a:r>
            <a:r>
              <a:rPr lang="en-GB" dirty="0"/>
              <a:t>. 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r="5914" b="1633"/>
          <a:stretch/>
        </p:blipFill>
        <p:spPr>
          <a:xfrm>
            <a:off x="6564397" y="2261992"/>
            <a:ext cx="5449412" cy="4237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7897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97126" y="609217"/>
            <a:ext cx="8610600" cy="1293028"/>
          </a:xfrm>
        </p:spPr>
        <p:txBody>
          <a:bodyPr/>
          <a:lstStyle/>
          <a:p>
            <a:r>
              <a:rPr lang="en-GB" b="1" u="sng" dirty="0" err="1"/>
              <a:t>Symbolau</a:t>
            </a:r>
            <a:r>
              <a:rPr lang="en-GB" b="1" u="sng" dirty="0"/>
              <a:t> </a:t>
            </a:r>
            <a:r>
              <a:rPr lang="en-GB" b="1" u="sng" dirty="0" err="1"/>
              <a:t>Sgiliau</a:t>
            </a:r>
            <a:r>
              <a:rPr lang="en-GB" b="1" u="sng" dirty="0"/>
              <a:t> </a:t>
            </a:r>
            <a:r>
              <a:rPr lang="en-GB" b="1" u="sng" dirty="0" err="1"/>
              <a:t>Cyfannol</a:t>
            </a:r>
            <a:endParaRPr lang="en-GB" b="1" u="sng" dirty="0"/>
          </a:p>
        </p:txBody>
      </p:sp>
      <p:sp>
        <p:nvSpPr>
          <p:cNvPr id="19" name="TextBox 18"/>
          <p:cNvSpPr txBox="1"/>
          <p:nvPr/>
        </p:nvSpPr>
        <p:spPr>
          <a:xfrm>
            <a:off x="460579" y="2148563"/>
            <a:ext cx="10852533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r>
              <a:rPr lang="en-GB" dirty="0" err="1"/>
              <a:t>Dyma</a:t>
            </a:r>
            <a:r>
              <a:rPr lang="en-GB" dirty="0"/>
              <a:t> </a:t>
            </a:r>
            <a:r>
              <a:rPr lang="en-GB" dirty="0" err="1"/>
              <a:t>rhai</a:t>
            </a:r>
            <a:r>
              <a:rPr lang="en-GB" dirty="0"/>
              <a:t> o </a:t>
            </a:r>
            <a:r>
              <a:rPr lang="en-GB" dirty="0" err="1"/>
              <a:t>syniadau</a:t>
            </a:r>
            <a:r>
              <a:rPr lang="en-GB" dirty="0"/>
              <a:t> Elissa.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Y cam </a:t>
            </a:r>
            <a:r>
              <a:rPr lang="en-GB" dirty="0" err="1"/>
              <a:t>nesaf</a:t>
            </a:r>
            <a:r>
              <a:rPr lang="en-GB" dirty="0"/>
              <a:t> </a:t>
            </a:r>
            <a:r>
              <a:rPr lang="en-GB" dirty="0" err="1"/>
              <a:t>yw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greu’r</a:t>
            </a:r>
            <a:r>
              <a:rPr lang="en-GB" dirty="0"/>
              <a:t> </a:t>
            </a:r>
            <a:r>
              <a:rPr lang="en-GB" dirty="0" err="1"/>
              <a:t>symbolau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ddigidol</a:t>
            </a:r>
            <a:r>
              <a:rPr lang="en-GB" dirty="0"/>
              <a:t> </a:t>
            </a:r>
            <a:r>
              <a:rPr lang="en-GB" dirty="0" err="1"/>
              <a:t>er</a:t>
            </a:r>
            <a:r>
              <a:rPr lang="en-GB" dirty="0"/>
              <a:t> </a:t>
            </a:r>
            <a:r>
              <a:rPr lang="en-GB" dirty="0" err="1"/>
              <a:t>mwyn</a:t>
            </a:r>
            <a:r>
              <a:rPr lang="en-GB" dirty="0"/>
              <a:t> </a:t>
            </a:r>
            <a:r>
              <a:rPr lang="en-GB" dirty="0" err="1"/>
              <a:t>rhannu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ein</a:t>
            </a:r>
            <a:r>
              <a:rPr lang="en-GB" dirty="0"/>
              <a:t> </a:t>
            </a:r>
            <a:r>
              <a:rPr lang="en-GB" dirty="0" err="1"/>
              <a:t>dogfennau</a:t>
            </a:r>
            <a:r>
              <a:rPr lang="en-GB" dirty="0"/>
              <a:t> </a:t>
            </a:r>
            <a:r>
              <a:rPr lang="en-GB" dirty="0" err="1"/>
              <a:t>a’n</a:t>
            </a:r>
            <a:r>
              <a:rPr lang="en-GB" dirty="0"/>
              <a:t> </a:t>
            </a:r>
            <a:r>
              <a:rPr lang="en-GB" dirty="0" err="1"/>
              <a:t>gwaith</a:t>
            </a:r>
            <a:r>
              <a:rPr lang="en-GB" dirty="0"/>
              <a:t>. 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2"/>
          <a:srcRect l="7517" t="12967" r="21642" b="59279"/>
          <a:stretch/>
        </p:blipFill>
        <p:spPr>
          <a:xfrm>
            <a:off x="810574" y="3413561"/>
            <a:ext cx="3151163" cy="165595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/>
          <a:srcRect t="42890" r="59344" b="29069"/>
          <a:stretch/>
        </p:blipFill>
        <p:spPr>
          <a:xfrm>
            <a:off x="4785439" y="3413560"/>
            <a:ext cx="1809386" cy="165595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3"/>
          <a:srcRect l="26819" t="67882" r="7433" b="2413"/>
          <a:stretch/>
        </p:blipFill>
        <p:spPr>
          <a:xfrm>
            <a:off x="7418527" y="3413561"/>
            <a:ext cx="2926080" cy="1655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42919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848" y="4124124"/>
            <a:ext cx="2286198" cy="228619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0356" y="2078603"/>
            <a:ext cx="1902117" cy="193869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48546" y="4343599"/>
            <a:ext cx="2097206" cy="206672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96886" y="5142635"/>
            <a:ext cx="2170364" cy="101812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11915" y="1980129"/>
            <a:ext cx="2286198" cy="2286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89087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4769" y="1108226"/>
            <a:ext cx="3758419" cy="1293028"/>
          </a:xfrm>
        </p:spPr>
        <p:txBody>
          <a:bodyPr/>
          <a:lstStyle/>
          <a:p>
            <a:r>
              <a:rPr lang="en-GB" b="1" u="sng" dirty="0" err="1"/>
              <a:t>Hawl</a:t>
            </a:r>
            <a:r>
              <a:rPr lang="en-GB" b="1" u="sng" dirty="0"/>
              <a:t>  y </a:t>
            </a:r>
            <a:r>
              <a:rPr lang="en-GB" b="1" u="sng" dirty="0" err="1"/>
              <a:t>mis</a:t>
            </a:r>
            <a:endParaRPr lang="en-GB" b="1" u="sng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8096" t="20640" r="22551" b="4902"/>
          <a:stretch/>
        </p:blipFill>
        <p:spPr>
          <a:xfrm>
            <a:off x="6907238" y="248897"/>
            <a:ext cx="3051699" cy="215235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18176" t="22932" r="22466" b="4183"/>
          <a:stretch/>
        </p:blipFill>
        <p:spPr>
          <a:xfrm>
            <a:off x="8930633" y="2401254"/>
            <a:ext cx="3036283" cy="209608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/>
          <a:srcRect l="18177" t="20817" r="22898" b="6106"/>
          <a:stretch/>
        </p:blipFill>
        <p:spPr>
          <a:xfrm>
            <a:off x="7076049" y="4553611"/>
            <a:ext cx="3051699" cy="2127789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79828" y="2884815"/>
            <a:ext cx="5627077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 err="1"/>
              <a:t>Pob</a:t>
            </a:r>
            <a:r>
              <a:rPr lang="en-GB" sz="2200" dirty="0"/>
              <a:t> </a:t>
            </a:r>
            <a:r>
              <a:rPr lang="en-GB" sz="2200" dirty="0" err="1"/>
              <a:t>mis</a:t>
            </a:r>
            <a:r>
              <a:rPr lang="en-GB" sz="2200" dirty="0"/>
              <a:t> </a:t>
            </a:r>
            <a:r>
              <a:rPr lang="en-GB" sz="2200" dirty="0" err="1"/>
              <a:t>rydym</a:t>
            </a:r>
            <a:r>
              <a:rPr lang="en-GB" sz="2200" dirty="0"/>
              <a:t> </a:t>
            </a:r>
            <a:r>
              <a:rPr lang="en-GB" sz="2200" dirty="0" err="1"/>
              <a:t>yn</a:t>
            </a:r>
            <a:r>
              <a:rPr lang="en-GB" sz="2200" dirty="0"/>
              <a:t> </a:t>
            </a:r>
            <a:r>
              <a:rPr lang="en-GB" sz="2200" dirty="0" err="1"/>
              <a:t>edrych</a:t>
            </a:r>
            <a:r>
              <a:rPr lang="en-GB" sz="2200" dirty="0"/>
              <a:t> </a:t>
            </a:r>
            <a:r>
              <a:rPr lang="en-GB" sz="2200" dirty="0" err="1"/>
              <a:t>ar</a:t>
            </a:r>
            <a:r>
              <a:rPr lang="en-GB" sz="2200" dirty="0"/>
              <a:t> </a:t>
            </a:r>
            <a:r>
              <a:rPr lang="en-GB" sz="2200" dirty="0" err="1"/>
              <a:t>hawl</a:t>
            </a:r>
            <a:r>
              <a:rPr lang="en-GB" sz="2200" dirty="0"/>
              <a:t> </a:t>
            </a:r>
            <a:r>
              <a:rPr lang="en-GB" sz="2200" dirty="0" err="1"/>
              <a:t>gwahanol</a:t>
            </a:r>
            <a:r>
              <a:rPr lang="en-GB" sz="2200" dirty="0"/>
              <a:t> </a:t>
            </a:r>
            <a:r>
              <a:rPr lang="en-GB" sz="2200" dirty="0" err="1"/>
              <a:t>allan</a:t>
            </a:r>
            <a:r>
              <a:rPr lang="en-GB" sz="2200" dirty="0"/>
              <a:t> </a:t>
            </a:r>
            <a:r>
              <a:rPr lang="en-GB" sz="2200" dirty="0" err="1"/>
              <a:t>o’r</a:t>
            </a:r>
            <a:r>
              <a:rPr lang="en-GB" sz="2200" dirty="0"/>
              <a:t> </a:t>
            </a:r>
            <a:r>
              <a:rPr lang="en-GB" sz="2200" dirty="0" err="1"/>
              <a:t>Confensiwn</a:t>
            </a:r>
            <a:r>
              <a:rPr lang="en-GB" sz="2200" dirty="0"/>
              <a:t> </a:t>
            </a:r>
            <a:r>
              <a:rPr lang="en-GB" sz="2200" dirty="0" err="1"/>
              <a:t>Cenhedloedd</a:t>
            </a:r>
            <a:r>
              <a:rPr lang="en-GB" sz="2200" dirty="0"/>
              <a:t> </a:t>
            </a:r>
            <a:r>
              <a:rPr lang="en-GB" sz="2200" dirty="0" err="1"/>
              <a:t>Unedig</a:t>
            </a:r>
            <a:r>
              <a:rPr lang="en-GB" sz="2200" dirty="0"/>
              <a:t>. </a:t>
            </a:r>
          </a:p>
          <a:p>
            <a:r>
              <a:rPr lang="en-GB" sz="2200" dirty="0" err="1"/>
              <a:t>Rydym</a:t>
            </a:r>
            <a:r>
              <a:rPr lang="en-GB" sz="2200" dirty="0"/>
              <a:t> </a:t>
            </a:r>
            <a:r>
              <a:rPr lang="en-GB" sz="2200" dirty="0" err="1"/>
              <a:t>yn</a:t>
            </a:r>
            <a:r>
              <a:rPr lang="en-GB" sz="2200" dirty="0"/>
              <a:t> </a:t>
            </a:r>
            <a:r>
              <a:rPr lang="en-GB" sz="2200" dirty="0" err="1"/>
              <a:t>gosod</a:t>
            </a:r>
            <a:r>
              <a:rPr lang="en-GB" sz="2200" dirty="0"/>
              <a:t> </a:t>
            </a:r>
            <a:r>
              <a:rPr lang="en-GB" sz="2200" dirty="0" err="1"/>
              <a:t>posteri</a:t>
            </a:r>
            <a:r>
              <a:rPr lang="en-GB" sz="2200" dirty="0"/>
              <a:t> o </a:t>
            </a:r>
            <a:r>
              <a:rPr lang="en-GB" sz="2200" dirty="0" err="1"/>
              <a:t>gwmpas</a:t>
            </a:r>
            <a:r>
              <a:rPr lang="en-GB" sz="2200" dirty="0"/>
              <a:t> </a:t>
            </a:r>
            <a:r>
              <a:rPr lang="en-GB" sz="2200" dirty="0" err="1"/>
              <a:t>yr</a:t>
            </a:r>
            <a:r>
              <a:rPr lang="en-GB" sz="2200" dirty="0"/>
              <a:t> ysgol </a:t>
            </a:r>
            <a:r>
              <a:rPr lang="en-GB" sz="2200" dirty="0" err="1"/>
              <a:t>er</a:t>
            </a:r>
            <a:r>
              <a:rPr lang="en-GB" sz="2200" dirty="0"/>
              <a:t> </a:t>
            </a:r>
            <a:r>
              <a:rPr lang="en-GB" sz="2200" dirty="0" err="1"/>
              <a:t>mwyn</a:t>
            </a:r>
            <a:r>
              <a:rPr lang="en-GB" sz="2200" dirty="0"/>
              <a:t> </a:t>
            </a:r>
            <a:r>
              <a:rPr lang="en-GB" sz="2200" dirty="0" err="1"/>
              <a:t>atgoffa</a:t>
            </a:r>
            <a:r>
              <a:rPr lang="en-GB" sz="2200" dirty="0"/>
              <a:t> </a:t>
            </a:r>
            <a:r>
              <a:rPr lang="en-GB" sz="2200" dirty="0" err="1"/>
              <a:t>pawb</a:t>
            </a:r>
            <a:r>
              <a:rPr lang="en-GB" sz="2200" dirty="0"/>
              <a:t> </a:t>
            </a:r>
            <a:r>
              <a:rPr lang="en-GB" sz="2200" dirty="0" err="1"/>
              <a:t>o’r</a:t>
            </a:r>
            <a:r>
              <a:rPr lang="en-GB" sz="2200" dirty="0"/>
              <a:t> </a:t>
            </a:r>
            <a:r>
              <a:rPr lang="en-GB" sz="2200" dirty="0" err="1"/>
              <a:t>hawl</a:t>
            </a:r>
            <a:r>
              <a:rPr lang="en-GB" sz="2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190692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73548" y="131327"/>
            <a:ext cx="8610600" cy="1293028"/>
          </a:xfrm>
        </p:spPr>
        <p:txBody>
          <a:bodyPr/>
          <a:lstStyle/>
          <a:p>
            <a:r>
              <a:rPr lang="en-GB" b="1" u="sng" dirty="0" err="1"/>
              <a:t>Casglu</a:t>
            </a:r>
            <a:r>
              <a:rPr lang="en-GB" b="1" u="sng" dirty="0"/>
              <a:t> </a:t>
            </a:r>
            <a:r>
              <a:rPr lang="en-GB" b="1" u="sng" dirty="0" err="1"/>
              <a:t>eich</a:t>
            </a:r>
            <a:r>
              <a:rPr lang="en-GB" b="1" u="sng" dirty="0"/>
              <a:t> </a:t>
            </a:r>
            <a:r>
              <a:rPr lang="en-GB" b="1" u="sng" dirty="0" err="1"/>
              <a:t>syniadau</a:t>
            </a:r>
            <a:r>
              <a:rPr lang="en-GB" b="1" u="sng" dirty="0"/>
              <a:t> Chi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3633" y="1902873"/>
            <a:ext cx="7431258" cy="4024125"/>
          </a:xfrm>
        </p:spPr>
        <p:txBody>
          <a:bodyPr/>
          <a:lstStyle/>
          <a:p>
            <a:pPr marL="0" indent="0">
              <a:buNone/>
            </a:pPr>
            <a:r>
              <a:rPr lang="en-GB" dirty="0" err="1"/>
              <a:t>Eleni</a:t>
            </a:r>
            <a:r>
              <a:rPr lang="en-GB" dirty="0"/>
              <a:t> </a:t>
            </a:r>
            <a:r>
              <a:rPr lang="en-GB" dirty="0" err="1"/>
              <a:t>rydym</a:t>
            </a:r>
            <a:r>
              <a:rPr lang="en-GB" dirty="0"/>
              <a:t> </a:t>
            </a:r>
            <a:r>
              <a:rPr lang="en-GB" dirty="0" err="1"/>
              <a:t>wedi</a:t>
            </a:r>
            <a:r>
              <a:rPr lang="en-GB" dirty="0"/>
              <a:t> bod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treialu</a:t>
            </a:r>
            <a:r>
              <a:rPr lang="en-GB" dirty="0"/>
              <a:t> </a:t>
            </a:r>
            <a:r>
              <a:rPr lang="en-GB" dirty="0" err="1"/>
              <a:t>ffordd</a:t>
            </a:r>
            <a:r>
              <a:rPr lang="en-GB" dirty="0"/>
              <a:t> </a:t>
            </a:r>
            <a:r>
              <a:rPr lang="en-GB" dirty="0" err="1"/>
              <a:t>newydd</a:t>
            </a:r>
            <a:r>
              <a:rPr lang="en-GB" dirty="0"/>
              <a:t> o </a:t>
            </a:r>
            <a:r>
              <a:rPr lang="en-GB" dirty="0" err="1"/>
              <a:t>gasglu</a:t>
            </a:r>
            <a:r>
              <a:rPr lang="en-GB" dirty="0"/>
              <a:t> </a:t>
            </a:r>
            <a:r>
              <a:rPr lang="en-GB" dirty="0" err="1"/>
              <a:t>eich</a:t>
            </a:r>
            <a:r>
              <a:rPr lang="en-GB" dirty="0"/>
              <a:t> </a:t>
            </a:r>
            <a:r>
              <a:rPr lang="en-GB" dirty="0" err="1"/>
              <a:t>syniadau</a:t>
            </a:r>
            <a:r>
              <a:rPr lang="en-GB" dirty="0"/>
              <a:t> chi.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Mae poster </a:t>
            </a:r>
            <a:r>
              <a:rPr lang="en-GB" dirty="0" err="1"/>
              <a:t>syniadau</a:t>
            </a:r>
            <a:r>
              <a:rPr lang="en-GB" dirty="0"/>
              <a:t> </a:t>
            </a:r>
            <a:r>
              <a:rPr lang="en-GB" dirty="0" err="1"/>
              <a:t>gyda</a:t>
            </a:r>
            <a:r>
              <a:rPr lang="en-GB" dirty="0"/>
              <a:t> </a:t>
            </a:r>
            <a:r>
              <a:rPr lang="en-GB" dirty="0" err="1"/>
              <a:t>côd</a:t>
            </a:r>
            <a:r>
              <a:rPr lang="en-GB" dirty="0"/>
              <a:t> QR </a:t>
            </a:r>
            <a:r>
              <a:rPr lang="en-GB" dirty="0" err="1"/>
              <a:t>arno</a:t>
            </a:r>
            <a:r>
              <a:rPr lang="en-GB" dirty="0"/>
              <a:t> </a:t>
            </a:r>
            <a:r>
              <a:rPr lang="en-GB" dirty="0" err="1"/>
              <a:t>ym</a:t>
            </a:r>
            <a:r>
              <a:rPr lang="en-GB" dirty="0"/>
              <a:t> </a:t>
            </a:r>
            <a:r>
              <a:rPr lang="en-GB" dirty="0" err="1"/>
              <a:t>mhob</a:t>
            </a:r>
            <a:r>
              <a:rPr lang="en-GB" dirty="0"/>
              <a:t> </a:t>
            </a:r>
            <a:r>
              <a:rPr lang="en-GB" dirty="0" err="1"/>
              <a:t>dosbarth</a:t>
            </a:r>
            <a:r>
              <a:rPr lang="en-GB" dirty="0"/>
              <a:t> – </a:t>
            </a:r>
            <a:r>
              <a:rPr lang="en-GB" dirty="0" err="1"/>
              <a:t>sganiwch</a:t>
            </a:r>
            <a:r>
              <a:rPr lang="en-GB" dirty="0"/>
              <a:t> y </a:t>
            </a:r>
            <a:r>
              <a:rPr lang="en-GB" dirty="0" err="1"/>
              <a:t>côd</a:t>
            </a:r>
            <a:r>
              <a:rPr lang="en-GB" dirty="0"/>
              <a:t> ac </a:t>
            </a:r>
            <a:r>
              <a:rPr lang="en-GB" dirty="0" err="1"/>
              <a:t>yna</a:t>
            </a:r>
            <a:r>
              <a:rPr lang="en-GB" dirty="0"/>
              <a:t> </a:t>
            </a:r>
            <a:r>
              <a:rPr lang="en-GB" dirty="0" err="1"/>
              <a:t>llenwch</a:t>
            </a:r>
            <a:r>
              <a:rPr lang="en-GB" dirty="0"/>
              <a:t> y </a:t>
            </a:r>
            <a:r>
              <a:rPr lang="en-GB" dirty="0" err="1"/>
              <a:t>ffurflen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mewn</a:t>
            </a:r>
            <a:r>
              <a:rPr lang="en-GB" dirty="0"/>
              <a:t>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ystod</a:t>
            </a:r>
            <a:r>
              <a:rPr lang="en-GB" dirty="0"/>
              <a:t> </a:t>
            </a:r>
            <a:r>
              <a:rPr lang="en-GB" dirty="0" err="1"/>
              <a:t>pob</a:t>
            </a:r>
            <a:r>
              <a:rPr lang="en-GB" dirty="0"/>
              <a:t> </a:t>
            </a:r>
            <a:r>
              <a:rPr lang="en-GB" dirty="0" err="1"/>
              <a:t>cyfarfod</a:t>
            </a:r>
            <a:r>
              <a:rPr lang="en-GB" dirty="0"/>
              <a:t> </a:t>
            </a:r>
            <a:r>
              <a:rPr lang="en-GB" dirty="0" err="1"/>
              <a:t>rydym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edrych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eich</a:t>
            </a:r>
            <a:r>
              <a:rPr lang="en-GB" dirty="0"/>
              <a:t> </a:t>
            </a:r>
            <a:r>
              <a:rPr lang="en-GB" dirty="0" err="1"/>
              <a:t>syniadau</a:t>
            </a:r>
            <a:r>
              <a:rPr lang="en-GB" dirty="0"/>
              <a:t> ac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gweithredu</a:t>
            </a:r>
            <a:r>
              <a:rPr lang="en-GB" dirty="0"/>
              <a:t> </a:t>
            </a:r>
            <a:r>
              <a:rPr lang="en-GB" dirty="0" err="1"/>
              <a:t>arnynt</a:t>
            </a:r>
            <a:r>
              <a:rPr lang="en-GB" dirty="0"/>
              <a:t>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32124" t="7163" r="32196" b="4952"/>
          <a:stretch/>
        </p:blipFill>
        <p:spPr>
          <a:xfrm>
            <a:off x="421610" y="1125415"/>
            <a:ext cx="3812766" cy="5280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5726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Yma I Chi!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4108" y="2926079"/>
            <a:ext cx="6193302" cy="1294993"/>
          </a:xfrm>
        </p:spPr>
        <p:txBody>
          <a:bodyPr/>
          <a:lstStyle/>
          <a:p>
            <a:r>
              <a:rPr lang="en-GB" dirty="0" err="1"/>
              <a:t>Cofiwch</a:t>
            </a:r>
            <a:r>
              <a:rPr lang="en-GB" dirty="0"/>
              <a:t> </a:t>
            </a:r>
            <a:r>
              <a:rPr lang="en-GB" dirty="0" err="1"/>
              <a:t>rydym</a:t>
            </a:r>
            <a:r>
              <a:rPr lang="en-GB" dirty="0"/>
              <a:t> </a:t>
            </a:r>
            <a:r>
              <a:rPr lang="en-GB" dirty="0" err="1"/>
              <a:t>yma</a:t>
            </a:r>
            <a:r>
              <a:rPr lang="en-GB" dirty="0"/>
              <a:t> </a:t>
            </a:r>
            <a:r>
              <a:rPr lang="en-GB" dirty="0" err="1"/>
              <a:t>i’ch</a:t>
            </a:r>
            <a:r>
              <a:rPr lang="en-GB" dirty="0"/>
              <a:t> </a:t>
            </a:r>
            <a:r>
              <a:rPr lang="en-GB" dirty="0" err="1"/>
              <a:t>helpu</a:t>
            </a:r>
            <a:r>
              <a:rPr lang="en-GB" dirty="0"/>
              <a:t> chi! </a:t>
            </a:r>
          </a:p>
          <a:p>
            <a:r>
              <a:rPr lang="en-GB" dirty="0" err="1"/>
              <a:t>Siaradwch</a:t>
            </a:r>
            <a:r>
              <a:rPr lang="en-GB" dirty="0"/>
              <a:t> </a:t>
            </a:r>
            <a:r>
              <a:rPr lang="en-GB" dirty="0" err="1"/>
              <a:t>gyda</a:t>
            </a:r>
            <a:r>
              <a:rPr lang="en-GB" dirty="0"/>
              <a:t> un </a:t>
            </a:r>
            <a:r>
              <a:rPr lang="en-GB" dirty="0" err="1"/>
              <a:t>ohonom</a:t>
            </a:r>
            <a:r>
              <a:rPr lang="en-GB" dirty="0"/>
              <a:t> </a:t>
            </a:r>
            <a:r>
              <a:rPr lang="en-GB" dirty="0" err="1"/>
              <a:t>neu</a:t>
            </a:r>
            <a:r>
              <a:rPr lang="en-GB" dirty="0"/>
              <a:t> </a:t>
            </a:r>
            <a:r>
              <a:rPr lang="en-GB" dirty="0" err="1"/>
              <a:t>rhannwch</a:t>
            </a:r>
            <a:r>
              <a:rPr lang="en-GB" dirty="0"/>
              <a:t> </a:t>
            </a:r>
            <a:r>
              <a:rPr lang="en-GB" dirty="0" err="1"/>
              <a:t>eich</a:t>
            </a:r>
            <a:r>
              <a:rPr lang="en-GB" dirty="0"/>
              <a:t> </a:t>
            </a:r>
            <a:r>
              <a:rPr lang="en-GB" dirty="0" err="1"/>
              <a:t>syniadau</a:t>
            </a:r>
            <a:r>
              <a:rPr lang="en-GB" dirty="0"/>
              <a:t> </a:t>
            </a:r>
            <a:r>
              <a:rPr lang="en-GB" dirty="0" err="1"/>
              <a:t>trwy’r</a:t>
            </a:r>
            <a:r>
              <a:rPr lang="en-GB" dirty="0"/>
              <a:t> </a:t>
            </a:r>
            <a:r>
              <a:rPr lang="en-GB" dirty="0" err="1"/>
              <a:t>côd</a:t>
            </a:r>
            <a:r>
              <a:rPr lang="en-GB" dirty="0"/>
              <a:t> QR!</a:t>
            </a:r>
          </a:p>
        </p:txBody>
      </p:sp>
    </p:spTree>
    <p:extLst>
      <p:ext uri="{BB962C8B-B14F-4D97-AF65-F5344CB8AC3E}">
        <p14:creationId xmlns:p14="http://schemas.microsoft.com/office/powerpoint/2010/main" val="2348172931"/>
      </p:ext>
    </p:extLst>
  </p:cSld>
  <p:clrMapOvr>
    <a:masterClrMapping/>
  </p:clrMapOvr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TM04033937[[fn=Vapor Trail]]</Template>
  <TotalTime>334</TotalTime>
  <Words>442</Words>
  <Application>Microsoft Office PowerPoint</Application>
  <PresentationFormat>Widescreen</PresentationFormat>
  <Paragraphs>73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Vapor Trail</vt:lpstr>
      <vt:lpstr>Cyngor Ysgol 2023</vt:lpstr>
      <vt:lpstr>Cyfarfodydd</vt:lpstr>
      <vt:lpstr>Rheolau Newydd I’r Ysgol</vt:lpstr>
      <vt:lpstr>Drafft Cyntaf</vt:lpstr>
      <vt:lpstr>PowerPoint Presentation</vt:lpstr>
      <vt:lpstr>Y Rheolau</vt:lpstr>
      <vt:lpstr>Symbolau Sgiliau Cyfannol</vt:lpstr>
      <vt:lpstr>Symbolau Sgiliau Cyfannol</vt:lpstr>
      <vt:lpstr>Symbolau Sgiliau Cyfannol</vt:lpstr>
      <vt:lpstr>PowerPoint Presentation</vt:lpstr>
      <vt:lpstr>Hawl  y mis</vt:lpstr>
      <vt:lpstr>Casglu eich syniadau Chi</vt:lpstr>
      <vt:lpstr>Yma I Chi!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Cyngor Ysgol 2023</dc:title>
  <dc:creator>K JONES (YGG Brynymor)</dc:creator>
  <cp:lastModifiedBy>K JONES (YGG Brynymor)</cp:lastModifiedBy>
  <cp:revision>21</cp:revision>
  <cp:lastPrinted>2023-02-08T17:22:16Z</cp:lastPrinted>
  <dcterms:created xsi:type="dcterms:W3CDTF">2023-02-08T11:48:35Z</dcterms:created>
  <dcterms:modified xsi:type="dcterms:W3CDTF">2023-03-13T20:42:34Z</dcterms:modified>
</cp:coreProperties>
</file>