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07C148-3324-4605-B126-9CA93EA03C60}" v="122" dt="2021-03-24T13:51:19.383"/>
    <p1510:client id="{5E8A7361-D081-0BBD-6831-E4A03EEBBD0D}" v="426" dt="2021-03-24T14:51:17.337"/>
    <p1510:client id="{B6E38C4D-ED5C-3B4E-F5C7-9F97C1D85F9D}" v="23" dt="2021-03-24T14:59:03.761"/>
    <p1510:client id="{B948961F-F08B-4D7E-F00A-2E509CDC80D7}" v="6" dt="2021-03-25T17:28:05.0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s://brewminate.com/the-very-strange-history-of-the-easter-bunny/" TargetMode="Externa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s://nl.wiktionary.org/wiki/lam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/3.0/" TargetMode="External"/><Relationship Id="rId3" Type="http://schemas.openxmlformats.org/officeDocument/2006/relationships/hyperlink" Target="https://en.wikipedia.org/wiki/Prestwich-cum-Oldham" TargetMode="External"/><Relationship Id="rId7" Type="http://schemas.openxmlformats.org/officeDocument/2006/relationships/hyperlink" Target="https://deeperkidmin.com/family-easter-event-walk-in-the-light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orthstarmoving.com/blog/2013/go-green-this-easter/" TargetMode="External"/><Relationship Id="rId7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feelslikehomeblog.com/2016/03/123-easter-basket-ideas/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laughingsquid.com/how-to-dispense-a-single-tic-tac-without-spilling-the-whole-container/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://boingboing.net/2015/03/25/here-are-two-tiny-hamsters-cel.html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11.png"/><Relationship Id="rId9" Type="http://schemas.openxmlformats.org/officeDocument/2006/relationships/hyperlink" Target="https://creativecommons.org/licenses/by-nc-nd/3.0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flickr.com/photos/gregloby/3408725453" TargetMode="External"/><Relationship Id="rId3" Type="http://schemas.openxmlformats.org/officeDocument/2006/relationships/hyperlink" Target="https://www.flickr.com/photos/dskley/7047014479" TargetMode="External"/><Relationship Id="rId7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10" Type="http://schemas.openxmlformats.org/officeDocument/2006/relationships/hyperlink" Target="https://creativecommons.org/licenses/by/3.0/" TargetMode="External"/><Relationship Id="rId4" Type="http://schemas.openxmlformats.org/officeDocument/2006/relationships/image" Target="../media/image15.jpeg"/><Relationship Id="rId9" Type="http://schemas.openxmlformats.org/officeDocument/2006/relationships/hyperlink" Target="https://creativecommons.org/licenses/by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48F64AA-5BE2-4280-BEFA-DC288118F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sky, toy, colorful&#10;&#10;Description automatically generated">
            <a:extLst>
              <a:ext uri="{FF2B5EF4-FFF2-40B4-BE49-F238E27FC236}">
                <a16:creationId xmlns:a16="http://schemas.microsoft.com/office/drawing/2014/main" id="{7D916C1D-E8E4-4C62-BB7A-4D18028C63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542" r="2" b="2"/>
          <a:stretch/>
        </p:blipFill>
        <p:spPr>
          <a:xfrm>
            <a:off x="20" y="2"/>
            <a:ext cx="7534620" cy="4197368"/>
          </a:xfrm>
          <a:custGeom>
            <a:avLst/>
            <a:gdLst/>
            <a:ahLst/>
            <a:cxnLst/>
            <a:rect l="l" t="t" r="r" b="b"/>
            <a:pathLst>
              <a:path w="7534640" h="4197368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509063" y="4095753"/>
                  <a:pt x="4453918" y="4128339"/>
                  <a:pt x="4430941" y="4172622"/>
                </a:cubicBezTo>
                <a:lnTo>
                  <a:pt x="4423415" y="4197368"/>
                </a:lnTo>
                <a:lnTo>
                  <a:pt x="0" y="4197368"/>
                </a:lnTo>
                <a:close/>
              </a:path>
            </a:pathLst>
          </a:custGeom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ADE9D1BF-1A52-42BC-974C-D807013BDA0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8511" r="1646" b="-4"/>
          <a:stretch/>
        </p:blipFill>
        <p:spPr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pic>
        <p:nvPicPr>
          <p:cNvPr id="7" name="Picture 7" descr="Cute Baby Chick Free Stock Photo - Public Domain Pictures">
            <a:extLst>
              <a:ext uri="{FF2B5EF4-FFF2-40B4-BE49-F238E27FC236}">
                <a16:creationId xmlns:a16="http://schemas.microsoft.com/office/drawing/2014/main" id="{28D9DA1E-70EE-4CA2-AB04-E15507217C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5771" r="-1" b="28323"/>
          <a:stretch/>
        </p:blipFill>
        <p:spPr>
          <a:xfrm>
            <a:off x="1" y="4316255"/>
            <a:ext cx="6836850" cy="2541737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43650" y="3996130"/>
            <a:ext cx="5505814" cy="1576910"/>
          </a:xfrm>
        </p:spPr>
        <p:txBody>
          <a:bodyPr anchor="b">
            <a:normAutofit/>
          </a:bodyPr>
          <a:lstStyle/>
          <a:p>
            <a:pPr algn="l"/>
            <a:r>
              <a:rPr lang="en-US" sz="4400" dirty="0">
                <a:cs typeface="Calibri Light"/>
              </a:rPr>
              <a:t>Y </a:t>
            </a:r>
            <a:r>
              <a:rPr lang="en-US" sz="4400">
                <a:cs typeface="Calibri Light"/>
              </a:rPr>
              <a:t>Pasg</a:t>
            </a:r>
            <a:br>
              <a:rPr lang="en-US" sz="4400" dirty="0">
                <a:cs typeface="Calibri Light"/>
              </a:rPr>
            </a:br>
            <a:endParaRPr lang="en-US" sz="4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43650" y="5638800"/>
            <a:ext cx="5505814" cy="646785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dirty="0">
                <a:cs typeface="Calibri"/>
              </a:rPr>
              <a:t>Gan Anwen a Soffia</a:t>
            </a:r>
            <a:endParaRPr lang="en-US">
              <a:cs typeface="Calibri"/>
            </a:endParaRPr>
          </a:p>
          <a:p>
            <a:pPr algn="l"/>
            <a:endParaRPr lang="en-US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4E6DF7-8AEC-45A6-BE42-0603B22E34CE}"/>
              </a:ext>
            </a:extLst>
          </p:cNvPr>
          <p:cNvSpPr txBox="1"/>
          <p:nvPr/>
        </p:nvSpPr>
        <p:spPr>
          <a:xfrm>
            <a:off x="9737482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A4F2A1-459E-43D7-ACA0-8BFB3418E200}"/>
              </a:ext>
            </a:extLst>
          </p:cNvPr>
          <p:cNvSpPr txBox="1"/>
          <p:nvPr/>
        </p:nvSpPr>
        <p:spPr>
          <a:xfrm>
            <a:off x="7403314" y="6870700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0AE4A-3B28-4A73-9B38-5A8866699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Pwy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sy</a:t>
            </a:r>
            <a:r>
              <a:rPr lang="en-US" dirty="0">
                <a:cs typeface="Calibri Light"/>
              </a:rPr>
              <a:t>' n </a:t>
            </a:r>
            <a:r>
              <a:rPr lang="en-US" dirty="0" err="1">
                <a:cs typeface="Calibri Light"/>
              </a:rPr>
              <a:t>dathlu'r</a:t>
            </a:r>
            <a:r>
              <a:rPr lang="en-US" dirty="0">
                <a:cs typeface="Calibri Light"/>
              </a:rPr>
              <a:t> </a:t>
            </a:r>
            <a:r>
              <a:rPr lang="en-US" dirty="0" err="1">
                <a:cs typeface="Calibri Light"/>
              </a:rPr>
              <a:t>Pasg</a:t>
            </a:r>
            <a:r>
              <a:rPr lang="en-US" dirty="0">
                <a:cs typeface="Calibri Light"/>
              </a:rPr>
              <a:t>?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7FB15F-C92A-4353-B90F-720EED5C92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Mae </a:t>
            </a:r>
            <a:r>
              <a:rPr lang="en-US" dirty="0" err="1">
                <a:cs typeface="Calibri"/>
              </a:rPr>
              <a:t>pawb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yn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gallu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dathlur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Pasg</a:t>
            </a:r>
            <a:r>
              <a:rPr lang="en-US" dirty="0">
                <a:cs typeface="Calibri"/>
              </a:rPr>
              <a:t>!!!!!!!!!!!!</a:t>
            </a:r>
            <a:endParaRPr lang="en-US" dirty="0" err="1"/>
          </a:p>
        </p:txBody>
      </p:sp>
      <p:pic>
        <p:nvPicPr>
          <p:cNvPr id="7" name="Picture 7" descr="A picture containing outdoor, tree, building, sky&#10;&#10;Description automatically generated">
            <a:extLst>
              <a:ext uri="{FF2B5EF4-FFF2-40B4-BE49-F238E27FC236}">
                <a16:creationId xmlns:a16="http://schemas.microsoft.com/office/drawing/2014/main" id="{9AFF92DD-6FC1-409F-91EC-02D4D00293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3761" y="2598812"/>
            <a:ext cx="2095500" cy="174307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3F4816-3629-4688-874A-842D64B12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Stim </a:t>
            </a:r>
            <a:r>
              <a:rPr lang="en-US" dirty="0" err="1">
                <a:cs typeface="Calibri"/>
              </a:rPr>
              <a:t>ots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pwy</a:t>
            </a:r>
            <a:r>
              <a:rPr lang="en-US" dirty="0">
                <a:cs typeface="Calibri"/>
              </a:rPr>
              <a:t> </a:t>
            </a:r>
            <a:r>
              <a:rPr lang="en-US" dirty="0" err="1">
                <a:cs typeface="Calibri"/>
              </a:rPr>
              <a:t>ti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yn</a:t>
            </a:r>
            <a:r>
              <a:rPr lang="en-US" dirty="0">
                <a:cs typeface="Calibri"/>
              </a:rPr>
              <a:t>.</a:t>
            </a:r>
            <a:endParaRPr lang="en-US" dirty="0"/>
          </a:p>
        </p:txBody>
      </p:sp>
      <p:pic>
        <p:nvPicPr>
          <p:cNvPr id="10" name="Picture 10" descr="Churches, Architecture, Facade, Gothic, one person, one ...">
            <a:extLst>
              <a:ext uri="{FF2B5EF4-FFF2-40B4-BE49-F238E27FC236}">
                <a16:creationId xmlns:a16="http://schemas.microsoft.com/office/drawing/2014/main" id="{012FEDAA-53B0-4548-8545-2F020161480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3717789" y="3051415"/>
            <a:ext cx="4916162" cy="3684588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5CE3007-F2B6-4680-B301-14F56890D45A}"/>
              </a:ext>
            </a:extLst>
          </p:cNvPr>
          <p:cNvSpPr txBox="1"/>
          <p:nvPr/>
        </p:nvSpPr>
        <p:spPr>
          <a:xfrm>
            <a:off x="572968" y="4341094"/>
            <a:ext cx="20955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5"/>
              </a:rPr>
              <a:t>CC BY-SA</a:t>
            </a:r>
            <a:r>
              <a:rPr lang="en-US"/>
              <a:t>.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07BAC265-4B16-4875-A23B-E015F099CD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339532" y="71167"/>
            <a:ext cx="2743200" cy="2057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DB00DF-3B70-4960-B697-F3B295372E02}"/>
              </a:ext>
            </a:extLst>
          </p:cNvPr>
          <p:cNvSpPr txBox="1"/>
          <p:nvPr/>
        </p:nvSpPr>
        <p:spPr>
          <a:xfrm>
            <a:off x="9339532" y="2128567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7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8"/>
              </a:rPr>
              <a:t>CC BY-NC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4578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3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indoor&#10;&#10;Description automatically generated">
            <a:extLst>
              <a:ext uri="{FF2B5EF4-FFF2-40B4-BE49-F238E27FC236}">
                <a16:creationId xmlns:a16="http://schemas.microsoft.com/office/drawing/2014/main" id="{8D4CD129-CFE3-43B8-9C99-E46808AB71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1894" r="22898" b="-1"/>
          <a:stretch/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FBFE92-C1CD-4C70-B189-9116C6F80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62400"/>
            <a:ext cx="5505814" cy="16904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>
                <a:latin typeface="+mj-lt"/>
                <a:ea typeface="+mj-ea"/>
                <a:cs typeface="+mj-cs"/>
              </a:rPr>
              <a:t>Ble </a:t>
            </a:r>
            <a:r>
              <a:rPr lang="en-US" kern="1200" dirty="0" err="1">
                <a:latin typeface="+mj-lt"/>
                <a:ea typeface="+mj-ea"/>
                <a:cs typeface="+mj-cs"/>
              </a:rPr>
              <a:t>wyt</a:t>
            </a:r>
            <a:r>
              <a:rPr lang="en-US" kern="1200" dirty="0"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latin typeface="+mj-lt"/>
                <a:ea typeface="+mj-ea"/>
                <a:cs typeface="+mj-cs"/>
              </a:rPr>
              <a:t>ti</a:t>
            </a:r>
            <a:r>
              <a:rPr lang="en-US" kern="1200" dirty="0">
                <a:latin typeface="+mj-lt"/>
                <a:ea typeface="+mj-ea"/>
                <a:cs typeface="+mj-cs"/>
              </a:rPr>
              <a:t>' n </a:t>
            </a:r>
            <a:r>
              <a:rPr lang="en-US" dirty="0" err="1"/>
              <a:t>dathlu'r</a:t>
            </a:r>
            <a:r>
              <a:rPr lang="en-US" kern="1200" dirty="0">
                <a:latin typeface="+mj-lt"/>
                <a:ea typeface="+mj-ea"/>
                <a:cs typeface="+mj-cs"/>
              </a:rPr>
              <a:t> </a:t>
            </a:r>
            <a:r>
              <a:rPr lang="en-US" kern="1200" dirty="0" err="1">
                <a:latin typeface="+mj-lt"/>
                <a:ea typeface="+mj-ea"/>
                <a:cs typeface="+mj-cs"/>
              </a:rPr>
              <a:t>Pasg</a:t>
            </a:r>
            <a:r>
              <a:rPr lang="en-US" kern="1200" dirty="0">
                <a:latin typeface="+mj-lt"/>
                <a:ea typeface="+mj-ea"/>
                <a:cs typeface="+mj-cs"/>
              </a:rPr>
              <a:t>? </a:t>
            </a:r>
          </a:p>
        </p:txBody>
      </p:sp>
      <p:pic>
        <p:nvPicPr>
          <p:cNvPr id="17" name="Picture 38">
            <a:extLst>
              <a:ext uri="{FF2B5EF4-FFF2-40B4-BE49-F238E27FC236}">
                <a16:creationId xmlns:a16="http://schemas.microsoft.com/office/drawing/2014/main" id="{86D6224D-E9CE-4980-A45E-1848FFD8C9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4016" r="5" b="5"/>
          <a:stretch/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354D5B-A269-41CC-BA6A-C2BD128FECAA}"/>
              </a:ext>
            </a:extLst>
          </p:cNvPr>
          <p:cNvSpPr txBox="1"/>
          <p:nvPr/>
        </p:nvSpPr>
        <p:spPr>
          <a:xfrm>
            <a:off x="9990756" y="687070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1F15C52-6A00-40E1-90A9-DF168DF70C51}"/>
              </a:ext>
            </a:extLst>
          </p:cNvPr>
          <p:cNvSpPr txBox="1"/>
          <p:nvPr/>
        </p:nvSpPr>
        <p:spPr>
          <a:xfrm>
            <a:off x="7504302" y="6870700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3611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69785-8E3D-4684-B9AF-8BF5BE1097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Beth am </a:t>
            </a:r>
            <a:r>
              <a:rPr lang="en-US" dirty="0" err="1">
                <a:cs typeface="Calibri Light"/>
              </a:rPr>
              <a:t>ddathlu'r</a:t>
            </a:r>
            <a:r>
              <a:rPr lang="en-US" dirty="0">
                <a:cs typeface="Calibri Light"/>
              </a:rPr>
              <a:t> </a:t>
            </a:r>
            <a:r>
              <a:rPr lang="en-US" dirty="0" err="1">
                <a:cs typeface="Calibri Light"/>
              </a:rPr>
              <a:t>Pasg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gyda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anifeiliaid</a:t>
            </a:r>
            <a:r>
              <a:rPr lang="en-US" dirty="0">
                <a:cs typeface="Calibri Light"/>
              </a:rPr>
              <a:t>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1A064B-E55A-4B87-8A28-CDE75327BD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>
                <a:cs typeface="Calibri"/>
              </a:rPr>
              <a:t>Fel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cath</a:t>
            </a:r>
            <a:r>
              <a:rPr lang="en-US" dirty="0">
                <a:cs typeface="Calibri"/>
              </a:rPr>
              <a:t>, ci, </a:t>
            </a:r>
            <a:r>
              <a:rPr lang="en-US" dirty="0" err="1">
                <a:cs typeface="Calibri"/>
              </a:rPr>
              <a:t>bochdew</a:t>
            </a:r>
            <a:r>
              <a:rPr lang="en-US" dirty="0">
                <a:cs typeface="Calibri"/>
              </a:rPr>
              <a:t> a </a:t>
            </a:r>
            <a:r>
              <a:rPr lang="en-US" dirty="0" err="1">
                <a:cs typeface="Calibri"/>
              </a:rPr>
              <a:t>llygoden</a:t>
            </a:r>
            <a:r>
              <a:rPr lang="en-US" dirty="0">
                <a:cs typeface="Calibri"/>
              </a:rPr>
              <a:t> a </a:t>
            </a:r>
            <a:r>
              <a:rPr lang="en-US" dirty="0" err="1">
                <a:cs typeface="Calibri"/>
              </a:rPr>
              <a:t>cwningen</a:t>
            </a:r>
            <a:r>
              <a:rPr lang="en-US" dirty="0">
                <a:cs typeface="Calibri"/>
              </a:rPr>
              <a:t>.</a:t>
            </a:r>
          </a:p>
        </p:txBody>
      </p:sp>
      <p:pic>
        <p:nvPicPr>
          <p:cNvPr id="4" name="Picture 4" descr="Royalty-Free photo: White, brown, and black dog carrying ...">
            <a:extLst>
              <a:ext uri="{FF2B5EF4-FFF2-40B4-BE49-F238E27FC236}">
                <a16:creationId xmlns:a16="http://schemas.microsoft.com/office/drawing/2014/main" id="{15390102-C29E-464F-B9FB-866BB905D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36" y="2636807"/>
            <a:ext cx="2743200" cy="4114800"/>
          </a:xfrm>
          <a:prstGeom prst="rect">
            <a:avLst/>
          </a:prstGeom>
        </p:spPr>
      </p:pic>
      <p:pic>
        <p:nvPicPr>
          <p:cNvPr id="5" name="Picture 5" descr="Miisa the Easter Cat | Happy Easter Everybody! | Andy ...">
            <a:extLst>
              <a:ext uri="{FF2B5EF4-FFF2-40B4-BE49-F238E27FC236}">
                <a16:creationId xmlns:a16="http://schemas.microsoft.com/office/drawing/2014/main" id="{6926A52F-3C4F-4AE2-9759-A1E57B857A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8362" y="84380"/>
            <a:ext cx="2743199" cy="1829692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7424AE2-4F80-4EEE-8342-17C729A5BD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527985" y="4488416"/>
            <a:ext cx="2743199" cy="16192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6BD7B5-650B-4F14-9B8E-4C63D6A56720}"/>
              </a:ext>
            </a:extLst>
          </p:cNvPr>
          <p:cNvSpPr txBox="1"/>
          <p:nvPr/>
        </p:nvSpPr>
        <p:spPr>
          <a:xfrm>
            <a:off x="7527985" y="6107682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BY-SA-NC</a:t>
            </a:r>
            <a:r>
              <a:rPr lang="en-US"/>
              <a:t>.</a:t>
            </a:r>
          </a:p>
        </p:txBody>
      </p:sp>
      <p:pic>
        <p:nvPicPr>
          <p:cNvPr id="8" name="Picture 8" descr="A picture containing floor, sitting, indoor, mammal&#10;&#10;Description automatically generated">
            <a:extLst>
              <a:ext uri="{FF2B5EF4-FFF2-40B4-BE49-F238E27FC236}">
                <a16:creationId xmlns:a16="http://schemas.microsoft.com/office/drawing/2014/main" id="{8237600C-620B-4C5E-9A36-6B25E62598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58406" y="3595"/>
            <a:ext cx="1905000" cy="1905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A4AF45-3187-46AE-9DAB-43009C371E40}"/>
              </a:ext>
            </a:extLst>
          </p:cNvPr>
          <p:cNvSpPr txBox="1"/>
          <p:nvPr/>
        </p:nvSpPr>
        <p:spPr>
          <a:xfrm>
            <a:off x="5143500" y="4381500"/>
            <a:ext cx="19050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8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9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11" name="Picture 11" descr="Rabbit Grass Cute · Free photo on Pixabay">
            <a:extLst>
              <a:ext uri="{FF2B5EF4-FFF2-40B4-BE49-F238E27FC236}">
                <a16:creationId xmlns:a16="http://schemas.microsoft.com/office/drawing/2014/main" id="{68DAB31B-CC18-4B4C-B843-4CB8BAD375E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54551" y="2715883"/>
            <a:ext cx="27432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45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B7304-1098-4E29-B762-0B52C6976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8368" y="4522156"/>
            <a:ext cx="4937937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Pasg hapus!!!!!!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544276-A0CA-4CEB-A33A-7A8295DBDE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28370" y="3945418"/>
            <a:ext cx="4937936" cy="57673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>
                <a:solidFill>
                  <a:schemeClr val="tx1"/>
                </a:solidFill>
                <a:cs typeface="Calibri"/>
              </a:rPr>
              <a:t>Happy Easter!!!!!!!</a:t>
            </a:r>
            <a:endParaRPr lang="en-US" sz="20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sweet&#10;&#10;Description automatically generated">
            <a:extLst>
              <a:ext uri="{FF2B5EF4-FFF2-40B4-BE49-F238E27FC236}">
                <a16:creationId xmlns:a16="http://schemas.microsoft.com/office/drawing/2014/main" id="{8D24CA67-FD2D-40D7-9C89-85E428C36C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810" r="-1" b="9711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0" name="Picture 10" descr="Happy Easter Card Free Stock Photo - Public Domain Pictures">
            <a:extLst>
              <a:ext uri="{FF2B5EF4-FFF2-40B4-BE49-F238E27FC236}">
                <a16:creationId xmlns:a16="http://schemas.microsoft.com/office/drawing/2014/main" id="{A8904880-C900-4E8D-B901-531A16E42C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1" b="1609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1" descr="Happy Easter Spring · Free vector graphic on Pixabay">
            <a:extLst>
              <a:ext uri="{FF2B5EF4-FFF2-40B4-BE49-F238E27FC236}">
                <a16:creationId xmlns:a16="http://schemas.microsoft.com/office/drawing/2014/main" id="{9A8A4890-4F7E-40AF-9213-D2AAC3272B7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4" b="-4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2" descr="Easter Greeting Happy · Free image on Pixabay">
            <a:extLst>
              <a:ext uri="{FF2B5EF4-FFF2-40B4-BE49-F238E27FC236}">
                <a16:creationId xmlns:a16="http://schemas.microsoft.com/office/drawing/2014/main" id="{21372D88-DB1E-48D0-8F2F-2887A2182F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459" r="28923" b="3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A picture containing sweet, different, colorful&#10;&#10;Description automatically generated">
            <a:extLst>
              <a:ext uri="{FF2B5EF4-FFF2-40B4-BE49-F238E27FC236}">
                <a16:creationId xmlns:a16="http://schemas.microsoft.com/office/drawing/2014/main" id="{50EFC4A6-F95B-45FD-844B-5E0903847BA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22142" r="6798" b="-4"/>
          <a:stretch/>
        </p:blipFill>
        <p:spPr>
          <a:xfrm>
            <a:off x="9363236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9FBD36-A088-41F8-AE1C-E5F11FB003D2}"/>
              </a:ext>
            </a:extLst>
          </p:cNvPr>
          <p:cNvSpPr txBox="1"/>
          <p:nvPr/>
        </p:nvSpPr>
        <p:spPr>
          <a:xfrm>
            <a:off x="9851296" y="6870700"/>
            <a:ext cx="234070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C6CC42-85D7-4630-9DA0-C1B936AFE783}"/>
              </a:ext>
            </a:extLst>
          </p:cNvPr>
          <p:cNvSpPr txBox="1"/>
          <p:nvPr/>
        </p:nvSpPr>
        <p:spPr>
          <a:xfrm>
            <a:off x="7637352" y="687070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26388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Y Pasg </vt:lpstr>
      <vt:lpstr>Pwy sy' n dathlu'r Pasg?</vt:lpstr>
      <vt:lpstr>Ble wyt ti' n dathlu'r Pasg? </vt:lpstr>
      <vt:lpstr>Beth am ddathlu'r Pasg gyda anifeiliaid?</vt:lpstr>
      <vt:lpstr>Pasg hapus!!!!!!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142</cp:revision>
  <dcterms:created xsi:type="dcterms:W3CDTF">2021-03-24T13:42:14Z</dcterms:created>
  <dcterms:modified xsi:type="dcterms:W3CDTF">2021-03-25T17:28:13Z</dcterms:modified>
</cp:coreProperties>
</file>