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5D75E2-BA1A-3E45-82E6-2FCBE754CF13}" v="8" dt="2026-01-09T13:49:34.8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87" autoAdjust="0"/>
    <p:restoredTop sz="94660"/>
  </p:normalViewPr>
  <p:slideViewPr>
    <p:cSldViewPr snapToGrid="0">
      <p:cViewPr>
        <p:scale>
          <a:sx n="83" d="100"/>
          <a:sy n="83" d="100"/>
        </p:scale>
        <p:origin x="-696" y="9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4D73B-BC65-4C1B-BEE9-442EB01CEE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C34689-0EB8-4CBC-B014-610057B72A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13DBA2-35B8-4774-A742-79F7FBF86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E6DE6-82A4-4E14-A65E-4D003697C0E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7A1520-A73A-4091-AB3A-5317E05A2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ED235B-0F23-4C44-80B4-7119491A1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23F65-24A3-46F4-9B1A-5DAD1E521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168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12521-7253-4AE3-9372-63414978F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9F6FEF-D691-4A31-B5BF-5720CD4482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E8D25-2074-49AD-A7FE-75E0162F3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E6DE6-82A4-4E14-A65E-4D003697C0E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2F1286-7472-4CF2-8274-B740E6119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622740-184B-4095-A012-126DAE883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23F65-24A3-46F4-9B1A-5DAD1E521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68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46F7B-DFD3-4DA5-940D-43757508A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04C057-6001-4EEB-A3A0-55E344D183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C29D6-FDC8-45F9-B867-02B0ED069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E6DE6-82A4-4E14-A65E-4D003697C0E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BED453-926F-4F16-9B80-F6BCD5F08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C79D59-CC62-4C40-A1F0-A0FDAFF2B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23F65-24A3-46F4-9B1A-5DAD1E521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926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240DD6-D2F1-4902-956B-0BC446AB6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058D00-87A4-4467-BFCC-1D97A6F2F7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4C92CC-F5A5-46BF-8130-286FA91712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28BA11-AC30-49CB-A97D-ACED1EBF0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E6DE6-82A4-4E14-A65E-4D003697C0E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4E8615-D66D-4AB3-AF45-4D20AECB3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2A622C-110D-4F50-9FA2-58EF8F6C1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23F65-24A3-46F4-9B1A-5DAD1E521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307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C36D90-1576-4CBE-BED0-9F079417B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2A03EA-DD19-4371-9BC6-0F738700FB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6EB49F-F316-4835-A984-90EB90CC48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BD63F8-2D1F-4BE3-A3C2-F84AA6AEB5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5A4EE3-A2C8-43F1-A72C-6393747F82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5BDC12-E458-442A-AD41-DBFD5F449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E6DE6-82A4-4E14-A65E-4D003697C0E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8708A5E-4A10-4B61-9242-B1C9655F7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2215595-8BA6-487C-854D-E36310828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23F65-24A3-46F4-9B1A-5DAD1E521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156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0B166-9C65-4118-BA51-E26A39CBA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C4D940-EFAC-485A-86BF-BC4605598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E6DE6-82A4-4E14-A65E-4D003697C0E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E2FF74-7CAE-44A2-8284-25EDED482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B3B026-0439-4333-9ECE-8C9ED2A48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23F65-24A3-46F4-9B1A-5DAD1E521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238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71514A-F461-44F2-9005-E7530BD67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E6DE6-82A4-4E14-A65E-4D003697C0E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28FDDA-EDD3-4DC0-AE6A-D1A022EC3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1B6A44-6C6A-4811-84D5-C6EB2D3AD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23F65-24A3-46F4-9B1A-5DAD1E521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082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C72CB-9FBD-4C9B-96A5-7C07FEA66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95B6E6-242C-4A49-956E-B7983AD2EB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B88D37-C817-4BB2-9201-F4D0BACEA6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12CDF6-31EB-487A-9F8E-8C2402EF0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E6DE6-82A4-4E14-A65E-4D003697C0E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9C703A-D859-45E0-83D9-980137305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576B77-9EA7-4F96-BCCD-2E5495D1D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23F65-24A3-46F4-9B1A-5DAD1E521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828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84450-A630-4A65-915D-E5CB7B271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4F93F8C-1007-4B92-AD28-FC6F92C9C1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73407E-897A-479B-85DF-24C157B7B9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865FA4-9770-4D5A-A277-B2CFBDD3B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E6DE6-82A4-4E14-A65E-4D003697C0E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B06FE5-1167-4E17-9E26-1C604A8F7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4B6CA2-98F9-4BBD-B5F1-DC5C2B9F8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23F65-24A3-46F4-9B1A-5DAD1E521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427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43A4B-DDCC-4B38-A1DA-E0D086B5B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FE4F73-E162-4176-8F87-A70E8E2B1B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5EFAC7-80BD-4DA0-B97A-8E08982F3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E6DE6-82A4-4E14-A65E-4D003697C0E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A18E9C-B821-4B33-8260-31F0E3E2C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B43234-271E-42B0-A913-CA4E577F6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23F65-24A3-46F4-9B1A-5DAD1E521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870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DD4C11-B88A-4393-85B4-FDC3C4D333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3CF38D-7328-4BA3-BA61-D7FE1C5AE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76C26-3E63-4BF6-B5F9-33068B14B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E6DE6-82A4-4E14-A65E-4D003697C0E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836B35-9F74-407A-BDB4-DFF3B2FCB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D3BD8F-8B4B-476C-B155-7AAB1BFF6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23F65-24A3-46F4-9B1A-5DAD1E521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462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78F566-7F7B-456E-8F5E-7F49EA92E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BB4E4F-07E1-4635-8DE6-0C197A9456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411932-6D2C-4513-A3F5-0A4C29AE87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E6DE6-82A4-4E14-A65E-4D003697C0E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34E00C-6D71-4C0C-A214-8186AF345E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9B6AB4-3EFF-453D-A767-A95F8AAB62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A23F65-24A3-46F4-9B1A-5DAD1E521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004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ggbrynymor.co.uk/gwaith-cartref-homework-13/" TargetMode="External"/><Relationship Id="rId2" Type="http://schemas.openxmlformats.org/officeDocument/2006/relationships/hyperlink" Target="http://www.yggbrynymor.co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>
            <a:extLst>
              <a:ext uri="{FF2B5EF4-FFF2-40B4-BE49-F238E27FC236}">
                <a16:creationId xmlns:a16="http://schemas.microsoft.com/office/drawing/2014/main" id="{AC874670-9A80-4844-9B16-01A7D60A31DF}"/>
              </a:ext>
            </a:extLst>
          </p:cNvPr>
          <p:cNvSpPr txBox="1"/>
          <p:nvPr/>
        </p:nvSpPr>
        <p:spPr>
          <a:xfrm>
            <a:off x="6899910" y="241935"/>
            <a:ext cx="4907280" cy="2754016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n-GB" sz="1000" kern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1B3D42-8858-47D3-B3C1-87129C97EF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10" y="241935"/>
            <a:ext cx="810260" cy="114427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5CA3BB3-5319-44A0-8084-09E9E35502ED}"/>
              </a:ext>
            </a:extLst>
          </p:cNvPr>
          <p:cNvSpPr txBox="1"/>
          <p:nvPr/>
        </p:nvSpPr>
        <p:spPr>
          <a:xfrm>
            <a:off x="1272989" y="241935"/>
            <a:ext cx="2949388" cy="8016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n-GB" sz="18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Tymor</a:t>
            </a:r>
            <a:r>
              <a:rPr lang="en-GB" sz="18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y Gwanwyn 2026  </a:t>
            </a:r>
            <a:endParaRPr lang="en-GB" sz="11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n-GB" sz="18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Dosbarth yr Wylan</a:t>
            </a:r>
            <a:endParaRPr lang="en-GB" sz="11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8" name="Text Box 15">
            <a:extLst>
              <a:ext uri="{FF2B5EF4-FFF2-40B4-BE49-F238E27FC236}">
                <a16:creationId xmlns:a16="http://schemas.microsoft.com/office/drawing/2014/main" id="{45BE1D87-9031-4204-8BFD-E76EFA9280E8}"/>
              </a:ext>
            </a:extLst>
          </p:cNvPr>
          <p:cNvSpPr txBox="1"/>
          <p:nvPr/>
        </p:nvSpPr>
        <p:spPr>
          <a:xfrm>
            <a:off x="3521075" y="516890"/>
            <a:ext cx="3378835" cy="59436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8000"/>
              </a:lnSpc>
              <a:spcAft>
                <a:spcPts val="600"/>
              </a:spcAft>
            </a:pPr>
            <a:r>
              <a:rPr lang="fr-FR" sz="2800" b="1" kern="1400" dirty="0" err="1">
                <a:ln w="11113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7CAAC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Bant</a:t>
            </a:r>
            <a:r>
              <a:rPr lang="fr-FR" sz="2800" b="1" kern="1400" dirty="0">
                <a:ln w="11113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7CAAC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â ni i </a:t>
            </a:r>
            <a:r>
              <a:rPr lang="fr-FR" sz="2800" b="1" kern="1400" dirty="0" err="1">
                <a:ln w="11113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7CAAC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gynllunio</a:t>
            </a:r>
            <a:r>
              <a:rPr lang="fr-FR" sz="2800" b="1" kern="1400" dirty="0">
                <a:ln w="11113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7CAAC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!</a:t>
            </a: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18000"/>
              </a:lnSpc>
              <a:spcAft>
                <a:spcPts val="600"/>
              </a:spcAft>
            </a:pPr>
            <a:r>
              <a:rPr lang="fr-FR" sz="2800" b="1" kern="1400" dirty="0">
                <a:ln w="11113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7CAAC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90C4A40C-427B-4333-A68B-A6CD39BFD0B0}"/>
              </a:ext>
            </a:extLst>
          </p:cNvPr>
          <p:cNvSpPr/>
          <p:nvPr/>
        </p:nvSpPr>
        <p:spPr>
          <a:xfrm>
            <a:off x="384810" y="1628776"/>
            <a:ext cx="2011213" cy="1960974"/>
          </a:xfrm>
          <a:prstGeom prst="wedgeEllipseCallout">
            <a:avLst>
              <a:gd name="adj1" fmla="val 93538"/>
              <a:gd name="adj2" fmla="val -1173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8000"/>
              </a:lnSpc>
              <a:spcAft>
                <a:spcPts val="600"/>
              </a:spcAft>
            </a:pPr>
            <a:r>
              <a:rPr lang="cy-GB" sz="1100" kern="140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 </a:t>
            </a:r>
            <a:endParaRPr lang="en-GB" sz="1000" kern="1400">
              <a:solidFill>
                <a:srgbClr val="000000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DAB34768-9841-4F0F-913F-AA487DC3C717}"/>
              </a:ext>
            </a:extLst>
          </p:cNvPr>
          <p:cNvSpPr/>
          <p:nvPr/>
        </p:nvSpPr>
        <p:spPr>
          <a:xfrm>
            <a:off x="7549515" y="4981576"/>
            <a:ext cx="2295525" cy="1802130"/>
          </a:xfrm>
          <a:prstGeom prst="wedgeEllipseCallout">
            <a:avLst>
              <a:gd name="adj1" fmla="val -129659"/>
              <a:gd name="adj2" fmla="val -9952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8000"/>
              </a:lnSpc>
              <a:spcAft>
                <a:spcPts val="600"/>
              </a:spcAft>
            </a:pPr>
            <a:r>
              <a:rPr lang="cy-GB" sz="1100" kern="140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 </a:t>
            </a:r>
            <a:endParaRPr lang="en-GB" sz="1000" kern="1400">
              <a:solidFill>
                <a:srgbClr val="000000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9F622BE4-1391-431A-AC11-E9EE466795B0}"/>
              </a:ext>
            </a:extLst>
          </p:cNvPr>
          <p:cNvSpPr/>
          <p:nvPr/>
        </p:nvSpPr>
        <p:spPr>
          <a:xfrm>
            <a:off x="9823861" y="4401672"/>
            <a:ext cx="1962150" cy="1590675"/>
          </a:xfrm>
          <a:prstGeom prst="wedgeEllipseCallout">
            <a:avLst>
              <a:gd name="adj1" fmla="val -208734"/>
              <a:gd name="adj2" fmla="val -6979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8000"/>
              </a:lnSpc>
              <a:spcAft>
                <a:spcPts val="600"/>
              </a:spcAft>
            </a:pPr>
            <a:r>
              <a:rPr lang="cy-GB" sz="1100" kern="140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 </a:t>
            </a:r>
            <a:endParaRPr lang="en-GB" sz="1000" kern="1400">
              <a:solidFill>
                <a:srgbClr val="000000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76D49E6E-B7DD-4CBC-B024-C6C8AE86DFB2}"/>
              </a:ext>
            </a:extLst>
          </p:cNvPr>
          <p:cNvSpPr/>
          <p:nvPr/>
        </p:nvSpPr>
        <p:spPr>
          <a:xfrm>
            <a:off x="8561798" y="2995951"/>
            <a:ext cx="3363502" cy="1318874"/>
          </a:xfrm>
          <a:prstGeom prst="wedgeEllipseCallout">
            <a:avLst>
              <a:gd name="adj1" fmla="val -128181"/>
              <a:gd name="adj2" fmla="val -2325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8000"/>
              </a:lnSpc>
              <a:spcAft>
                <a:spcPts val="600"/>
              </a:spcAft>
            </a:pPr>
            <a:r>
              <a:rPr lang="cy-GB" sz="11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 </a:t>
            </a:r>
            <a:endParaRPr lang="en-GB" sz="1000" kern="1400" dirty="0">
              <a:solidFill>
                <a:srgbClr val="000000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3" name="Speech Bubble: Oval 12">
            <a:extLst>
              <a:ext uri="{FF2B5EF4-FFF2-40B4-BE49-F238E27FC236}">
                <a16:creationId xmlns:a16="http://schemas.microsoft.com/office/drawing/2014/main" id="{51A6CAF8-3F77-4576-9825-EACBBEBA1FEC}"/>
              </a:ext>
            </a:extLst>
          </p:cNvPr>
          <p:cNvSpPr/>
          <p:nvPr/>
        </p:nvSpPr>
        <p:spPr>
          <a:xfrm>
            <a:off x="576748" y="3757613"/>
            <a:ext cx="1819275" cy="1657350"/>
          </a:xfrm>
          <a:prstGeom prst="wedgeEllipseCallout">
            <a:avLst>
              <a:gd name="adj1" fmla="val 68450"/>
              <a:gd name="adj2" fmla="val -1970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8000"/>
              </a:lnSpc>
              <a:spcAft>
                <a:spcPts val="600"/>
              </a:spcAft>
            </a:pPr>
            <a:r>
              <a:rPr lang="cy-GB" sz="1100" kern="140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 </a:t>
            </a:r>
            <a:endParaRPr lang="en-GB" sz="1000" kern="1400">
              <a:solidFill>
                <a:srgbClr val="000000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4" name="Speech Bubble: Oval 13">
            <a:extLst>
              <a:ext uri="{FF2B5EF4-FFF2-40B4-BE49-F238E27FC236}">
                <a16:creationId xmlns:a16="http://schemas.microsoft.com/office/drawing/2014/main" id="{589CF44E-04F0-4BCD-853D-2D2F58DF12B2}"/>
              </a:ext>
            </a:extLst>
          </p:cNvPr>
          <p:cNvSpPr/>
          <p:nvPr/>
        </p:nvSpPr>
        <p:spPr>
          <a:xfrm>
            <a:off x="1486385" y="5414963"/>
            <a:ext cx="3752850" cy="1203960"/>
          </a:xfrm>
          <a:prstGeom prst="wedgeEllipseCallout">
            <a:avLst>
              <a:gd name="adj1" fmla="val 34434"/>
              <a:gd name="adj2" fmla="val -72717"/>
            </a:avLst>
          </a:prstGeom>
          <a:solidFill>
            <a:schemeClr val="bg1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8000"/>
              </a:lnSpc>
              <a:spcAft>
                <a:spcPts val="600"/>
              </a:spcAft>
            </a:pPr>
            <a:r>
              <a:rPr lang="cy-GB" sz="1100" kern="140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 </a:t>
            </a:r>
            <a:endParaRPr lang="en-GB" sz="1000" kern="140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796154D-F04E-67B6-0BEE-29F7A95E82B5}"/>
              </a:ext>
            </a:extLst>
          </p:cNvPr>
          <p:cNvSpPr txBox="1"/>
          <p:nvPr/>
        </p:nvSpPr>
        <p:spPr>
          <a:xfrm>
            <a:off x="6997959" y="317241"/>
            <a:ext cx="46746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Yn yr </a:t>
            </a:r>
            <a:r>
              <a:rPr lang="en-GB" sz="1200" dirty="0" err="1">
                <a:latin typeface="Comic Sans MS" panose="030F0702030302020204" pitchFamily="66" charset="0"/>
              </a:rPr>
              <a:t>uned</a:t>
            </a:r>
            <a:r>
              <a:rPr lang="en-GB" sz="1200" dirty="0">
                <a:latin typeface="Comic Sans MS" panose="030F0702030302020204" pitchFamily="66" charset="0"/>
              </a:rPr>
              <a:t> hon, </a:t>
            </a:r>
            <a:r>
              <a:rPr lang="en-GB" sz="1200" dirty="0" err="1">
                <a:latin typeface="Comic Sans MS" panose="030F0702030302020204" pitchFamily="66" charset="0"/>
              </a:rPr>
              <a:t>ein</a:t>
            </a:r>
            <a:r>
              <a:rPr lang="en-GB" sz="1200" dirty="0">
                <a:latin typeface="Comic Sans MS" panose="030F0702030302020204" pitchFamily="66" charset="0"/>
              </a:rPr>
              <a:t> nod </a:t>
            </a:r>
            <a:r>
              <a:rPr lang="en-GB" sz="1200" dirty="0" err="1">
                <a:latin typeface="Comic Sans MS" panose="030F0702030302020204" pitchFamily="66" charset="0"/>
              </a:rPr>
              <a:t>yw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annog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disgyblion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i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fod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yn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chwilfrydig</a:t>
            </a:r>
            <a:r>
              <a:rPr lang="en-GB" sz="1200" dirty="0">
                <a:latin typeface="Comic Sans MS" panose="030F0702030302020204" pitchFamily="66" charset="0"/>
              </a:rPr>
              <a:t>, </a:t>
            </a:r>
            <a:r>
              <a:rPr lang="en-GB" sz="1200" dirty="0" err="1">
                <a:latin typeface="Comic Sans MS" panose="030F0702030302020204" pitchFamily="66" charset="0"/>
              </a:rPr>
              <a:t>i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ofyn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cwestiynau</a:t>
            </a:r>
            <a:r>
              <a:rPr lang="en-GB" sz="1200" dirty="0">
                <a:latin typeface="Comic Sans MS" panose="030F0702030302020204" pitchFamily="66" charset="0"/>
              </a:rPr>
              <a:t> ac </a:t>
            </a:r>
            <a:r>
              <a:rPr lang="en-GB" sz="1200" dirty="0" err="1">
                <a:latin typeface="Comic Sans MS" panose="030F0702030302020204" pitchFamily="66" charset="0"/>
              </a:rPr>
              <a:t>i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ddarganfod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mwy</a:t>
            </a:r>
            <a:r>
              <a:rPr lang="en-GB" sz="1200" dirty="0">
                <a:latin typeface="Comic Sans MS" panose="030F0702030302020204" pitchFamily="66" charset="0"/>
              </a:rPr>
              <a:t> am </a:t>
            </a:r>
            <a:r>
              <a:rPr lang="en-GB" sz="1200" dirty="0" err="1">
                <a:latin typeface="Comic Sans MS" panose="030F0702030302020204" pitchFamily="66" charset="0"/>
              </a:rPr>
              <a:t>ddiwylliant</a:t>
            </a:r>
            <a:r>
              <a:rPr lang="en-GB" sz="1200" dirty="0">
                <a:latin typeface="Comic Sans MS" panose="030F0702030302020204" pitchFamily="66" charset="0"/>
              </a:rPr>
              <a:t> Cymru a </a:t>
            </a:r>
            <a:r>
              <a:rPr lang="en-GB" sz="1200" dirty="0" err="1">
                <a:latin typeface="Comic Sans MS" panose="030F0702030302020204" pitchFamily="66" charset="0"/>
              </a:rPr>
              <a:t>diwylliannau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gwledydd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eraill</a:t>
            </a:r>
            <a:r>
              <a:rPr lang="en-GB" sz="1200" dirty="0">
                <a:latin typeface="Comic Sans MS" panose="030F0702030302020204" pitchFamily="66" charset="0"/>
              </a:rPr>
              <a:t>. </a:t>
            </a:r>
            <a:r>
              <a:rPr lang="en-GB" sz="1200" dirty="0" err="1">
                <a:latin typeface="Comic Sans MS" panose="030F0702030302020204" pitchFamily="66" charset="0"/>
              </a:rPr>
              <a:t>Rydym</a:t>
            </a:r>
            <a:r>
              <a:rPr lang="en-GB" sz="1200" dirty="0">
                <a:latin typeface="Comic Sans MS" panose="030F0702030302020204" pitchFamily="66" charset="0"/>
              </a:rPr>
              <a:t> am </a:t>
            </a:r>
            <a:r>
              <a:rPr lang="en-GB" sz="1200" dirty="0" err="1">
                <a:latin typeface="Comic Sans MS" panose="030F0702030302020204" pitchFamily="66" charset="0"/>
              </a:rPr>
              <a:t>feithrin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gwerthfawrogiad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o’n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hunaniaeth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a’n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treftadaeth</a:t>
            </a:r>
            <a:r>
              <a:rPr lang="en-GB" sz="1200" dirty="0">
                <a:latin typeface="Comic Sans MS" panose="030F0702030302020204" pitchFamily="66" charset="0"/>
              </a:rPr>
              <a:t>, </a:t>
            </a:r>
            <a:r>
              <a:rPr lang="en-GB" sz="1200" dirty="0" err="1">
                <a:latin typeface="Comic Sans MS" panose="030F0702030302020204" pitchFamily="66" charset="0"/>
              </a:rPr>
              <a:t>gan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greu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ymdeimlad</a:t>
            </a:r>
            <a:r>
              <a:rPr lang="en-GB" sz="1200" dirty="0">
                <a:latin typeface="Comic Sans MS" panose="030F0702030302020204" pitchFamily="66" charset="0"/>
              </a:rPr>
              <a:t> o </a:t>
            </a:r>
            <a:r>
              <a:rPr lang="en-GB" sz="1200" dirty="0" err="1">
                <a:latin typeface="Comic Sans MS" panose="030F0702030302020204" pitchFamily="66" charset="0"/>
              </a:rPr>
              <a:t>berthyn</a:t>
            </a:r>
            <a:r>
              <a:rPr lang="en-GB" sz="1200" dirty="0">
                <a:latin typeface="Comic Sans MS" panose="030F0702030302020204" pitchFamily="66" charset="0"/>
              </a:rPr>
              <a:t> a </a:t>
            </a:r>
            <a:r>
              <a:rPr lang="en-GB" sz="1200" dirty="0" err="1">
                <a:latin typeface="Comic Sans MS" panose="030F0702030302020204" pitchFamily="66" charset="0"/>
              </a:rPr>
              <a:t>balchder</a:t>
            </a:r>
            <a:r>
              <a:rPr lang="en-GB" sz="1200" dirty="0">
                <a:latin typeface="Comic Sans MS" panose="030F0702030302020204" pitchFamily="66" charset="0"/>
              </a:rPr>
              <a:t>. </a:t>
            </a:r>
            <a:r>
              <a:rPr lang="en-GB" sz="1200" dirty="0" err="1">
                <a:latin typeface="Comic Sans MS" panose="030F0702030302020204" pitchFamily="66" charset="0"/>
              </a:rPr>
              <a:t>Byddwn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hefyd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yn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annog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dysgwyr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i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adnabod</a:t>
            </a:r>
            <a:r>
              <a:rPr lang="en-GB" sz="1200" dirty="0">
                <a:latin typeface="Comic Sans MS" panose="030F0702030302020204" pitchFamily="66" charset="0"/>
              </a:rPr>
              <a:t> tebygrwydd a </a:t>
            </a:r>
            <a:r>
              <a:rPr lang="en-GB" sz="1200" dirty="0" err="1">
                <a:latin typeface="Comic Sans MS" panose="030F0702030302020204" pitchFamily="66" charset="0"/>
              </a:rPr>
              <a:t>gwahaniaethau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rhyngom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ni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a’r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byd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ehangach</a:t>
            </a:r>
            <a:r>
              <a:rPr lang="en-GB" sz="1200" dirty="0">
                <a:latin typeface="Comic Sans MS" panose="030F0702030302020204" pitchFamily="66" charset="0"/>
              </a:rPr>
              <a:t>. </a:t>
            </a:r>
            <a:r>
              <a:rPr lang="en-GB" sz="1200" dirty="0" err="1">
                <a:latin typeface="Comic Sans MS" panose="030F0702030302020204" pitchFamily="66" charset="0"/>
              </a:rPr>
              <a:t>Bydd</a:t>
            </a:r>
            <a:r>
              <a:rPr lang="en-GB" sz="1200" dirty="0">
                <a:latin typeface="Comic Sans MS" panose="030F0702030302020204" pitchFamily="66" charset="0"/>
              </a:rPr>
              <a:t> y </a:t>
            </a:r>
            <a:r>
              <a:rPr lang="en-GB" sz="1200" dirty="0" err="1">
                <a:latin typeface="Comic Sans MS" panose="030F0702030302020204" pitchFamily="66" charset="0"/>
              </a:rPr>
              <a:t>disgyblion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yn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cael</a:t>
            </a:r>
            <a:r>
              <a:rPr lang="en-GB" sz="1200" dirty="0">
                <a:latin typeface="Comic Sans MS" panose="030F0702030302020204" pitchFamily="66" charset="0"/>
              </a:rPr>
              <a:t> y </a:t>
            </a:r>
            <a:r>
              <a:rPr lang="en-GB" sz="1200" dirty="0" err="1">
                <a:latin typeface="Comic Sans MS" panose="030F0702030302020204" pitchFamily="66" charset="0"/>
              </a:rPr>
              <a:t>cyfle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i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ddefnyddio’r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celfyddydau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mynegiannol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i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fynegi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eu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hunaniaeth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bersonol</a:t>
            </a:r>
            <a:r>
              <a:rPr lang="en-GB" sz="1200" dirty="0">
                <a:latin typeface="Comic Sans MS" panose="030F0702030302020204" pitchFamily="66" charset="0"/>
              </a:rPr>
              <a:t>, </a:t>
            </a:r>
            <a:r>
              <a:rPr lang="en-GB" sz="1200" dirty="0" err="1">
                <a:latin typeface="Comic Sans MS" panose="030F0702030302020204" pitchFamily="66" charset="0"/>
              </a:rPr>
              <a:t>gymdeithasol</a:t>
            </a:r>
            <a:r>
              <a:rPr lang="en-GB" sz="1200" dirty="0">
                <a:latin typeface="Comic Sans MS" panose="030F0702030302020204" pitchFamily="66" charset="0"/>
              </a:rPr>
              <a:t> a </a:t>
            </a:r>
            <a:r>
              <a:rPr lang="en-GB" sz="1200" dirty="0" err="1">
                <a:latin typeface="Comic Sans MS" panose="030F0702030302020204" pitchFamily="66" charset="0"/>
              </a:rPr>
              <a:t>diwylliannol</a:t>
            </a:r>
            <a:r>
              <a:rPr lang="en-GB" sz="1200" dirty="0">
                <a:latin typeface="Comic Sans MS" panose="030F0702030302020204" pitchFamily="66" charset="0"/>
              </a:rPr>
              <a:t>. </a:t>
            </a:r>
            <a:r>
              <a:rPr lang="en-GB" sz="1200" dirty="0" err="1">
                <a:latin typeface="Comic Sans MS" panose="030F0702030302020204" pitchFamily="66" charset="0"/>
              </a:rPr>
              <a:t>Trwy’r</a:t>
            </a:r>
            <a:r>
              <a:rPr lang="en-GB" sz="1200" dirty="0">
                <a:latin typeface="Comic Sans MS" panose="030F0702030302020204" pitchFamily="66" charset="0"/>
              </a:rPr>
              <a:t> broses </a:t>
            </a:r>
            <a:r>
              <a:rPr lang="en-GB" sz="1200" dirty="0" err="1">
                <a:latin typeface="Comic Sans MS" panose="030F0702030302020204" pitchFamily="66" charset="0"/>
              </a:rPr>
              <a:t>greadigol</a:t>
            </a:r>
            <a:r>
              <a:rPr lang="en-GB" sz="1200" dirty="0">
                <a:latin typeface="Comic Sans MS" panose="030F0702030302020204" pitchFamily="66" charset="0"/>
              </a:rPr>
              <a:t>, </a:t>
            </a:r>
            <a:r>
              <a:rPr lang="en-GB" sz="1200" dirty="0" err="1">
                <a:latin typeface="Comic Sans MS" panose="030F0702030302020204" pitchFamily="66" charset="0"/>
              </a:rPr>
              <a:t>byddant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yn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cydweithio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i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greu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gwaith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sydd</a:t>
            </a:r>
            <a:r>
              <a:rPr lang="en-GB" sz="1200" dirty="0">
                <a:latin typeface="Comic Sans MS" panose="030F0702030302020204" pitchFamily="66" charset="0"/>
              </a:rPr>
              <a:t> â </a:t>
            </a:r>
            <a:r>
              <a:rPr lang="en-GB" sz="1200" dirty="0" err="1">
                <a:latin typeface="Comic Sans MS" panose="030F0702030302020204" pitchFamily="66" charset="0"/>
              </a:rPr>
              <a:t>gwerth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diwylliannol</a:t>
            </a:r>
            <a:r>
              <a:rPr lang="en-GB" sz="1200" dirty="0">
                <a:latin typeface="Comic Sans MS" panose="030F0702030302020204" pitchFamily="66" charset="0"/>
              </a:rPr>
              <a:t>, </a:t>
            </a:r>
            <a:r>
              <a:rPr lang="en-GB" sz="1200" dirty="0" err="1">
                <a:latin typeface="Comic Sans MS" panose="030F0702030302020204" pitchFamily="66" charset="0"/>
              </a:rPr>
              <a:t>gan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ddatblygu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sgiliau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creadigol</a:t>
            </a:r>
            <a:r>
              <a:rPr lang="en-GB" sz="1200" dirty="0">
                <a:latin typeface="Comic Sans MS" panose="030F0702030302020204" pitchFamily="66" charset="0"/>
              </a:rPr>
              <a:t> a </a:t>
            </a:r>
            <a:r>
              <a:rPr lang="en-GB" sz="1200" dirty="0" err="1">
                <a:latin typeface="Comic Sans MS" panose="030F0702030302020204" pitchFamily="66" charset="0"/>
              </a:rPr>
              <a:t>ffordd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newydd</a:t>
            </a:r>
            <a:r>
              <a:rPr lang="en-GB" sz="1200" dirty="0">
                <a:latin typeface="Comic Sans MS" panose="030F0702030302020204" pitchFamily="66" charset="0"/>
              </a:rPr>
              <a:t> o </a:t>
            </a:r>
            <a:r>
              <a:rPr lang="en-GB" sz="1200" dirty="0" err="1">
                <a:latin typeface="Comic Sans MS" panose="030F0702030302020204" pitchFamily="66" charset="0"/>
              </a:rPr>
              <a:t>feddwl</a:t>
            </a:r>
            <a:r>
              <a:rPr lang="en-GB" sz="1200" dirty="0">
                <a:latin typeface="Comic Sans MS" panose="030F0702030302020204" pitchFamily="66" charset="0"/>
              </a:rPr>
              <a:t>. Ein </a:t>
            </a:r>
            <a:r>
              <a:rPr lang="en-GB" sz="1200" dirty="0" err="1">
                <a:latin typeface="Comic Sans MS" panose="030F0702030302020204" pitchFamily="66" charset="0"/>
              </a:rPr>
              <a:t>uchelgais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yw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meithrin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lles</a:t>
            </a:r>
            <a:r>
              <a:rPr lang="en-GB" sz="1200" dirty="0">
                <a:latin typeface="Comic Sans MS" panose="030F0702030302020204" pitchFamily="66" charset="0"/>
              </a:rPr>
              <a:t> ac </a:t>
            </a:r>
            <a:r>
              <a:rPr lang="en-GB" sz="1200" dirty="0" err="1">
                <a:latin typeface="Comic Sans MS" panose="030F0702030302020204" pitchFamily="66" charset="0"/>
              </a:rPr>
              <a:t>annog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ymdeimlad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dwfn</a:t>
            </a:r>
            <a:r>
              <a:rPr lang="en-GB" sz="1200" dirty="0">
                <a:latin typeface="Comic Sans MS" panose="030F0702030302020204" pitchFamily="66" charset="0"/>
              </a:rPr>
              <a:t> o </a:t>
            </a:r>
            <a:r>
              <a:rPr lang="en-GB" sz="1200" dirty="0" err="1">
                <a:latin typeface="Comic Sans MS" panose="030F0702030302020204" pitchFamily="66" charset="0"/>
              </a:rPr>
              <a:t>falchder</a:t>
            </a:r>
            <a:r>
              <a:rPr lang="en-GB" sz="1200" dirty="0">
                <a:latin typeface="Comic Sans MS" panose="030F0702030302020204" pitchFamily="66" charset="0"/>
              </a:rPr>
              <a:t>, </a:t>
            </a:r>
            <a:r>
              <a:rPr lang="en-GB" sz="1200" dirty="0" err="1">
                <a:latin typeface="Comic Sans MS" panose="030F0702030302020204" pitchFamily="66" charset="0"/>
              </a:rPr>
              <a:t>gan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rymuso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pob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dysgwr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i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fod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yn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hyderus</a:t>
            </a:r>
            <a:r>
              <a:rPr lang="en-GB" sz="1200" dirty="0">
                <a:latin typeface="Comic Sans MS" panose="030F0702030302020204" pitchFamily="66" charset="0"/>
              </a:rPr>
              <a:t>, </a:t>
            </a:r>
            <a:r>
              <a:rPr lang="en-GB" sz="1200" dirty="0" err="1">
                <a:latin typeface="Comic Sans MS" panose="030F0702030302020204" pitchFamily="66" charset="0"/>
              </a:rPr>
              <a:t>creadigol</a:t>
            </a:r>
            <a:r>
              <a:rPr lang="en-GB" sz="1200" dirty="0">
                <a:latin typeface="Comic Sans MS" panose="030F0702030302020204" pitchFamily="66" charset="0"/>
              </a:rPr>
              <a:t> ac </a:t>
            </a:r>
            <a:r>
              <a:rPr lang="en-GB" sz="1200" dirty="0" err="1">
                <a:latin typeface="Comic Sans MS" panose="030F0702030302020204" pitchFamily="66" charset="0"/>
              </a:rPr>
              <a:t>yn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falch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o’u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hunaniaeth</a:t>
            </a:r>
            <a:r>
              <a:rPr lang="en-GB" sz="1200" dirty="0">
                <a:latin typeface="Comic Sans MS" panose="030F0702030302020204" pitchFamily="66" charset="0"/>
              </a:rPr>
              <a:t>.</a:t>
            </a:r>
          </a:p>
          <a:p>
            <a:r>
              <a:rPr lang="en-GB" dirty="0"/>
              <a:t> </a:t>
            </a:r>
          </a:p>
          <a:p>
            <a:endParaRPr lang="en-GB" sz="1200" dirty="0"/>
          </a:p>
          <a:p>
            <a:endParaRPr lang="en-GB" dirty="0"/>
          </a:p>
        </p:txBody>
      </p:sp>
      <p:pic>
        <p:nvPicPr>
          <p:cNvPr id="3" name="Picture 2" descr="A white board with writing on it&#10;&#10;AI-generated content may be incorrect.">
            <a:extLst>
              <a:ext uri="{FF2B5EF4-FFF2-40B4-BE49-F238E27FC236}">
                <a16:creationId xmlns:a16="http://schemas.microsoft.com/office/drawing/2014/main" id="{5CE68D3C-4521-EE28-2F5E-B058F83A05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802" y="1111250"/>
            <a:ext cx="2569065" cy="335985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0A25616-D5C7-0888-9E7A-69AEAB6EBD59}"/>
              </a:ext>
            </a:extLst>
          </p:cNvPr>
          <p:cNvSpPr txBox="1"/>
          <p:nvPr/>
        </p:nvSpPr>
        <p:spPr>
          <a:xfrm>
            <a:off x="519404" y="1975682"/>
            <a:ext cx="18766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>
                <a:latin typeface="Comic Sans MS" panose="030F0902030302020204" pitchFamily="66" charset="0"/>
              </a:rPr>
              <a:t>Dysgu caneuon o weldydd eraill. </a:t>
            </a:r>
          </a:p>
          <a:p>
            <a:r>
              <a:rPr lang="cy-GB" dirty="0">
                <a:latin typeface="Comic Sans MS" panose="030F0902030302020204" pitchFamily="66" charset="0"/>
              </a:rPr>
              <a:t>Rory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401BCC1-08FB-5336-1729-9CD117A206B4}"/>
              </a:ext>
            </a:extLst>
          </p:cNvPr>
          <p:cNvSpPr txBox="1"/>
          <p:nvPr/>
        </p:nvSpPr>
        <p:spPr>
          <a:xfrm>
            <a:off x="818799" y="3986123"/>
            <a:ext cx="16060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>
                <a:latin typeface="Comic Sans MS" panose="030F0902030302020204" pitchFamily="66" charset="0"/>
              </a:rPr>
              <a:t>Dathliad mawr yn yr ysgol.</a:t>
            </a:r>
          </a:p>
          <a:p>
            <a:r>
              <a:rPr lang="cy-GB" dirty="0">
                <a:latin typeface="Comic Sans MS" panose="030F0902030302020204" pitchFamily="66" charset="0"/>
              </a:rPr>
              <a:t>Saffir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76B35B0-83C5-E54B-D75D-BFEEFBF8E0A8}"/>
              </a:ext>
            </a:extLst>
          </p:cNvPr>
          <p:cNvSpPr txBox="1"/>
          <p:nvPr/>
        </p:nvSpPr>
        <p:spPr>
          <a:xfrm>
            <a:off x="1818468" y="5694779"/>
            <a:ext cx="31543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>
                <a:latin typeface="Comic Sans MS" panose="030F0902030302020204" pitchFamily="66" charset="0"/>
              </a:rPr>
              <a:t>Beth yw’r dathliad mwyaf yn y byd?  Cillian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E46D05-8CF7-191D-4334-B80BCD532F46}"/>
              </a:ext>
            </a:extLst>
          </p:cNvPr>
          <p:cNvSpPr txBox="1"/>
          <p:nvPr/>
        </p:nvSpPr>
        <p:spPr>
          <a:xfrm>
            <a:off x="8770999" y="3315941"/>
            <a:ext cx="31543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>
                <a:latin typeface="Comic Sans MS" panose="030F0902030302020204" pitchFamily="66" charset="0"/>
              </a:rPr>
              <a:t>Mae dathliadau penblwydd gyda cacen! Myles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5C85104-F6FC-BE94-8D4E-AAF48F239D9B}"/>
              </a:ext>
            </a:extLst>
          </p:cNvPr>
          <p:cNvSpPr txBox="1"/>
          <p:nvPr/>
        </p:nvSpPr>
        <p:spPr>
          <a:xfrm>
            <a:off x="9942394" y="4683536"/>
            <a:ext cx="18436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>
                <a:latin typeface="Comic Sans MS" panose="030F0902030302020204" pitchFamily="66" charset="0"/>
              </a:rPr>
              <a:t>Dysgu am Santes Dwynwen. Eliza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7132799-21EF-2881-CA58-CDD30A7B685E}"/>
              </a:ext>
            </a:extLst>
          </p:cNvPr>
          <p:cNvSpPr txBox="1"/>
          <p:nvPr/>
        </p:nvSpPr>
        <p:spPr>
          <a:xfrm>
            <a:off x="7775468" y="5420976"/>
            <a:ext cx="18436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>
                <a:latin typeface="Comic Sans MS" panose="030F0902030302020204" pitchFamily="66" charset="0"/>
              </a:rPr>
              <a:t>Creu calander dathliadau’r byd. Ebba</a:t>
            </a:r>
          </a:p>
        </p:txBody>
      </p:sp>
    </p:spTree>
    <p:extLst>
      <p:ext uri="{BB962C8B-B14F-4D97-AF65-F5344CB8AC3E}">
        <p14:creationId xmlns:p14="http://schemas.microsoft.com/office/powerpoint/2010/main" val="38904215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">
            <a:extLst>
              <a:ext uri="{FF2B5EF4-FFF2-40B4-BE49-F238E27FC236}">
                <a16:creationId xmlns:a16="http://schemas.microsoft.com/office/drawing/2014/main" id="{DF3D8912-B61D-4970-8CC7-5D90CB23BD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783" y="180415"/>
            <a:ext cx="4701540" cy="1028700"/>
          </a:xfrm>
          <a:prstGeom prst="wedgeRoundRectCallout">
            <a:avLst>
              <a:gd name="adj1" fmla="val -48078"/>
              <a:gd name="adj2" fmla="val -21533"/>
              <a:gd name="adj3" fmla="val 16667"/>
            </a:avLst>
          </a:prstGeom>
          <a:noFill/>
          <a:ln w="28575" algn="in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n-GB" sz="18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Thema’r</a:t>
            </a:r>
            <a:r>
              <a:rPr lang="en-GB" sz="18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8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tymor</a:t>
            </a:r>
            <a:r>
              <a:rPr lang="en-GB" sz="18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8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yw</a:t>
            </a:r>
            <a:r>
              <a:rPr lang="en-GB" sz="18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: Hip Hip </a:t>
            </a:r>
            <a:r>
              <a:rPr lang="en-GB" sz="18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Hwrê</a:t>
            </a:r>
            <a:r>
              <a:rPr lang="en-GB" sz="18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! Hwyl a </a:t>
            </a:r>
            <a:r>
              <a:rPr lang="en-GB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G</a:t>
            </a:r>
            <a:r>
              <a:rPr lang="en-GB" sz="18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ŵyl</a:t>
            </a:r>
            <a:r>
              <a:rPr lang="en-GB" sz="18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8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ar</a:t>
            </a:r>
            <a:r>
              <a:rPr lang="en-GB" sz="18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draws y </a:t>
            </a:r>
            <a:r>
              <a:rPr lang="en-GB" sz="18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byd</a:t>
            </a:r>
            <a:r>
              <a:rPr lang="en-GB" sz="18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!</a:t>
            </a:r>
            <a:r>
              <a:rPr lang="en-GB" sz="1000" kern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</a:t>
            </a:r>
            <a:r>
              <a:rPr lang="fr-FR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Dyma</a:t>
            </a:r>
            <a:r>
              <a:rPr lang="fr-FR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fr-FR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ein</a:t>
            </a:r>
            <a:r>
              <a:rPr lang="fr-FR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fr-FR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syniadau</a:t>
            </a:r>
            <a:r>
              <a:rPr lang="fr-FR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fr-FR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ar</a:t>
            </a:r>
            <a:r>
              <a:rPr lang="fr-FR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fr-FR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gyfer</a:t>
            </a:r>
            <a:r>
              <a:rPr lang="fr-FR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y </a:t>
            </a:r>
            <a:r>
              <a:rPr lang="fr-FR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tymor</a:t>
            </a:r>
            <a:r>
              <a:rPr lang="fr-FR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!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2A189BF0-103C-4358-97F6-F93F2A06AF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4053" y="245857"/>
            <a:ext cx="2263140" cy="1059180"/>
          </a:xfrm>
          <a:prstGeom prst="rect">
            <a:avLst/>
          </a:prstGeom>
          <a:solidFill>
            <a:srgbClr val="FFFFFF"/>
          </a:solidFill>
          <a:ln w="25400" cmpd="sng">
            <a:solidFill>
              <a:schemeClr val="accent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r>
              <a:rPr lang="en-GB" sz="1000" b="1" kern="140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Cofiwch edrych yn adran y plant – tudalennau dosbarth ar wefan yr ysgol am fwy o fanylion! </a:t>
            </a:r>
            <a:r>
              <a:rPr lang="en-GB" sz="1000" b="1" kern="140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2"/>
              </a:rPr>
              <a:t>www.yggbrynymor.co.uk</a:t>
            </a:r>
            <a:endParaRPr lang="en-GB" sz="1000" kern="140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000" b="1" kern="140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Dilynwch ni ar ‘trydar’ hefyd! @YGGBrynymor1                 </a:t>
            </a:r>
            <a:endParaRPr lang="en-GB" sz="1000" kern="140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457200">
              <a:lnSpc>
                <a:spcPct val="118000"/>
              </a:lnSpc>
              <a:spcAft>
                <a:spcPts val="600"/>
              </a:spcAft>
            </a:pPr>
            <a:r>
              <a:rPr lang="en-GB" sz="1000" b="1" kern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</a:t>
            </a:r>
            <a:endParaRPr lang="en-GB" sz="1000" kern="140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n-GB" sz="1000" kern="140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6" name="Text Box 10">
            <a:extLst>
              <a:ext uri="{FF2B5EF4-FFF2-40B4-BE49-F238E27FC236}">
                <a16:creationId xmlns:a16="http://schemas.microsoft.com/office/drawing/2014/main" id="{179C07AA-545E-4A0E-882E-AD866CB6CB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782" y="1305037"/>
            <a:ext cx="3804669" cy="2531857"/>
          </a:xfrm>
          <a:prstGeom prst="rect">
            <a:avLst/>
          </a:prstGeom>
          <a:noFill/>
          <a:ln w="38100" cmpd="sng" algn="in">
            <a:solidFill>
              <a:srgbClr val="0070C0"/>
            </a:solidFill>
            <a:prstDash val="solid"/>
            <a:miter lim="800000"/>
            <a:headEnd/>
            <a:tailEnd/>
          </a:ln>
          <a:effectLst>
            <a:outerShdw dist="35921" dir="2700000" algn="ctr" rotWithShape="0">
              <a:srgbClr val="EEECE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r>
              <a:rPr lang="en-GB" sz="1200" b="1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Iechyd a </a:t>
            </a:r>
            <a:r>
              <a:rPr lang="en-GB" sz="1200" b="1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Lles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lvl="0"/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Ymarfer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a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datblygu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ein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sgiliau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corfforol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a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pharhau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i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wella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ein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ffitrwydd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.</a:t>
            </a:r>
          </a:p>
          <a:p>
            <a:pPr lvl="0"/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Ymarfer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sgiliau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llawdriniol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manwl</a:t>
            </a:r>
            <a:endParaRPr lang="en-GB" sz="1200" kern="1400">
              <a:solidFill>
                <a:srgbClr val="000000"/>
              </a:solidFill>
              <a:effectLst/>
              <a:latin typeface="Comic Sans MS"/>
              <a:ea typeface="Times New Roman" panose="02020603050405020304" pitchFamily="18" charset="0"/>
            </a:endParaRPr>
          </a:p>
          <a:p>
            <a:pPr lvl="0">
              <a:lnSpc>
                <a:spcPct val="118000"/>
              </a:lnSpc>
            </a:pP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Trafod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sut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y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gallwn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gadw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ein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cyrff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yn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iach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ct val="118000"/>
              </a:lnSpc>
            </a:pP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  <a:cs typeface="Comic Sans MS" panose="030F0702030302020204" pitchFamily="66" charset="0"/>
              </a:rPr>
              <a:t>Parhau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  <a:cs typeface="Comic Sans MS" panose="030F0702030302020204" pitchFamily="66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  <a:cs typeface="Comic Sans MS" panose="030F0702030302020204" pitchFamily="66" charset="0"/>
              </a:rPr>
              <a:t>i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  <a:cs typeface="Comic Sans MS" panose="030F0702030302020204" pitchFamily="66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  <a:cs typeface="Comic Sans MS" panose="030F0702030302020204" pitchFamily="66" charset="0"/>
              </a:rPr>
              <a:t>ddysgu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  <a:cs typeface="Comic Sans MS" panose="030F0702030302020204" pitchFamily="66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  <a:cs typeface="Comic Sans MS" panose="030F0702030302020204" pitchFamily="66" charset="0"/>
              </a:rPr>
              <a:t>sut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  <a:cs typeface="Comic Sans MS" panose="030F0702030302020204" pitchFamily="66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  <a:cs typeface="Comic Sans MS" panose="030F0702030302020204" pitchFamily="66" charset="0"/>
              </a:rPr>
              <a:t>i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  <a:cs typeface="Comic Sans MS" panose="030F0702030302020204" pitchFamily="66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  <a:cs typeface="Comic Sans MS" panose="030F0702030302020204" pitchFamily="66" charset="0"/>
              </a:rPr>
              <a:t>gadw’n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  <a:cs typeface="Comic Sans MS" panose="030F0702030302020204" pitchFamily="66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  <a:cs typeface="Comic Sans MS" panose="030F0702030302020204" pitchFamily="66" charset="0"/>
              </a:rPr>
              <a:t>ddiogel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  <a:cs typeface="Comic Sans MS" panose="030F0702030302020204" pitchFamily="66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  <a:cs typeface="Comic Sans MS" panose="030F0702030302020204" pitchFamily="66" charset="0"/>
              </a:rPr>
              <a:t>ar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  <a:cs typeface="Comic Sans MS" panose="030F0702030302020204" pitchFamily="66" charset="0"/>
              </a:rPr>
              <a:t> y we a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dysgu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sut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i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ddanfon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cyfathrebiad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ar-lein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syml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ct val="118000"/>
              </a:lnSpc>
            </a:pP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Trafod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effaith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dathliadau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ar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deimladau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a’n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lles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emosiynol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. </a:t>
            </a:r>
          </a:p>
          <a:p>
            <a:pPr lvl="0">
              <a:lnSpc>
                <a:spcPct val="118000"/>
              </a:lnSpc>
            </a:pPr>
            <a:r>
              <a:rPr lang="en-GB" sz="1200" err="1">
                <a:latin typeface="Comic Sans MS"/>
              </a:rPr>
              <a:t>Deall</a:t>
            </a:r>
            <a:r>
              <a:rPr lang="en-GB" sz="1200" dirty="0">
                <a:latin typeface="Comic Sans MS"/>
              </a:rPr>
              <a:t> bod </a:t>
            </a:r>
            <a:r>
              <a:rPr lang="en-GB" sz="1200" err="1">
                <a:latin typeface="Comic Sans MS"/>
              </a:rPr>
              <a:t>pobl</a:t>
            </a:r>
            <a:r>
              <a:rPr lang="en-GB" sz="1200" dirty="0">
                <a:latin typeface="Comic Sans MS"/>
              </a:rPr>
              <a:t> </a:t>
            </a:r>
            <a:r>
              <a:rPr lang="en-GB" sz="1200" err="1">
                <a:latin typeface="Comic Sans MS"/>
              </a:rPr>
              <a:t>yn</a:t>
            </a:r>
            <a:r>
              <a:rPr lang="en-GB" sz="1200" dirty="0">
                <a:latin typeface="Comic Sans MS"/>
              </a:rPr>
              <a:t> </a:t>
            </a:r>
            <a:r>
              <a:rPr lang="en-GB" sz="1200" err="1">
                <a:latin typeface="Comic Sans MS"/>
              </a:rPr>
              <a:t>gwerthfawrogi</a:t>
            </a:r>
            <a:r>
              <a:rPr lang="en-GB" sz="1200" dirty="0">
                <a:latin typeface="Comic Sans MS"/>
              </a:rPr>
              <a:t> </a:t>
            </a:r>
            <a:r>
              <a:rPr lang="en-GB" sz="1200" err="1">
                <a:latin typeface="Comic Sans MS"/>
              </a:rPr>
              <a:t>pethau</a:t>
            </a:r>
            <a:r>
              <a:rPr lang="en-GB" sz="1200" dirty="0">
                <a:latin typeface="Comic Sans MS"/>
              </a:rPr>
              <a:t> </a:t>
            </a:r>
            <a:r>
              <a:rPr lang="en-GB" sz="1200" err="1">
                <a:latin typeface="Comic Sans MS"/>
              </a:rPr>
              <a:t>gwahanol</a:t>
            </a:r>
            <a:r>
              <a:rPr lang="en-GB" sz="1200" dirty="0">
                <a:latin typeface="Comic Sans MS"/>
              </a:rPr>
              <a:t> a </a:t>
            </a:r>
            <a:r>
              <a:rPr lang="en-GB" sz="1200" err="1">
                <a:latin typeface="Comic Sans MS"/>
              </a:rPr>
              <a:t>dayblygu</a:t>
            </a:r>
            <a:r>
              <a:rPr lang="en-GB" sz="1200" dirty="0">
                <a:latin typeface="Comic Sans MS"/>
              </a:rPr>
              <a:t> </a:t>
            </a:r>
            <a:r>
              <a:rPr lang="en-GB" sz="1200" err="1">
                <a:latin typeface="Comic Sans MS"/>
              </a:rPr>
              <a:t>ymdeimlad</a:t>
            </a:r>
            <a:r>
              <a:rPr lang="en-GB" sz="1200" dirty="0">
                <a:latin typeface="Comic Sans MS"/>
              </a:rPr>
              <a:t> o </a:t>
            </a:r>
            <a:r>
              <a:rPr lang="en-GB" sz="1200" err="1">
                <a:latin typeface="Comic Sans MS"/>
              </a:rPr>
              <a:t>hunaniaeth</a:t>
            </a:r>
            <a:r>
              <a:rPr lang="en-GB" sz="1200">
                <a:latin typeface="Comic Sans MS"/>
              </a:rPr>
              <a:t>.</a:t>
            </a:r>
            <a:endParaRPr lang="en-GB" sz="1200" kern="1400" dirty="0">
              <a:solidFill>
                <a:srgbClr val="000000"/>
              </a:solidFill>
              <a:effectLst/>
              <a:latin typeface="Comic Sans MS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</a:pPr>
            <a:endParaRPr lang="en-GB" sz="9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</a:pP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91D60B25-C2AF-4DC0-9C89-80D695A3AF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0297" y="1501049"/>
            <a:ext cx="3573780" cy="1620483"/>
          </a:xfrm>
          <a:prstGeom prst="rect">
            <a:avLst/>
          </a:prstGeom>
          <a:noFill/>
          <a:ln w="38100" algn="in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r>
              <a:rPr lang="en-GB" sz="1200" b="1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Y </a:t>
            </a:r>
            <a:r>
              <a:rPr lang="en-GB" sz="1200" b="1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Celfyddydau</a:t>
            </a:r>
            <a:r>
              <a:rPr lang="en-GB" sz="1200" b="1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b="1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Mynegiannol</a:t>
            </a:r>
            <a:endParaRPr lang="en-GB" sz="1200" b="1" kern="1400" dirty="0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Astudio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dawnsfeydd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sy’n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cael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eu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perfformio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mewn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gwyliau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 neu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garnifalau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Dysgu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symudiadau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Mwynhau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perfformio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en-GB" sz="1200" kern="1400" dirty="0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endParaRPr lang="en-GB" sz="1200" kern="1400" dirty="0">
              <a:solidFill>
                <a:srgbClr val="00000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Dysgu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caneuon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newydd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,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gwrando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ar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gerddoriaeth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garnifal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a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chwarae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patrymau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syml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ar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offerynnau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taro.  </a:t>
            </a:r>
          </a:p>
          <a:p>
            <a:pPr>
              <a:lnSpc>
                <a:spcPct val="116000"/>
              </a:lnSpc>
              <a:spcAft>
                <a:spcPts val="600"/>
              </a:spcAft>
            </a:pP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 </a:t>
            </a:r>
          </a:p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n-GB" sz="1000" kern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</a:p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n-GB" sz="1000" kern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</a:p>
          <a:p>
            <a:r>
              <a:rPr lang="en-GB" sz="1000" kern="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000" kern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</a:p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n-GB" sz="800" kern="1400" dirty="0">
                <a:solidFill>
                  <a:srgbClr val="FFC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 </a:t>
            </a: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8" name="Text Box 9">
            <a:extLst>
              <a:ext uri="{FF2B5EF4-FFF2-40B4-BE49-F238E27FC236}">
                <a16:creationId xmlns:a16="http://schemas.microsoft.com/office/drawing/2014/main" id="{0B70D9B5-B080-4996-9841-B542A31E7F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6923" y="368672"/>
            <a:ext cx="3865806" cy="2069727"/>
          </a:xfrm>
          <a:prstGeom prst="rect">
            <a:avLst/>
          </a:prstGeom>
          <a:noFill/>
          <a:ln w="38100" algn="in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r>
              <a:rPr lang="en-GB" sz="1200" b="1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 Y </a:t>
            </a:r>
            <a:r>
              <a:rPr lang="en-GB" sz="1200" b="1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Dyniaethau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</a:p>
          <a:p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Dysgu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am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ystod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o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wyliau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a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dathliadau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yng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Nghymru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ac o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gwmpas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y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byd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. </a:t>
            </a:r>
            <a:endParaRPr lang="en-GB" sz="1200" kern="1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Mwynhau’r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syniad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o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berthyn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i’n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cymuned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leol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ac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Gymru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  <a:endParaRPr lang="en-GB" sz="1200" kern="1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Mwynhau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darganfod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ynglŷn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â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sut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y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mae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pobl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mewn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gwahanol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lefydd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yn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y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byd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yn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byw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  <a:endParaRPr lang="en-GB" sz="1200" kern="1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Adnabod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tebygrwydd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a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gwahaniaethau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rhwng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Cymru a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gwledydd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eraill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  <a:endParaRPr lang="en-GB" sz="1200" kern="1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Dysgu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am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hanes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Gŵyl</a:t>
            </a:r>
            <a:r>
              <a:rPr lang="en-GB" sz="1200" kern="1400" dirty="0">
                <a:solidFill>
                  <a:srgbClr val="000000"/>
                </a:solidFill>
                <a:latin typeface="Comic Sans MS"/>
                <a:ea typeface="Times New Roman" panose="02020603050405020304" pitchFamily="18" charset="0"/>
              </a:rPr>
              <a:t> Eid a </a:t>
            </a:r>
            <a:r>
              <a:rPr lang="en-GB" sz="1200" kern="1400" dirty="0" err="1">
                <a:solidFill>
                  <a:srgbClr val="000000"/>
                </a:solidFill>
                <a:latin typeface="Comic Sans MS"/>
                <a:ea typeface="Times New Roman" panose="02020603050405020304" pitchFamily="18" charset="0"/>
              </a:rPr>
              <a:t>Gŵyl</a:t>
            </a:r>
            <a:r>
              <a:rPr lang="en-GB" sz="1200" kern="1400" dirty="0">
                <a:solidFill>
                  <a:srgbClr val="000000"/>
                </a:solidFill>
                <a:latin typeface="Comic Sans MS"/>
                <a:ea typeface="Times New Roman" panose="02020603050405020304" pitchFamily="18" charset="0"/>
              </a:rPr>
              <a:t> y 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Pasg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.</a:t>
            </a:r>
          </a:p>
          <a:p>
            <a:pPr marL="457200">
              <a:lnSpc>
                <a:spcPct val="118000"/>
              </a:lnSpc>
            </a:pP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457200">
              <a:lnSpc>
                <a:spcPct val="118000"/>
              </a:lnSpc>
              <a:spcAft>
                <a:spcPts val="600"/>
              </a:spcAft>
            </a:pP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</a:pP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457200">
              <a:lnSpc>
                <a:spcPct val="118000"/>
              </a:lnSpc>
              <a:spcAft>
                <a:spcPts val="600"/>
              </a:spcAft>
            </a:pP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</a:pP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457200">
              <a:lnSpc>
                <a:spcPct val="118000"/>
              </a:lnSpc>
              <a:spcAft>
                <a:spcPts val="600"/>
              </a:spcAft>
            </a:pP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</a:pP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9" name="Text Box 8">
            <a:extLst>
              <a:ext uri="{FF2B5EF4-FFF2-40B4-BE49-F238E27FC236}">
                <a16:creationId xmlns:a16="http://schemas.microsoft.com/office/drawing/2014/main" id="{AC656062-4BE3-4690-BD11-6BB311EECE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9937" y="3360661"/>
            <a:ext cx="2870200" cy="1168400"/>
          </a:xfrm>
          <a:prstGeom prst="rect">
            <a:avLst/>
          </a:prstGeom>
          <a:noFill/>
          <a:ln w="22225" algn="in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n-GB" sz="10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Ewch</a:t>
            </a:r>
            <a:r>
              <a:rPr lang="en-GB" sz="10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i’r</a:t>
            </a:r>
            <a:r>
              <a:rPr lang="en-GB" sz="10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wefan</a:t>
            </a:r>
            <a:r>
              <a:rPr lang="en-GB" sz="10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</a:t>
            </a:r>
            <a:r>
              <a:rPr lang="en-GB" sz="10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adran</a:t>
            </a:r>
            <a:r>
              <a:rPr lang="en-GB" sz="10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‘</a:t>
            </a:r>
            <a:r>
              <a:rPr lang="en-GB" sz="10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G</a:t>
            </a:r>
            <a:r>
              <a:rPr lang="en-GB" sz="10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waith </a:t>
            </a:r>
            <a:r>
              <a:rPr lang="en-GB" sz="10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Cartref</a:t>
            </a:r>
            <a:r>
              <a:rPr lang="en-GB" sz="10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’ </a:t>
            </a:r>
            <a:r>
              <a:rPr lang="en-GB" sz="10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</a:t>
            </a:r>
            <a:r>
              <a:rPr lang="en-GB" sz="10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weld </a:t>
            </a:r>
            <a:r>
              <a:rPr lang="en-GB" sz="10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bwydlen</a:t>
            </a:r>
            <a:r>
              <a:rPr lang="en-GB" sz="10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gwaith</a:t>
            </a:r>
            <a:r>
              <a:rPr lang="en-GB" sz="10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cartref</a:t>
            </a:r>
            <a:r>
              <a:rPr lang="en-GB" sz="10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y </a:t>
            </a:r>
            <a:r>
              <a:rPr lang="en-GB" sz="10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tymor</a:t>
            </a:r>
            <a:r>
              <a:rPr lang="en-GB" sz="10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. </a:t>
            </a:r>
          </a:p>
          <a:p>
            <a:pPr>
              <a:lnSpc>
                <a:spcPct val="118000"/>
              </a:lnSpc>
              <a:spcAft>
                <a:spcPts val="600"/>
              </a:spcAft>
            </a:pPr>
            <a:endParaRPr lang="en-GB" sz="1000" kern="1400" dirty="0">
              <a:solidFill>
                <a:srgbClr val="00000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r>
              <a:rPr lang="en-GB" sz="1000" dirty="0">
                <a:latin typeface="Comic Sans MS" panose="030F0702030302020204" pitchFamily="66" charset="0"/>
                <a:hlinkClick r:id="rId3"/>
              </a:rPr>
              <a:t>Gwaith Cartref/Homework</a:t>
            </a:r>
            <a:endParaRPr lang="en-GB" sz="1000" dirty="0">
              <a:latin typeface="Comic Sans MS" panose="030F0702030302020204" pitchFamily="66" charset="0"/>
            </a:endParaRPr>
          </a:p>
        </p:txBody>
      </p:sp>
      <p:sp>
        <p:nvSpPr>
          <p:cNvPr id="10" name="Text Box 6">
            <a:extLst>
              <a:ext uri="{FF2B5EF4-FFF2-40B4-BE49-F238E27FC236}">
                <a16:creationId xmlns:a16="http://schemas.microsoft.com/office/drawing/2014/main" id="{1FE223ED-5263-4FBE-8D73-A073567FA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32936" y="2631944"/>
            <a:ext cx="3573780" cy="1891180"/>
          </a:xfrm>
          <a:prstGeom prst="rect">
            <a:avLst/>
          </a:prstGeom>
          <a:noFill/>
          <a:ln w="38100" algn="in">
            <a:solidFill>
              <a:srgbClr val="0070C0"/>
            </a:solidFill>
            <a:miter lim="800000"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n-GB" sz="1000" b="1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Gwyddoniaeth</a:t>
            </a:r>
            <a:r>
              <a:rPr lang="en-GB" sz="1000" b="1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a </a:t>
            </a:r>
            <a:r>
              <a:rPr lang="en-GB" sz="1000" b="1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Thechnoleg</a:t>
            </a: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</a:pPr>
            <a:r>
              <a:rPr lang="en-GB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Dylunio</a:t>
            </a:r>
            <a:r>
              <a:rPr lang="en-GB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a </a:t>
            </a:r>
            <a:r>
              <a:rPr lang="en-GB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chreu</a:t>
            </a:r>
            <a:r>
              <a:rPr lang="en-GB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eitem</a:t>
            </a:r>
            <a:r>
              <a:rPr lang="en-GB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o </a:t>
            </a:r>
            <a:r>
              <a:rPr lang="en-GB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fwyd</a:t>
            </a:r>
            <a:r>
              <a:rPr lang="en-GB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ar</a:t>
            </a:r>
            <a:r>
              <a:rPr lang="en-GB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gyfer</a:t>
            </a:r>
            <a:r>
              <a:rPr lang="en-GB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dathliad</a:t>
            </a:r>
            <a:r>
              <a:rPr lang="en-GB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arbennig</a:t>
            </a:r>
            <a:r>
              <a:rPr lang="en-GB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</a:pPr>
            <a:endParaRPr lang="en-GB" sz="1200" kern="1400" dirty="0">
              <a:solidFill>
                <a:srgbClr val="00000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</a:pPr>
            <a:r>
              <a:rPr lang="en-GB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Datblygu</a:t>
            </a:r>
            <a:r>
              <a:rPr lang="en-GB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ein</a:t>
            </a:r>
            <a:r>
              <a:rPr lang="en-GB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sgiliau</a:t>
            </a:r>
            <a:r>
              <a:rPr lang="en-GB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codio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 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drwy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roi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cyfarwyddiadau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degan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rhaglenadwy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neu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gan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ddefnyddio</a:t>
            </a:r>
            <a:r>
              <a:rPr lang="en-GB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rhaglen</a:t>
            </a:r>
            <a:r>
              <a:rPr lang="en-GB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godio</a:t>
            </a:r>
            <a:r>
              <a:rPr lang="en-GB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ar</a:t>
            </a:r>
            <a:r>
              <a:rPr lang="en-GB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y </a:t>
            </a:r>
            <a:r>
              <a:rPr lang="en-GB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cyfrifiadur</a:t>
            </a:r>
            <a:r>
              <a:rPr lang="en-GB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  <a:endParaRPr lang="en-GB" sz="1200" kern="1400" dirty="0">
              <a:solidFill>
                <a:srgbClr val="00000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</a:pPr>
            <a:r>
              <a:rPr lang="en-GB" sz="900" kern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</a:p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n-GB" sz="10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 </a:t>
            </a: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1" name="Text Box 11">
            <a:extLst>
              <a:ext uri="{FF2B5EF4-FFF2-40B4-BE49-F238E27FC236}">
                <a16:creationId xmlns:a16="http://schemas.microsoft.com/office/drawing/2014/main" id="{4C772BD8-58AD-4D6D-980A-FE7479F368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8532" y="4716669"/>
            <a:ext cx="3305175" cy="1923602"/>
          </a:xfrm>
          <a:prstGeom prst="rect">
            <a:avLst/>
          </a:prstGeom>
          <a:noFill/>
          <a:ln w="31750" algn="in">
            <a:solidFill>
              <a:schemeClr val="accent1"/>
            </a:solidFill>
            <a:prstDash val="solid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r>
              <a:rPr lang="en-GB" sz="1200" b="1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Mathemateg</a:t>
            </a:r>
            <a:r>
              <a:rPr lang="en-GB" sz="1200" b="1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a </a:t>
            </a:r>
            <a:r>
              <a:rPr lang="en-GB" sz="1200" b="1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Rhifedd</a:t>
            </a:r>
            <a:endParaRPr lang="en-GB" sz="1200" b="1" kern="1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Ymarfer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cyfrif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,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darllen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,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ysgrifennu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a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threfnu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rhifau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</a:p>
          <a:p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Ymarfer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a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gwella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sgiliau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adio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 a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/>
                <a:ea typeface="Times New Roman" panose="02020603050405020304" pitchFamily="18" charset="0"/>
              </a:rPr>
              <a:t>thynnu</a:t>
            </a:r>
            <a:r>
              <a:rPr lang="en-GB" sz="1200" kern="1400" dirty="0">
                <a:solidFill>
                  <a:srgbClr val="000000"/>
                </a:solidFill>
                <a:latin typeface="Comic Sans MS"/>
                <a:ea typeface="Times New Roman" panose="02020603050405020304" pitchFamily="18" charset="0"/>
              </a:rPr>
              <a:t>. </a:t>
            </a:r>
            <a:endParaRPr lang="en-GB" sz="1200" kern="1400" dirty="0">
              <a:solidFill>
                <a:srgbClr val="000000"/>
              </a:solidFill>
              <a:effectLst/>
              <a:latin typeface="Comic Sans MS"/>
              <a:ea typeface="Times New Roman" panose="02020603050405020304" pitchFamily="18" charset="0"/>
            </a:endParaRPr>
          </a:p>
          <a:p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Defnyddio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arian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ac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ymarfer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rhoi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newid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</a:p>
          <a:p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Datblygu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ein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sgiliau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darllen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y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cloc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</a:p>
          <a:p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Chwarae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llawer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o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gêmau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mathemateg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pen a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mwynhau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datrys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problemau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ct val="118000"/>
              </a:lnSpc>
              <a:spcAft>
                <a:spcPts val="600"/>
              </a:spcAft>
            </a:pPr>
            <a:endParaRPr lang="en-GB" sz="1200" kern="1400" dirty="0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2" name="Text Box 2">
            <a:extLst>
              <a:ext uri="{FF2B5EF4-FFF2-40B4-BE49-F238E27FC236}">
                <a16:creationId xmlns:a16="http://schemas.microsoft.com/office/drawing/2014/main" id="{04E2E747-3FBB-4BEF-8E74-76153D833C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367" y="3953435"/>
            <a:ext cx="4410075" cy="2658710"/>
          </a:xfrm>
          <a:prstGeom prst="rect">
            <a:avLst/>
          </a:prstGeom>
          <a:noFill/>
          <a:ln w="38100" cmpd="sng" algn="in">
            <a:solidFill>
              <a:schemeClr val="accent1"/>
            </a:solidFill>
            <a:prstDash val="solid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n-GB" sz="1200" b="1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Ieithoedd</a:t>
            </a:r>
            <a:r>
              <a:rPr lang="en-GB" sz="1200" b="1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, </a:t>
            </a:r>
            <a:r>
              <a:rPr lang="en-GB" sz="1200" b="1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Llythrennedd</a:t>
            </a:r>
            <a:r>
              <a:rPr lang="en-GB" sz="1200" b="1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a </a:t>
            </a:r>
            <a:r>
              <a:rPr lang="en-GB" sz="1200" b="1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Chyfathrebu</a:t>
            </a:r>
            <a:endParaRPr lang="en-GB" sz="1200" b="1" kern="1400" dirty="0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n-GB" sz="1200" kern="1400" dirty="0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Creu cornel </a:t>
            </a:r>
            <a:r>
              <a:rPr lang="en-GB" sz="1200" kern="1400" dirty="0" err="1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chwarae</a:t>
            </a:r>
            <a:r>
              <a:rPr lang="en-GB" sz="1200" kern="1400" dirty="0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 ‘</a:t>
            </a:r>
            <a:r>
              <a:rPr lang="en-GB" sz="1200" kern="1400" dirty="0" err="1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Siop</a:t>
            </a:r>
            <a:r>
              <a:rPr lang="en-GB" sz="1200" kern="1400" dirty="0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Lluniau</a:t>
            </a:r>
            <a:r>
              <a:rPr lang="en-GB" sz="1200" kern="1400" dirty="0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Llon</a:t>
            </a:r>
            <a:r>
              <a:rPr lang="en-GB" sz="1200" kern="1400" dirty="0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’ a  </a:t>
            </a:r>
            <a:r>
              <a:rPr lang="en-GB" sz="1200" kern="1400" dirty="0" err="1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mwynhau</a:t>
            </a:r>
            <a:r>
              <a:rPr lang="en-GB" sz="1200" kern="1400" dirty="0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gwisgo</a:t>
            </a:r>
            <a:r>
              <a:rPr lang="en-GB" sz="1200" kern="1400" dirty="0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i</a:t>
            </a:r>
            <a:r>
              <a:rPr lang="en-GB" sz="1200" kern="1400" dirty="0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fyny</a:t>
            </a:r>
            <a:r>
              <a:rPr lang="en-GB" sz="1200" kern="1400" dirty="0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, </a:t>
            </a:r>
            <a:r>
              <a:rPr lang="en-GB" sz="1200" kern="1400" dirty="0" err="1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trafod</a:t>
            </a:r>
            <a:r>
              <a:rPr lang="en-GB" sz="1200" kern="1400" dirty="0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arian</a:t>
            </a:r>
            <a:r>
              <a:rPr lang="en-GB" sz="1200" kern="1400" dirty="0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 a  bod </a:t>
            </a:r>
            <a:r>
              <a:rPr lang="en-GB" sz="1200" kern="1400" dirty="0" err="1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yn</a:t>
            </a:r>
            <a:r>
              <a:rPr lang="en-GB" sz="1200" kern="1400" dirty="0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ffotograffwyr</a:t>
            </a:r>
            <a:r>
              <a:rPr lang="en-GB" sz="1200" kern="1400" dirty="0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proffesiynol</a:t>
            </a:r>
            <a:r>
              <a:rPr lang="en-GB" sz="1200" kern="1400" dirty="0">
                <a:solidFill>
                  <a:srgbClr val="FF0000"/>
                </a:solidFill>
                <a:effectLst/>
                <a:latin typeface="Comic Sans MS"/>
                <a:ea typeface="Times New Roman" panose="02020603050405020304" pitchFamily="18" charset="0"/>
              </a:rPr>
              <a:t>!</a:t>
            </a:r>
          </a:p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Darllen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a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gwrando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ar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amrywiaeth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 o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straeon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a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llyfrau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ffeithiol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Dal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ati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ddatblygu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ein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sgiliau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darllen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Mwynhau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ysgrifennu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mewn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pob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math o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ddulliau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gwahanol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,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gan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gynnwys</a:t>
            </a:r>
            <a:r>
              <a:rPr lang="en-GB" sz="1200" b="1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b="1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gwahoddiad</a:t>
            </a:r>
            <a:r>
              <a:rPr lang="en-GB" sz="1200" b="1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, </a:t>
            </a:r>
            <a:r>
              <a:rPr lang="en-GB" sz="1200" b="1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cerdd</a:t>
            </a:r>
            <a:r>
              <a:rPr lang="en-GB" sz="1200" b="1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b="1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acrostig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Parhau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ymarfer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ein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sgiliau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sillafu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a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dysgu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ffurfio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llythrennau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yn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200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gywir</a:t>
            </a:r>
            <a:r>
              <a:rPr lang="en-GB" sz="1200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ct val="118000"/>
              </a:lnSpc>
              <a:spcAft>
                <a:spcPts val="600"/>
              </a:spcAft>
            </a:pPr>
            <a:endParaRPr lang="en-GB" sz="1200" kern="1400" dirty="0">
              <a:solidFill>
                <a:srgbClr val="00000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</a:pP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</a:pP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457200">
              <a:lnSpc>
                <a:spcPct val="118000"/>
              </a:lnSpc>
              <a:spcAft>
                <a:spcPts val="600"/>
              </a:spcAft>
            </a:pP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</a:pP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3" name="Text Box 2">
            <a:extLst>
              <a:ext uri="{FF2B5EF4-FFF2-40B4-BE49-F238E27FC236}">
                <a16:creationId xmlns:a16="http://schemas.microsoft.com/office/drawing/2014/main" id="{04B6FE31-A9A5-4D89-A083-67A3807F36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5082" y="4654924"/>
            <a:ext cx="2991633" cy="840441"/>
          </a:xfrm>
          <a:prstGeom prst="rect">
            <a:avLst/>
          </a:prstGeom>
          <a:solidFill>
            <a:srgbClr val="FFFFFF"/>
          </a:solidFill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s-ES" sz="1200" b="1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Ymweliadau</a:t>
            </a:r>
            <a:r>
              <a:rPr lang="es-ES" sz="1200" b="1" kern="14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/</a:t>
            </a:r>
            <a:r>
              <a:rPr lang="es-ES" sz="1200" b="1" kern="14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Profiadau</a:t>
            </a:r>
            <a:endParaRPr lang="es-ES" sz="1200" b="1" kern="1400" dirty="0">
              <a:solidFill>
                <a:srgbClr val="00000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</a:pPr>
            <a:r>
              <a:rPr lang="es-ES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Cymryd</a:t>
            </a:r>
            <a:r>
              <a:rPr lang="es-ES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s-ES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rhan</a:t>
            </a:r>
            <a:r>
              <a:rPr lang="es-ES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s-ES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mewn</a:t>
            </a:r>
            <a:r>
              <a:rPr lang="es-ES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s-ES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gweithdy</a:t>
            </a:r>
            <a:r>
              <a:rPr lang="es-ES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lang="es-ES" sz="1200" kern="1400" dirty="0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dawns</a:t>
            </a:r>
            <a:r>
              <a:rPr lang="es-ES" sz="1200" kern="1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ct val="118000"/>
              </a:lnSpc>
              <a:spcAft>
                <a:spcPts val="600"/>
              </a:spcAft>
            </a:pPr>
            <a:endParaRPr lang="en-GB" sz="10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3DE59CD-E4CF-4FE1-B907-4C3CD1579606}"/>
              </a:ext>
            </a:extLst>
          </p:cNvPr>
          <p:cNvSpPr txBox="1"/>
          <p:nvPr/>
        </p:nvSpPr>
        <p:spPr>
          <a:xfrm>
            <a:off x="8534400" y="5809129"/>
            <a:ext cx="3305175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Y </a:t>
            </a:r>
            <a:r>
              <a:rPr lang="en-GB" sz="1200" dirty="0" err="1">
                <a:latin typeface="Comic Sans MS" panose="030F0702030302020204" pitchFamily="66" charset="0"/>
              </a:rPr>
              <a:t>Cywaith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Cloi</a:t>
            </a:r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1200" dirty="0" err="1">
                <a:latin typeface="Comic Sans MS" panose="030F0702030302020204" pitchFamily="66" charset="0"/>
              </a:rPr>
              <a:t>Cynllunio</a:t>
            </a:r>
            <a:r>
              <a:rPr lang="en-GB" sz="1200" dirty="0">
                <a:latin typeface="Comic Sans MS" panose="030F0702030302020204" pitchFamily="66" charset="0"/>
              </a:rPr>
              <a:t> a </a:t>
            </a:r>
            <a:r>
              <a:rPr lang="en-GB" sz="1200" dirty="0" err="1">
                <a:latin typeface="Comic Sans MS" panose="030F0702030302020204" pitchFamily="66" charset="0"/>
              </a:rPr>
              <a:t>threfnu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dathliad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ein</a:t>
            </a:r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dirty="0" err="1">
                <a:latin typeface="Comic Sans MS" panose="030F0702030302020204" pitchFamily="66" charset="0"/>
              </a:rPr>
              <a:t>hunain</a:t>
            </a:r>
            <a:r>
              <a:rPr lang="en-GB" sz="1200" dirty="0">
                <a:latin typeface="Comic Sans MS" panose="030F0702030302020204" pitchFamily="66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4971169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ef33da2-837f-4060-8c21-b68827e6a78c">
      <Terms xmlns="http://schemas.microsoft.com/office/infopath/2007/PartnerControls"/>
    </lcf76f155ced4ddcb4097134ff3c332f>
    <TaxCatchAll xmlns="b6c1ac6e-4269-4820-bd87-56f038be53e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71F524503E1E14CB3DA7C3EE51F6F87" ma:contentTypeVersion="19" ma:contentTypeDescription="Create a new document." ma:contentTypeScope="" ma:versionID="e281b803916ed03d2b88ccfd2b77aee7">
  <xsd:schema xmlns:xsd="http://www.w3.org/2001/XMLSchema" xmlns:xs="http://www.w3.org/2001/XMLSchema" xmlns:p="http://schemas.microsoft.com/office/2006/metadata/properties" xmlns:ns2="aef33da2-837f-4060-8c21-b68827e6a78c" xmlns:ns3="b6c1ac6e-4269-4820-bd87-56f038be53e7" targetNamespace="http://schemas.microsoft.com/office/2006/metadata/properties" ma:root="true" ma:fieldsID="423bff0b49dfdd8ea407e4150d60c996" ns2:_="" ns3:_="">
    <xsd:import namespace="aef33da2-837f-4060-8c21-b68827e6a78c"/>
    <xsd:import namespace="b6c1ac6e-4269-4820-bd87-56f038be53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f33da2-837f-4060-8c21-b68827e6a7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c1ac6e-4269-4820-bd87-56f038be53e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957bd2b8-15bd-46a1-9775-e6d6169cbd35}" ma:internalName="TaxCatchAll" ma:showField="CatchAllData" ma:web="b6c1ac6e-4269-4820-bd87-56f038be53e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84D42CD-5F26-4789-A92F-4220183E5EBC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  <ds:schemaRef ds:uri="http://schemas.microsoft.com/office/infopath/2007/PartnerControls"/>
    <ds:schemaRef ds:uri="aef33da2-837f-4060-8c21-b68827e6a78c"/>
    <ds:schemaRef ds:uri="http://schemas.openxmlformats.org/package/2006/metadata/core-properties"/>
    <ds:schemaRef ds:uri="b6c1ac6e-4269-4820-bd87-56f038be53e7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9295C02-25D9-4C58-9051-914C275D774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B6D0162-13AB-4ED2-BEAB-6FCBE1AE6C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ef33da2-837f-4060-8c21-b68827e6a78c"/>
    <ds:schemaRef ds:uri="b6c1ac6e-4269-4820-bd87-56f038be53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637</Words>
  <Application>Microsoft Macintosh PowerPoint</Application>
  <PresentationFormat>Widescreen</PresentationFormat>
  <Paragraphs>87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Williams (YGG Brynymor)</dc:creator>
  <cp:lastModifiedBy>A Williams (YGG Brynymor)</cp:lastModifiedBy>
  <cp:revision>23</cp:revision>
  <dcterms:created xsi:type="dcterms:W3CDTF">2023-01-19T16:56:08Z</dcterms:created>
  <dcterms:modified xsi:type="dcterms:W3CDTF">2026-01-09T13:56:26Z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0x010100E71F524503E1E14CB3DA7C3EE51F6F87</vt:lpwstr>
  </property>
  <property fmtid="{D5CDD505-2E9C-101B-9397-08002B2CF9AE}" pid="3" name="MediaServiceImageTags">
    <vt:lpwstr/>
  </property>
</Properties>
</file>