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>
        <p:scale>
          <a:sx n="81" d="100"/>
          <a:sy n="81" d="100"/>
        </p:scale>
        <p:origin x="-96" y="-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sa/3.0/" TargetMode="External"/><Relationship Id="rId7" Type="http://schemas.openxmlformats.org/officeDocument/2006/relationships/hyperlink" Target="http://www.flickr.com/photos/awdrey/4308600683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commons.wikimedia.org/wiki/File:1970s_Laura_Ashley_dresses_05.jpg" TargetMode="External"/><Relationship Id="rId5" Type="http://schemas.openxmlformats.org/officeDocument/2006/relationships/hyperlink" Target="https://creativecommons.org/licenses/by-nc/3.0/" TargetMode="Externa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/3.0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www.creativity103.com/backgrounds/index.htm" TargetMode="External"/><Relationship Id="rId5" Type="http://schemas.openxmlformats.org/officeDocument/2006/relationships/hyperlink" Target="https://www.flickr.com/photos/ell-r-brown/4730359454/" TargetMode="Externa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nc-nd/3.0/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jpeg"/><Relationship Id="rId4" Type="http://schemas.openxmlformats.org/officeDocument/2006/relationships/hyperlink" Target="https://trendoffice.blogspot.com/2016/10/great-sales-for-october.html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5" Type="http://schemas.openxmlformats.org/officeDocument/2006/relationships/hyperlink" Target="http://www.dirtandnoise.com/2014/05/derby-mint-julep-500-fridays-tm.html" TargetMode="External"/><Relationship Id="rId4" Type="http://schemas.openxmlformats.org/officeDocument/2006/relationships/hyperlink" Target="https://creativecommons.org/licenses/by-nd/3.0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5" Type="http://schemas.openxmlformats.org/officeDocument/2006/relationships/hyperlink" Target="http://www.flickr.com/photos/momo_mika/4562676910/" TargetMode="External"/><Relationship Id="rId4" Type="http://schemas.openxmlformats.org/officeDocument/2006/relationships/hyperlink" Target="https://creativecommons.org/licenses/by/3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>
            <a:normAutofit/>
          </a:bodyPr>
          <a:lstStyle/>
          <a:p>
            <a:r>
              <a:rPr lang="en-US" sz="3600">
                <a:cs typeface="Calibri Light"/>
              </a:rPr>
              <a:t>Laura Ashley</a:t>
            </a:r>
            <a:endParaRPr lang="en-US" sz="360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95944"/>
            <a:ext cx="9144000" cy="138974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 dirty="0">
                <a:cs typeface="Calibri"/>
              </a:rPr>
              <a:t>Gan   Martha Lane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FCA360B-5D2D-4FA1-A3EC-37DF2B0B6B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cs typeface="Calibri Light"/>
              </a:rPr>
              <a:t>Roedd</a:t>
            </a:r>
            <a:r>
              <a:rPr lang="en-US" dirty="0">
                <a:cs typeface="Calibri Light"/>
              </a:rPr>
              <a:t> Laura Ashley  </a:t>
            </a:r>
            <a:r>
              <a:rPr lang="en-US" dirty="0" err="1">
                <a:cs typeface="Calibri Light"/>
              </a:rPr>
              <a:t>wedi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dylunio</a:t>
            </a:r>
            <a:r>
              <a:rPr lang="en-US" dirty="0">
                <a:cs typeface="Calibri Light"/>
              </a:rPr>
              <a:t> </a:t>
            </a:r>
            <a:r>
              <a:rPr lang="en-US" dirty="0" err="1">
                <a:cs typeface="Calibri Light"/>
              </a:rPr>
              <a:t>ffrociau</a:t>
            </a:r>
            <a:r>
              <a:rPr lang="en-US" dirty="0">
                <a:cs typeface="Calibri Light"/>
              </a:rPr>
              <a:t>.</a:t>
            </a:r>
            <a:endParaRPr lang="en-US" dirty="0" err="1">
              <a:cs typeface="Calibri Light"/>
            </a:endParaRPr>
          </a:p>
        </p:txBody>
      </p:sp>
      <p:pic>
        <p:nvPicPr>
          <p:cNvPr id="5" name="Picture 5" descr="A group of people standing in a room&#10;&#10;Description generated with high confidence">
            <a:extLst>
              <a:ext uri="{FF2B5EF4-FFF2-40B4-BE49-F238E27FC236}">
                <a16:creationId xmlns:a16="http://schemas.microsoft.com/office/drawing/2014/main" xmlns="" id="{BD67FD97-BD4E-4062-A043-E7527CEF6B89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1797248" y="1825625"/>
            <a:ext cx="3263503" cy="4351338"/>
          </a:xfrm>
          <a:prstGeom prst="rect">
            <a:avLst/>
          </a:prstGeom>
        </p:spPr>
      </p:pic>
      <p:pic>
        <p:nvPicPr>
          <p:cNvPr id="9" name="Picture 9" descr="A close up of a logo&#10;&#10;Description generated with high confidence">
            <a:extLst>
              <a:ext uri="{FF2B5EF4-FFF2-40B4-BE49-F238E27FC236}">
                <a16:creationId xmlns:a16="http://schemas.microsoft.com/office/drawing/2014/main" xmlns="" id="{9EF0FF4E-76A7-4B90-B838-C116AC35E26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837473B0-CC2E-450A-ABE3-18F120FF3D39}">
                <a1611:picAttrSrcUrl xmlns:a1611="http://schemas.microsoft.com/office/drawing/2016/11/main" xmlns="" r:id="rId5"/>
              </a:ext>
            </a:extLst>
          </a:blip>
          <a:stretch>
            <a:fillRect/>
          </a:stretch>
        </p:blipFill>
        <p:spPr>
          <a:xfrm>
            <a:off x="6172200" y="2151301"/>
            <a:ext cx="5181600" cy="369998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90D66F91-D831-459E-885A-BA1D7AA24E3E}"/>
              </a:ext>
            </a:extLst>
          </p:cNvPr>
          <p:cNvSpPr txBox="1"/>
          <p:nvPr/>
        </p:nvSpPr>
        <p:spPr>
          <a:xfrm>
            <a:off x="1797050" y="6176963"/>
            <a:ext cx="3263900" cy="317500"/>
          </a:xfrm>
          <a:prstGeom prst="rect">
            <a:avLst/>
          </a:prstGeom>
        </p:spPr>
        <p:txBody>
          <a:bodyPr>
            <a:normAutofit fontScale="55000" lnSpcReduction="20000"/>
          </a:bodyPr>
          <a:lstStyle/>
          <a:p>
            <a:r>
              <a:rPr lang="en-US">
                <a:hlinkClick r:id="rId6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3"/>
              </a:rPr>
              <a:t>CC BY-SA</a:t>
            </a:r>
            <a:r>
              <a:rPr lang="en-US"/>
              <a:t>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0454B3B6-AD29-4FAA-9175-04A455F3F8DD}"/>
              </a:ext>
            </a:extLst>
          </p:cNvPr>
          <p:cNvSpPr txBox="1"/>
          <p:nvPr/>
        </p:nvSpPr>
        <p:spPr>
          <a:xfrm>
            <a:off x="6172200" y="5851525"/>
            <a:ext cx="5181600" cy="317500"/>
          </a:xfrm>
          <a:prstGeom prst="rect">
            <a:avLst/>
          </a:prstGeom>
        </p:spPr>
        <p:txBody>
          <a:bodyPr>
            <a:normAutofit fontScale="85000" lnSpcReduction="10000"/>
          </a:bodyPr>
          <a:lstStyle/>
          <a:p>
            <a:r>
              <a:rPr lang="en-US">
                <a:hlinkClick r:id="rId7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5"/>
              </a:rPr>
              <a:t>CC BY-NC</a:t>
            </a:r>
            <a:r>
              <a:rPr lang="en-US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653114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A601562-74B2-4BBA-B17A-F9E0806F86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cs typeface="Calibri Light"/>
              </a:rPr>
              <a:t>Roedd</a:t>
            </a:r>
            <a:r>
              <a:rPr lang="en-US" dirty="0">
                <a:cs typeface="Calibri Light"/>
              </a:rPr>
              <a:t> Laura Ashley </a:t>
            </a:r>
            <a:r>
              <a:rPr lang="en-US" dirty="0" err="1">
                <a:cs typeface="Calibri Light"/>
              </a:rPr>
              <a:t>wedi</a:t>
            </a:r>
            <a:r>
              <a:rPr lang="en-US" dirty="0">
                <a:cs typeface="Calibri Light"/>
              </a:rPr>
              <a:t> </a:t>
            </a:r>
            <a:r>
              <a:rPr lang="en-US" dirty="0" err="1">
                <a:cs typeface="Calibri Light"/>
              </a:rPr>
              <a:t>creu</a:t>
            </a:r>
            <a:r>
              <a:rPr lang="en-US" dirty="0">
                <a:cs typeface="Calibri Light"/>
              </a:rPr>
              <a:t>  </a:t>
            </a:r>
            <a:r>
              <a:rPr lang="en-US" dirty="0" err="1">
                <a:cs typeface="Calibri Light"/>
              </a:rPr>
              <a:t>siop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o'r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enw</a:t>
            </a:r>
            <a:r>
              <a:rPr lang="en-US" dirty="0">
                <a:cs typeface="Calibri Light"/>
              </a:rPr>
              <a:t>  Laura Ashley.</a:t>
            </a:r>
            <a:endParaRPr lang="en-US" dirty="0"/>
          </a:p>
        </p:txBody>
      </p:sp>
      <p:pic>
        <p:nvPicPr>
          <p:cNvPr id="5" name="Picture 5" descr="A store front at day&#10;&#10;Description generated with very high confidence">
            <a:extLst>
              <a:ext uri="{FF2B5EF4-FFF2-40B4-BE49-F238E27FC236}">
                <a16:creationId xmlns:a16="http://schemas.microsoft.com/office/drawing/2014/main" xmlns="" id="{BBB501D7-D5CC-4D98-B0F4-A3D0416C3C05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838200" y="2058194"/>
            <a:ext cx="5181600" cy="3886200"/>
          </a:xfrm>
          <a:prstGeom prst="rect">
            <a:avLst/>
          </a:prstGeom>
        </p:spPr>
      </p:pic>
      <p:pic>
        <p:nvPicPr>
          <p:cNvPr id="9" name="Picture 9" descr="A picture containing tennis, racket&#10;&#10;Description generated with high confidence">
            <a:extLst>
              <a:ext uri="{FF2B5EF4-FFF2-40B4-BE49-F238E27FC236}">
                <a16:creationId xmlns:a16="http://schemas.microsoft.com/office/drawing/2014/main" xmlns="" id="{BED6337B-6245-4143-93D7-22EA783A444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6172200" y="2058194"/>
            <a:ext cx="5181600" cy="3886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2E1A2908-5869-4293-84AE-97A02858250E}"/>
              </a:ext>
            </a:extLst>
          </p:cNvPr>
          <p:cNvSpPr txBox="1"/>
          <p:nvPr/>
        </p:nvSpPr>
        <p:spPr>
          <a:xfrm>
            <a:off x="838200" y="5945188"/>
            <a:ext cx="5181600" cy="317500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r>
              <a:rPr lang="en-US">
                <a:hlinkClick r:id="rId5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3"/>
              </a:rPr>
              <a:t>CC BY</a:t>
            </a:r>
            <a:r>
              <a:rPr lang="en-US"/>
              <a:t>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774432FB-3051-4997-83B5-58D9B08021D9}"/>
              </a:ext>
            </a:extLst>
          </p:cNvPr>
          <p:cNvSpPr txBox="1"/>
          <p:nvPr/>
        </p:nvSpPr>
        <p:spPr>
          <a:xfrm>
            <a:off x="6172200" y="5945188"/>
            <a:ext cx="5181600" cy="317500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r>
              <a:rPr lang="en-US">
                <a:hlinkClick r:id="rId6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3"/>
              </a:rPr>
              <a:t>CC BY</a:t>
            </a:r>
            <a:r>
              <a:rPr lang="en-US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982069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2264D88-3F79-4BFA-ADFC-8CB81D6526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cs typeface="Calibri Light"/>
              </a:rPr>
              <a:t>Roedd</a:t>
            </a:r>
            <a:r>
              <a:rPr lang="en-US" dirty="0">
                <a:cs typeface="Calibri Light"/>
              </a:rPr>
              <a:t> Laura Ashley </a:t>
            </a:r>
            <a:r>
              <a:rPr lang="en-US" dirty="0" err="1">
                <a:cs typeface="Calibri Light"/>
              </a:rPr>
              <a:t>wedi</a:t>
            </a:r>
            <a:r>
              <a:rPr lang="en-US" dirty="0">
                <a:cs typeface="Calibri Light"/>
              </a:rPr>
              <a:t>  </a:t>
            </a:r>
            <a:r>
              <a:rPr lang="en-US" dirty="0" err="1">
                <a:cs typeface="Calibri Light"/>
              </a:rPr>
              <a:t>creu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celfi</a:t>
            </a:r>
            <a:r>
              <a:rPr lang="en-US" dirty="0">
                <a:cs typeface="Calibri Light"/>
              </a:rPr>
              <a:t>  </a:t>
            </a:r>
            <a:r>
              <a:rPr lang="en-US" dirty="0" err="1">
                <a:cs typeface="Calibri Light"/>
              </a:rPr>
              <a:t>i'r</a:t>
            </a:r>
            <a:r>
              <a:rPr lang="en-US" dirty="0">
                <a:cs typeface="Calibri Light"/>
              </a:rPr>
              <a:t> ty.</a:t>
            </a:r>
            <a:endParaRPr lang="en-US" dirty="0" err="1"/>
          </a:p>
        </p:txBody>
      </p:sp>
      <p:pic>
        <p:nvPicPr>
          <p:cNvPr id="5" name="Picture 5" descr="A sofa in a room&#10;&#10;Description generated with very high confidence">
            <a:extLst>
              <a:ext uri="{FF2B5EF4-FFF2-40B4-BE49-F238E27FC236}">
                <a16:creationId xmlns:a16="http://schemas.microsoft.com/office/drawing/2014/main" xmlns="" id="{CE711B40-7360-4761-AFBF-AD744E0574B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838200" y="2187734"/>
            <a:ext cx="5181600" cy="362712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6C21179-062E-40BA-BD19-D0DEDD6B4DB8}"/>
              </a:ext>
            </a:extLst>
          </p:cNvPr>
          <p:cNvSpPr txBox="1"/>
          <p:nvPr/>
        </p:nvSpPr>
        <p:spPr>
          <a:xfrm>
            <a:off x="838200" y="5815013"/>
            <a:ext cx="5181600" cy="317500"/>
          </a:xfrm>
          <a:prstGeom prst="rect">
            <a:avLst/>
          </a:prstGeom>
        </p:spPr>
        <p:txBody>
          <a:bodyPr>
            <a:normAutofit fontScale="85000" lnSpcReduction="10000"/>
          </a:bodyPr>
          <a:lstStyle/>
          <a:p>
            <a:r>
              <a:rPr lang="en-US">
                <a:hlinkClick r:id="rId4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3"/>
              </a:rPr>
              <a:t>CC BY-NC-ND</a:t>
            </a:r>
            <a:r>
              <a:rPr lang="en-US"/>
              <a:t>.</a:t>
            </a:r>
          </a:p>
        </p:txBody>
      </p:sp>
      <p:pic>
        <p:nvPicPr>
          <p:cNvPr id="15" name="Picture 15" descr="A picture containing rain, nature, building&#10;&#10;Description generated with high confidence">
            <a:extLst>
              <a:ext uri="{FF2B5EF4-FFF2-40B4-BE49-F238E27FC236}">
                <a16:creationId xmlns:a16="http://schemas.microsoft.com/office/drawing/2014/main" xmlns="" id="{FC63BF59-F56F-4E59-A762-67257FD4E0B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5"/>
          <a:stretch>
            <a:fillRect/>
          </a:stretch>
        </p:blipFill>
        <p:spPr>
          <a:xfrm>
            <a:off x="6172200" y="2284889"/>
            <a:ext cx="5181600" cy="3432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8098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3">
            <a:extLst>
              <a:ext uri="{FF2B5EF4-FFF2-40B4-BE49-F238E27FC236}">
                <a16:creationId xmlns:a16="http://schemas.microsoft.com/office/drawing/2014/main" xmlns="" id="{823AC064-BC96-4F32-8AE1-B2FD3875482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>
            <a:off x="396882" y="280374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310CB41E-A0A7-4CFA-8BE1-52BDA074FA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351" y="433545"/>
            <a:ext cx="11139854" cy="930447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en-US" sz="5400" dirty="0" err="1">
                <a:solidFill>
                  <a:srgbClr val="FFFFFF"/>
                </a:solidFill>
                <a:cs typeface="Calibri Light"/>
              </a:rPr>
              <a:t>Roedd</a:t>
            </a:r>
            <a:r>
              <a:rPr lang="en-US" sz="5400" dirty="0">
                <a:solidFill>
                  <a:srgbClr val="FFFFFF"/>
                </a:solidFill>
                <a:cs typeface="Calibri Light"/>
              </a:rPr>
              <a:t>  Laura Ashley </a:t>
            </a:r>
            <a:r>
              <a:rPr lang="en-US" sz="5400" dirty="0" err="1">
                <a:solidFill>
                  <a:srgbClr val="FFFFFF"/>
                </a:solidFill>
                <a:cs typeface="Calibri Light"/>
              </a:rPr>
              <a:t>wedi</a:t>
            </a:r>
            <a:r>
              <a:rPr lang="en-US" sz="5400" dirty="0">
                <a:solidFill>
                  <a:srgbClr val="FFFFFF"/>
                </a:solidFill>
                <a:cs typeface="Calibri Light"/>
              </a:rPr>
              <a:t> </a:t>
            </a:r>
            <a:r>
              <a:rPr lang="en-US" sz="5400" dirty="0" err="1">
                <a:solidFill>
                  <a:srgbClr val="FFFFFF"/>
                </a:solidFill>
                <a:cs typeface="Calibri Light"/>
              </a:rPr>
              <a:t>gwneud</a:t>
            </a:r>
            <a:r>
              <a:rPr lang="en-US" sz="5400" dirty="0">
                <a:solidFill>
                  <a:srgbClr val="FFFFFF"/>
                </a:solidFill>
                <a:cs typeface="Calibri Light"/>
              </a:rPr>
              <a:t> </a:t>
            </a:r>
            <a:r>
              <a:rPr lang="en-US" sz="5400" dirty="0" err="1">
                <a:solidFill>
                  <a:srgbClr val="FFFFFF"/>
                </a:solidFill>
                <a:cs typeface="Calibri Light"/>
              </a:rPr>
              <a:t>hetiau</a:t>
            </a:r>
            <a:r>
              <a:rPr lang="en-US" sz="5400" dirty="0">
                <a:solidFill>
                  <a:srgbClr val="FFFFFF"/>
                </a:solidFill>
                <a:cs typeface="Calibri Light"/>
              </a:rPr>
              <a:t>.</a:t>
            </a:r>
            <a:endParaRPr lang="en-US" sz="5400" dirty="0">
              <a:solidFill>
                <a:srgbClr val="FFFFFF"/>
              </a:solidFill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xmlns="" id="{7E7C77BC-7138-40B1-A15B-20F57A49462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2230078" y="1522292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9" descr="A close up of a logo&#10;&#10;Description generated with high confidence">
            <a:extLst>
              <a:ext uri="{FF2B5EF4-FFF2-40B4-BE49-F238E27FC236}">
                <a16:creationId xmlns:a16="http://schemas.microsoft.com/office/drawing/2014/main" xmlns="" id="{3B73009E-995A-4CA6-BA3F-31F57F8ED0E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060707" y="2426818"/>
            <a:ext cx="3997637" cy="3997637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xmlns="" id="{DB146403-F3D6-484B-B2ED-97F9565D037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6116278" y="2596836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5" descr="A close up of pink flowers on a table&#10;&#10;Description generated with very high confidence">
            <a:extLst>
              <a:ext uri="{FF2B5EF4-FFF2-40B4-BE49-F238E27FC236}">
                <a16:creationId xmlns:a16="http://schemas.microsoft.com/office/drawing/2014/main" xmlns="" id="{D365A1D4-FC13-4434-83E7-D73381E9908B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837473B0-CC2E-450A-ABE3-18F120FF3D39}">
                <a1611:picAttrSrcUrl xmlns:a1611="http://schemas.microsoft.com/office/drawing/2016/11/main" xmlns="" r:id="rId4"/>
              </a:ext>
            </a:extLst>
          </a:blip>
          <a:stretch>
            <a:fillRect/>
          </a:stretch>
        </p:blipFill>
        <p:spPr>
          <a:xfrm>
            <a:off x="6507940" y="2426818"/>
            <a:ext cx="5330182" cy="39976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569FB0E1-C0DF-45E2-B47D-BD325F5A5776}"/>
              </a:ext>
            </a:extLst>
          </p:cNvPr>
          <p:cNvSpPr txBox="1"/>
          <p:nvPr/>
        </p:nvSpPr>
        <p:spPr>
          <a:xfrm>
            <a:off x="9497418" y="6224400"/>
            <a:ext cx="2340704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BY-ND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249113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ED565CC-4DDA-40C4-86E5-1E040C34A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cs typeface="Calibri Light"/>
              </a:rPr>
              <a:t>Un </a:t>
            </a:r>
            <a:r>
              <a:rPr lang="en-US" dirty="0" err="1">
                <a:cs typeface="Calibri Light"/>
              </a:rPr>
              <a:t>dydd</a:t>
            </a:r>
            <a:r>
              <a:rPr lang="en-US" dirty="0">
                <a:cs typeface="Calibri Light"/>
              </a:rPr>
              <a:t>  </a:t>
            </a:r>
            <a:r>
              <a:rPr lang="en-US" dirty="0" err="1">
                <a:cs typeface="Calibri Light"/>
              </a:rPr>
              <a:t>roedd</a:t>
            </a:r>
            <a:r>
              <a:rPr lang="en-US" dirty="0">
                <a:cs typeface="Calibri Light"/>
              </a:rPr>
              <a:t> Laura Ashley </a:t>
            </a:r>
            <a:r>
              <a:rPr lang="en-US" dirty="0" err="1">
                <a:cs typeface="Calibri Light"/>
              </a:rPr>
              <a:t>wedi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cwmpo</a:t>
            </a:r>
            <a:r>
              <a:rPr lang="en-US" dirty="0">
                <a:cs typeface="Calibri Light"/>
              </a:rPr>
              <a:t> </a:t>
            </a:r>
            <a:r>
              <a:rPr lang="en-US" dirty="0" err="1">
                <a:cs typeface="Calibri Light"/>
              </a:rPr>
              <a:t>lawr</a:t>
            </a:r>
            <a:r>
              <a:rPr lang="en-US" dirty="0">
                <a:cs typeface="Calibri Light"/>
              </a:rPr>
              <a:t> y </a:t>
            </a:r>
            <a:r>
              <a:rPr lang="en-US" dirty="0" err="1">
                <a:cs typeface="Calibri Light"/>
              </a:rPr>
              <a:t>grisiau</a:t>
            </a:r>
            <a:r>
              <a:rPr lang="en-US" dirty="0">
                <a:cs typeface="Calibri Light"/>
              </a:rPr>
              <a:t> a </a:t>
            </a:r>
            <a:r>
              <a:rPr lang="en-US" dirty="0" err="1">
                <a:cs typeface="Calibri Light"/>
              </a:rPr>
              <a:t>marw</a:t>
            </a:r>
            <a:r>
              <a:rPr lang="en-US" dirty="0">
                <a:cs typeface="Calibri Light"/>
              </a:rPr>
              <a:t>. </a:t>
            </a:r>
            <a:r>
              <a:rPr lang="en-US" dirty="0" err="1">
                <a:cs typeface="Calibri Light"/>
              </a:rPr>
              <a:t>Dyma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rhai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o'I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phatrymau</a:t>
            </a:r>
            <a:r>
              <a:rPr lang="en-US" dirty="0">
                <a:cs typeface="Calibri Light"/>
              </a:rPr>
              <a:t>.</a:t>
            </a:r>
            <a:endParaRPr lang="en-US" dirty="0"/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xmlns="" id="{08F140C0-8620-4542-BB79-37D0E8B4EBA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253331" y="1825625"/>
            <a:ext cx="4351338" cy="4351338"/>
          </a:xfrm>
          <a:prstGeom prst="rect">
            <a:avLst/>
          </a:prstGeom>
        </p:spPr>
      </p:pic>
      <p:pic>
        <p:nvPicPr>
          <p:cNvPr id="7" name="Picture 7" descr="A close up of a building&#10;&#10;Description generated with high confidence">
            <a:extLst>
              <a:ext uri="{FF2B5EF4-FFF2-40B4-BE49-F238E27FC236}">
                <a16:creationId xmlns:a16="http://schemas.microsoft.com/office/drawing/2014/main" xmlns="" id="{3BACF6EE-E96A-414A-8E05-662E3B4C4EF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837473B0-CC2E-450A-ABE3-18F120FF3D39}">
                <a1611:picAttrSrcUrl xmlns:a1611="http://schemas.microsoft.com/office/drawing/2016/11/main" xmlns="" r:id="rId4"/>
              </a:ext>
            </a:extLst>
          </a:blip>
          <a:stretch>
            <a:fillRect/>
          </a:stretch>
        </p:blipFill>
        <p:spPr>
          <a:xfrm>
            <a:off x="6172200" y="2058194"/>
            <a:ext cx="5181600" cy="38862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683AA1CB-3E58-44A1-8D44-0EFDCFAABD71}"/>
              </a:ext>
            </a:extLst>
          </p:cNvPr>
          <p:cNvSpPr txBox="1"/>
          <p:nvPr/>
        </p:nvSpPr>
        <p:spPr>
          <a:xfrm>
            <a:off x="6172200" y="5945188"/>
            <a:ext cx="5181600" cy="317500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r>
              <a:rPr lang="en-US">
                <a:hlinkClick r:id="rId5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4"/>
              </a:rPr>
              <a:t>CC BY</a:t>
            </a:r>
            <a:r>
              <a:rPr lang="en-US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168967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90</Words>
  <Application>Microsoft Office PowerPoint</Application>
  <PresentationFormat>Custom</PresentationFormat>
  <Paragraphs>14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Laura Ashley</vt:lpstr>
      <vt:lpstr>Roedd Laura Ashley  wedi dylunio ffrociau.</vt:lpstr>
      <vt:lpstr>Roedd Laura Ashley wedi creu  siop o'r enw  Laura Ashley.</vt:lpstr>
      <vt:lpstr>Roedd Laura Ashley wedi  creu celfi  i'r ty.</vt:lpstr>
      <vt:lpstr>Roedd  Laura Ashley wedi gwneud hetiau.</vt:lpstr>
      <vt:lpstr>Un dydd  roedd Laura Ashley wedi cwmpo lawr y grisiau a marw. Dyma rhai o'I phatrymau.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staff-yggbym9</dc:creator>
  <cp:lastModifiedBy>staff-yggbym9</cp:lastModifiedBy>
  <cp:revision>308</cp:revision>
  <dcterms:created xsi:type="dcterms:W3CDTF">2013-07-15T20:26:40Z</dcterms:created>
  <dcterms:modified xsi:type="dcterms:W3CDTF">2019-06-24T11:26:02Z</dcterms:modified>
</cp:coreProperties>
</file>