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F69C7A4-754F-1CED-A2FB-619B193E30D6}" v="22" dt="2019-04-12T13:24:05.2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nd/3.0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beautyandgroomingtips.com/2012/06/5-benefits-of-dark-chocolate.htm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3.0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photoeverywhere.co.uk/east/fiji/slides/beach_walk.htm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thecollaboratory.wikidot.com/2015-sociolog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err="1">
                <a:cs typeface="Calibri Light"/>
              </a:rPr>
              <a:t>Cynllun</a:t>
            </a:r>
            <a:r>
              <a:rPr lang="en-US">
                <a:cs typeface="Calibri Light"/>
              </a:rPr>
              <a:t> </a:t>
            </a:r>
            <a:r>
              <a:rPr lang="en-US" err="1">
                <a:cs typeface="Calibri Light"/>
              </a:rPr>
              <a:t>Clonc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Gan </a:t>
            </a:r>
            <a:r>
              <a:rPr lang="en-US" err="1">
                <a:cs typeface="Calibri"/>
              </a:rPr>
              <a:t>Tobias.J</a:t>
            </a:r>
            <a:endParaRPr lang="en-US" err="1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32E4E-D880-488D-9F9C-92EDE89DB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1.Neidio:</a:t>
            </a:r>
            <a:endParaRPr lang="en-US" err="1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22EF9D44-1C90-48BC-95A3-2890ABD8E7E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11942" y="2093837"/>
            <a:ext cx="5181600" cy="3454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26B39E-BE4E-40E0-B176-D3B60FD29A0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cs typeface="Calibri"/>
              </a:rPr>
              <a:t>1.Neidiais  I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2.Neidiodd </a:t>
            </a:r>
            <a:r>
              <a:rPr lang="en-US" dirty="0" err="1">
                <a:cs typeface="Calibri"/>
              </a:rPr>
              <a:t>ef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3.Neidiodd hi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4.Neidion </a:t>
            </a:r>
            <a:r>
              <a:rPr lang="en-US" dirty="0" err="1">
                <a:cs typeface="Calibri"/>
              </a:rPr>
              <a:t>ni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5.Neidiwch!</a:t>
            </a:r>
          </a:p>
        </p:txBody>
      </p:sp>
    </p:spTree>
    <p:extLst>
      <p:ext uri="{BB962C8B-B14F-4D97-AF65-F5344CB8AC3E}">
        <p14:creationId xmlns:p14="http://schemas.microsoft.com/office/powerpoint/2010/main" val="2367291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C31A81-FACA-4850-9855-FFCF93530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2.Gweld:</a:t>
            </a:r>
            <a:endParaRPr lang="en-US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8F58FF48-0213-455E-A39A-E541DEE8C75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2754189"/>
            <a:ext cx="5181600" cy="249421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043E37-4B9A-4F15-900B-6C647DC44C6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cs typeface="Calibri"/>
              </a:rPr>
              <a:t>1.Gwelais </a:t>
            </a:r>
            <a:r>
              <a:rPr lang="en-US" dirty="0" err="1">
                <a:cs typeface="Calibri"/>
              </a:rPr>
              <a:t>i</a:t>
            </a:r>
            <a:r>
              <a:rPr lang="en-US" dirty="0">
                <a:cs typeface="Calibri"/>
              </a:rPr>
              <a:t> 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2.Gwelodd </a:t>
            </a:r>
            <a:r>
              <a:rPr lang="en-US" dirty="0" err="1">
                <a:cs typeface="Calibri"/>
              </a:rPr>
              <a:t>ef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3.Gwelodd hi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4.Gwelson </a:t>
            </a:r>
            <a:r>
              <a:rPr lang="en-US" dirty="0" err="1">
                <a:cs typeface="Calibri"/>
              </a:rPr>
              <a:t>ni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5.Edrychwch!</a:t>
            </a:r>
          </a:p>
        </p:txBody>
      </p:sp>
    </p:spTree>
    <p:extLst>
      <p:ext uri="{BB962C8B-B14F-4D97-AF65-F5344CB8AC3E}">
        <p14:creationId xmlns:p14="http://schemas.microsoft.com/office/powerpoint/2010/main" val="346104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EBD0A-EE54-420A-8B6E-5B5029241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3.Bwyta:</a:t>
            </a:r>
            <a:endParaRPr lang="en-US"/>
          </a:p>
        </p:txBody>
      </p:sp>
      <p:pic>
        <p:nvPicPr>
          <p:cNvPr id="5" name="Picture 5" descr="A picture containing yellow, person, music, indoor&#10;&#10;Description generated with very high confidence">
            <a:extLst>
              <a:ext uri="{FF2B5EF4-FFF2-40B4-BE49-F238E27FC236}">
                <a16:creationId xmlns:a16="http://schemas.microsoft.com/office/drawing/2014/main" id="{D160F5B8-4154-45E6-A2D6-F4BBFF6C6E7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38200" y="2140033"/>
            <a:ext cx="5181600" cy="3722521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951B1C-3114-47B1-9597-3F5C56010E6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cs typeface="Calibri"/>
              </a:rPr>
              <a:t>1.Bwytais </a:t>
            </a:r>
            <a:r>
              <a:rPr lang="en-US" dirty="0" err="1">
                <a:cs typeface="Calibri"/>
              </a:rPr>
              <a:t>i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2.Bwytodd </a:t>
            </a:r>
            <a:r>
              <a:rPr lang="en-US" dirty="0" err="1">
                <a:cs typeface="Calibri"/>
              </a:rPr>
              <a:t>ef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3.Bwytodd hi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4.Bwyton </a:t>
            </a:r>
            <a:r>
              <a:rPr lang="en-US" dirty="0" err="1">
                <a:cs typeface="Calibri"/>
              </a:rPr>
              <a:t>ni</a:t>
            </a:r>
            <a:endParaRPr lang="en-US" dirty="0" err="1"/>
          </a:p>
          <a:p>
            <a:pPr marL="0" indent="0">
              <a:buNone/>
            </a:pPr>
            <a:r>
              <a:rPr lang="en-US" dirty="0">
                <a:cs typeface="Calibri"/>
              </a:rPr>
              <a:t>5.Bwytewch!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97C01F-F310-4C8D-8CF8-B6B3A5FAD60B}"/>
              </a:ext>
            </a:extLst>
          </p:cNvPr>
          <p:cNvSpPr txBox="1"/>
          <p:nvPr/>
        </p:nvSpPr>
        <p:spPr>
          <a:xfrm>
            <a:off x="838200" y="5862638"/>
            <a:ext cx="5181600" cy="317500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BY-NC-ND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40259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A6BBF-FDF1-4CE2-B665-8338A2263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4.Cerdded:</a:t>
            </a:r>
            <a:endParaRPr lang="en-US"/>
          </a:p>
        </p:txBody>
      </p:sp>
      <p:pic>
        <p:nvPicPr>
          <p:cNvPr id="5" name="Picture 5" descr="A person standing on top of a sandy beach&#10;&#10;Description generated with very high confidence">
            <a:extLst>
              <a:ext uri="{FF2B5EF4-FFF2-40B4-BE49-F238E27FC236}">
                <a16:creationId xmlns:a16="http://schemas.microsoft.com/office/drawing/2014/main" id="{01479845-2F75-4D1A-8E22-94EF219BE78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972291" y="1825625"/>
            <a:ext cx="2913418" cy="4351338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204D01-11B1-4D5F-B85E-F3C42AD71AD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cs typeface="Calibri"/>
              </a:rPr>
              <a:t>1.Cerddais </a:t>
            </a:r>
            <a:r>
              <a:rPr lang="en-US" dirty="0" err="1">
                <a:cs typeface="Calibri"/>
              </a:rPr>
              <a:t>i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2.Cerddodd </a:t>
            </a:r>
            <a:r>
              <a:rPr lang="en-US" dirty="0" err="1">
                <a:cs typeface="Calibri"/>
              </a:rPr>
              <a:t>ef</a:t>
            </a:r>
            <a:endParaRPr lang="en-US">
              <a:cs typeface="Calibri"/>
            </a:endParaRPr>
          </a:p>
          <a:p>
            <a:pPr marL="0" indent="0">
              <a:buNone/>
            </a:pPr>
            <a:r>
              <a:rPr lang="en-US" dirty="0">
                <a:cs typeface="Calibri"/>
              </a:rPr>
              <a:t>3.Cerddodd hi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4.Cerddon </a:t>
            </a:r>
            <a:r>
              <a:rPr lang="en-US" dirty="0" err="1">
                <a:cs typeface="Calibri"/>
              </a:rPr>
              <a:t>ni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5.Cerddwch!</a:t>
            </a:r>
          </a:p>
          <a:p>
            <a:endParaRPr lang="en-US"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FD7ABDD-180E-46AB-87BD-B519A9F0F3CE}"/>
              </a:ext>
            </a:extLst>
          </p:cNvPr>
          <p:cNvSpPr txBox="1"/>
          <p:nvPr/>
        </p:nvSpPr>
        <p:spPr>
          <a:xfrm>
            <a:off x="1971675" y="6176963"/>
            <a:ext cx="291465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1523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6CD98-71A8-4DB3-9C23-E51998D5F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5.Rhedeg:</a:t>
            </a:r>
            <a:endParaRPr lang="en-US" dirty="0"/>
          </a:p>
        </p:txBody>
      </p:sp>
      <p:pic>
        <p:nvPicPr>
          <p:cNvPr id="5" name="Picture 5" descr="A group of people walking on a beach&#10;&#10;Description generated with very high confidence">
            <a:extLst>
              <a:ext uri="{FF2B5EF4-FFF2-40B4-BE49-F238E27FC236}">
                <a16:creationId xmlns:a16="http://schemas.microsoft.com/office/drawing/2014/main" id="{29B448E2-3479-4F77-B033-707B57C14B6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38200" y="2692258"/>
            <a:ext cx="5181600" cy="2618071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9C7BDE-4E4E-4435-AF70-F555B5B24EA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 err="1">
                <a:cs typeface="Calibri" panose="020F0502020204030204"/>
              </a:rPr>
              <a:t>Rhedais</a:t>
            </a:r>
            <a:r>
              <a:rPr lang="en-US" dirty="0">
                <a:cs typeface="Calibri" panose="020F0502020204030204"/>
              </a:rPr>
              <a:t> </a:t>
            </a:r>
            <a:r>
              <a:rPr lang="en-US" dirty="0" err="1">
                <a:cs typeface="Calibri" panose="020F0502020204030204"/>
              </a:rPr>
              <a:t>i</a:t>
            </a:r>
            <a:endParaRPr lang="en-US" dirty="0" err="1"/>
          </a:p>
          <a:p>
            <a:pPr marL="0" indent="0">
              <a:buNone/>
            </a:pPr>
            <a:r>
              <a:rPr lang="en-US" dirty="0" err="1">
                <a:cs typeface="Calibri" panose="020F0502020204030204"/>
              </a:rPr>
              <a:t>Rhedodd</a:t>
            </a:r>
            <a:r>
              <a:rPr lang="en-US" dirty="0">
                <a:cs typeface="Calibri" panose="020F0502020204030204"/>
              </a:rPr>
              <a:t> </a:t>
            </a:r>
            <a:r>
              <a:rPr lang="en-US" dirty="0" err="1">
                <a:cs typeface="Calibri" panose="020F0502020204030204"/>
              </a:rPr>
              <a:t>ef</a:t>
            </a:r>
          </a:p>
          <a:p>
            <a:pPr marL="0" indent="0">
              <a:buNone/>
            </a:pPr>
            <a:r>
              <a:rPr lang="en-US" dirty="0" err="1">
                <a:cs typeface="Calibri" panose="020F0502020204030204"/>
              </a:rPr>
              <a:t>Rhedodd</a:t>
            </a:r>
            <a:r>
              <a:rPr lang="en-US" dirty="0">
                <a:cs typeface="Calibri" panose="020F0502020204030204"/>
              </a:rPr>
              <a:t> hi</a:t>
            </a:r>
          </a:p>
          <a:p>
            <a:pPr marL="0" indent="0">
              <a:buNone/>
            </a:pPr>
            <a:r>
              <a:rPr lang="en-US" dirty="0" err="1">
                <a:cs typeface="Calibri" panose="020F0502020204030204"/>
              </a:rPr>
              <a:t>Rhedon</a:t>
            </a:r>
            <a:r>
              <a:rPr lang="en-US" dirty="0">
                <a:cs typeface="Calibri" panose="020F0502020204030204"/>
              </a:rPr>
              <a:t> </a:t>
            </a:r>
            <a:r>
              <a:rPr lang="en-US" dirty="0" err="1">
                <a:cs typeface="Calibri" panose="020F0502020204030204"/>
              </a:rPr>
              <a:t>ni</a:t>
            </a:r>
          </a:p>
          <a:p>
            <a:pPr marL="0" indent="0">
              <a:buNone/>
            </a:pPr>
            <a:r>
              <a:rPr lang="en-US" dirty="0" err="1">
                <a:cs typeface="Calibri" panose="020F0502020204030204"/>
              </a:rPr>
              <a:t>Rhedwch</a:t>
            </a:r>
            <a:r>
              <a:rPr lang="en-US" dirty="0">
                <a:cs typeface="Calibri" panose="020F0502020204030204"/>
              </a:rPr>
              <a:t>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D77672-56C4-4821-9F69-C66B9EF420C6}"/>
              </a:ext>
            </a:extLst>
          </p:cNvPr>
          <p:cNvSpPr txBox="1"/>
          <p:nvPr/>
        </p:nvSpPr>
        <p:spPr>
          <a:xfrm>
            <a:off x="838200" y="5310188"/>
            <a:ext cx="5181600" cy="317500"/>
          </a:xfrm>
          <a:prstGeom prst="rect">
            <a:avLst/>
          </a:prstGeom>
        </p:spPr>
        <p:txBody>
          <a:bodyPr anchor="t">
            <a:normAutofit fontScale="85000" lnSpcReduction="10000"/>
          </a:bodyPr>
          <a:lstStyle/>
          <a:p>
            <a:r>
              <a:rPr lang="en-US">
                <a:hlinkClick r:id="rId4"/>
              </a:rPr>
              <a:t>RunThis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BY-SA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30736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Cynllun Clonc</vt:lpstr>
      <vt:lpstr>1.Neidio:</vt:lpstr>
      <vt:lpstr>2.Gweld:</vt:lpstr>
      <vt:lpstr>3.Bwyta:</vt:lpstr>
      <vt:lpstr>4.Cerdded:</vt:lpstr>
      <vt:lpstr>5.Rhedeg: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32</cp:revision>
  <dcterms:created xsi:type="dcterms:W3CDTF">2013-07-15T20:26:40Z</dcterms:created>
  <dcterms:modified xsi:type="dcterms:W3CDTF">2019-04-12T13:24:07Z</dcterms:modified>
</cp:coreProperties>
</file>